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Lexend ExtraBold"/>
      <p:bold r:id="rId24"/>
    </p:embeddedFont>
    <p:embeddedFont>
      <p:font typeface="Robo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LexendExtraBold-bold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anada.ca/content/dam/phac-aspc/documents/services/publications/healthy-living/canadian-children-getting-enough-sleep-infographic/sleep-infographic-fra.pdf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anada.ca/content/dam/phac-aspc/documents/services/publications/healthy-living/canadian-children-getting-enough-sleep-infographic/sleep-infographic-fra.pdf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r.vecteezy.com/art-vectoriel/3126261-infographie-mode-de-vie-saine-fitness-alimentation-saine-et-vie-active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r.freepik.com/vecteurs-libre/infographie-coloree-vie-saine_3834870.htm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36b28c90be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36b28c90b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36b28c90be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36b28c90b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Vocabulaire et expressions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discussion, ajouter les réponses des élèves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36b28c90be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36b28c90be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Vocabulaire et expressions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Voici ce que c’est une vidéo genre TikTok: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24242"/>
                </a:solidFill>
              </a:rPr>
              <a:t>🎯 Contenu clair et ciblé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Sujet simple et facile à comprendre dès les premières secondes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Message ou idée principale bien définie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Adapté à ton public cible (âge, intérêts, langue)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24242"/>
                </a:solidFill>
              </a:rPr>
              <a:t>⏱️ Durée courte et efficace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Idéalement entre 15 et 30 secondes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Accroche forte dans les 3 premières secondes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Rythme dynamique, sans temps mort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24242"/>
                </a:solidFill>
              </a:rPr>
              <a:t>🎨 Qualité visuelle et sonore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Bonne lumière et cadrage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Son clair (voix, musique, effets)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Utilisation de filtres ou effets visuels si pertinent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24242"/>
                </a:solidFill>
              </a:rPr>
              <a:t>🎵 Musique et sons tendance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Utilisation de sons populaires ou musiques virales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Synchronisation du contenu avec le rythme de la musique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24242"/>
                </a:solidFill>
              </a:rPr>
              <a:t>✨ Éléments créatifs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Transitions fluides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Texte à l’écran pour renforcer le message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Humour, surprise ou émotion pour capter l’attention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24242"/>
                </a:solidFill>
              </a:rPr>
              <a:t>📢 Appel à l’action (CTA)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Encourager à liker, commenter, partager ou s’abonner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Poser une question ou lancer un défi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24242"/>
                </a:solidFill>
              </a:rPr>
              <a:t>📈 Optimisation pour l’algorithme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Utilisation de hashtags pertinents (#foryou, #tendance, etc.)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Poster à des heures stratégiques (selon ton audience)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Interagir avec les commentaires pour booster l’engagement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36b28c90be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36b28c90b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Vocabulaire et expressions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Voici ce que c’est une vidéo genre TikTok: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24242"/>
                </a:solidFill>
              </a:rPr>
              <a:t>🎯 Contenu clair et ciblé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Sujet simple et facile à comprendre dès les premières secondes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Message ou idée principale bien définie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Adapté à ton public cible (âge, intérêts, langue)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24242"/>
                </a:solidFill>
              </a:rPr>
              <a:t>⏱️ Durée courte et efficace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Idéalement entre 15 et 30 secondes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Accroche forte dans les 3 premières secondes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Rythme dynamique, sans temps mort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24242"/>
                </a:solidFill>
              </a:rPr>
              <a:t>🎨 Qualité visuelle et sonore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Bonne lumière et cadrage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Son clair (voix, musique, effets)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Utilisation de filtres ou effets visuels si pertinent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24242"/>
                </a:solidFill>
              </a:rPr>
              <a:t>🎵 Musique et sons tendance (Optionel)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Utilisation de sons populaires ou musiques virales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Synchronisation du contenu avec le rythme de la musique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24242"/>
                </a:solidFill>
              </a:rPr>
              <a:t>✨ Éléments créatifs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Transitions fluides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Texte à l’écran pour renforcer le message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Humour, surprise ou émotion pour capter l’attention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36b28c90be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36b28c90be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36b28c90be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36b28c90be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24242"/>
                </a:solidFill>
              </a:rPr>
              <a:t>Les buts de créer une infographie: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b="1" lang="en" sz="1200">
                <a:solidFill>
                  <a:srgbClr val="424242"/>
                </a:solidFill>
              </a:rPr>
              <a:t>Simplifier l’information</a:t>
            </a:r>
            <a:r>
              <a:rPr lang="en" sz="1200">
                <a:solidFill>
                  <a:srgbClr val="424242"/>
                </a:solidFill>
              </a:rPr>
              <a:t> : présenter des données complexes ou du contenu dense de manière visuelle et facile à comprendre.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b="1" lang="en" sz="1200">
                <a:solidFill>
                  <a:srgbClr val="424242"/>
                </a:solidFill>
              </a:rPr>
              <a:t>Attirer l’attention</a:t>
            </a:r>
            <a:r>
              <a:rPr lang="en" sz="1200">
                <a:solidFill>
                  <a:srgbClr val="424242"/>
                </a:solidFill>
              </a:rPr>
              <a:t> : capter rapidement l’intérêt du public grâce à des éléments graphiques attrayants.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b="1" lang="en" sz="1200">
                <a:solidFill>
                  <a:srgbClr val="424242"/>
                </a:solidFill>
              </a:rPr>
              <a:t>Faciliter la mémorisation</a:t>
            </a:r>
            <a:r>
              <a:rPr lang="en" sz="1200">
                <a:solidFill>
                  <a:srgbClr val="424242"/>
                </a:solidFill>
              </a:rPr>
              <a:t> : les visuels aident à mieux retenir l’information qu’un texte seul.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b="1" lang="en" sz="1200">
                <a:solidFill>
                  <a:srgbClr val="424242"/>
                </a:solidFill>
              </a:rPr>
              <a:t>Structurer le contenu</a:t>
            </a:r>
            <a:r>
              <a:rPr lang="en" sz="1200">
                <a:solidFill>
                  <a:srgbClr val="424242"/>
                </a:solidFill>
              </a:rPr>
              <a:t> : organiser les idées de façon logique et claire (titres, icônes, couleurs, etc.).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b="1" lang="en" sz="1200">
                <a:solidFill>
                  <a:srgbClr val="424242"/>
                </a:solidFill>
              </a:rPr>
              <a:t>Partager facilement</a:t>
            </a:r>
            <a:r>
              <a:rPr lang="en" sz="1200">
                <a:solidFill>
                  <a:srgbClr val="424242"/>
                </a:solidFill>
              </a:rPr>
              <a:t> : idéale pour les réseaux sociaux, les présentations, les blogs ou les documents pédagogiques.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b="1" lang="en" sz="1200">
                <a:solidFill>
                  <a:srgbClr val="424242"/>
                </a:solidFill>
              </a:rPr>
              <a:t>Renforcer un message</a:t>
            </a:r>
            <a:r>
              <a:rPr lang="en" sz="1200">
                <a:solidFill>
                  <a:srgbClr val="424242"/>
                </a:solidFill>
              </a:rPr>
              <a:t> : appuyer un argument ou une campagne avec des chiffres, des faits ou des comparaisons visuelles.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https://www.canada.ca/content/dam/phac-aspc/documents/services/publications/healthy-living/canadian-children-getting-enough-sleep-infographic/sleep-infographic-fra.pdf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36b28c90be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36b28c90be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Quels éléments voyez-vous dans cette infographie?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Ajouter les réponses des étudiants à l’écran.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Voici des suggestions: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24242"/>
                </a:solidFill>
              </a:rPr>
              <a:t>1. Titre principal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Court, accrocheur et informatif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Exemples : </a:t>
            </a:r>
            <a:r>
              <a:rPr i="1" lang="en" sz="1200">
                <a:solidFill>
                  <a:srgbClr val="424242"/>
                </a:solidFill>
              </a:rPr>
              <a:t>« La santé en 3 dimensions »</a:t>
            </a:r>
            <a:r>
              <a:rPr lang="en" sz="1200">
                <a:solidFill>
                  <a:srgbClr val="424242"/>
                </a:solidFill>
              </a:rPr>
              <a:t>, </a:t>
            </a:r>
            <a:r>
              <a:rPr i="1" lang="en" sz="1200">
                <a:solidFill>
                  <a:srgbClr val="424242"/>
                </a:solidFill>
              </a:rPr>
              <a:t>« Bien manger, bien bouger, bien penser »</a:t>
            </a:r>
            <a:endParaRPr i="1"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24242"/>
                </a:solidFill>
              </a:rPr>
              <a:t>2. Sous-titres ou sections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Organiser l’infographie en parties claires (ex. : Santé physique, Santé mentale, Nutrition)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Utiliser des couleurs ou des icônes pour distinguer les sections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24242"/>
                </a:solidFill>
              </a:rPr>
              <a:t>3. Contenu textuel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Phrases courtes ou mots-clés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Listes à puces pour la lisibilité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Vocabulaire adapté au public (ex. : niveau A1-A2 pour les apprenants de français)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24242"/>
                </a:solidFill>
              </a:rPr>
              <a:t>4. Données ou faits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Statistiques simples (ex. : « Dormir 7–9 heures par nuit »)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Comparaisons visuelles (ex. : aliments sains vs. malsains)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24242"/>
                </a:solidFill>
              </a:rPr>
              <a:t>5. Éléments visuels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Icônes, illustrations ou pictogrammes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Graphiques simples (barres, cercles, pictos)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Couleurs harmonieuses et contrastées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24242"/>
                </a:solidFill>
              </a:rPr>
              <a:t>6. Typographie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Police lisible</a:t>
            </a:r>
            <a:endParaRPr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Taille de texte hiérarchisée (titre &gt; sous-titres &gt; contenu)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24242"/>
                </a:solidFill>
              </a:rPr>
              <a:t>7. Appel à l’action (facultatif)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Exemple : </a:t>
            </a:r>
            <a:r>
              <a:rPr i="1" lang="en" sz="1200">
                <a:solidFill>
                  <a:srgbClr val="424242"/>
                </a:solidFill>
              </a:rPr>
              <a:t>« Prends soin de toi chaque jour ! »</a:t>
            </a:r>
            <a:endParaRPr i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Peut être une question ou un conseil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424242"/>
                </a:solidFill>
              </a:rPr>
              <a:t>8. Source ou auteur (facultatif)</a:t>
            </a:r>
            <a:endParaRPr b="1" sz="1200">
              <a:solidFill>
                <a:srgbClr val="42424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424242"/>
                </a:solidFill>
              </a:rPr>
              <a:t>Mentionner la source des données ou le créateur de l’infographie</a:t>
            </a:r>
            <a:endParaRPr sz="12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https://www.canada.ca/content/dam/phac-aspc/documents/services/publications/healthy-living/canadian-children-getting-enough-sleep-infographic/sleep-infographic-fra.pdf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6b28c90be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6b28c90be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Quels éléments voyez-vous dans cette infographie?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Ajouter les réponses des étudiants à l’écran.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https://fr.vecteezy.com/art-vectoriel/3126261-infographie-mode-de-vie-saine-fitness-alimentation-saine-et-vie-active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36b28c90be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36b28c90be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Quels éléments voyez-vous dans cette infographie?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Ajouter les réponses des étudiants à l’écran.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https://fr.freepik.com/vecteurs-libre/infographie-coloree-vie-saine_3834870.htm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36b28c90be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36b28c90be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36b28c90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36b28c90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Discutez les éléments qui aide à vivre une vie saine.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Une alimentation équilibrée (santé physique)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Boire beaucoup d’eau (2L par jour) (santé physique)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Vie sociale / ami(e)s (santé mentale)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Calme; écrire un journal; du temps pour soi-même (santé mentale)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8-10 heures de sommeil (santé physique)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Exercices (santé physique)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751545c4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751545c4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751545c46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751545c46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36b28c90b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36b28c90b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Vocabulaire et expressions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36b28c90b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36b28c90b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Vocabulaire et expressions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42424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Personnes et aide</a:t>
            </a:r>
            <a:endParaRPr b="1" sz="1500">
              <a:solidFill>
                <a:srgbClr val="42424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42424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un(e) ami(e)</a:t>
            </a:r>
            <a:endParaRPr sz="1200">
              <a:solidFill>
                <a:srgbClr val="42424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42424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la famille</a:t>
            </a:r>
            <a:endParaRPr sz="1200">
              <a:solidFill>
                <a:srgbClr val="42424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42424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le psychologue</a:t>
            </a:r>
            <a:endParaRPr sz="1200">
              <a:solidFill>
                <a:srgbClr val="42424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42424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le thérapeute</a:t>
            </a:r>
            <a:endParaRPr sz="1200">
              <a:solidFill>
                <a:srgbClr val="42424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42424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le médecin</a:t>
            </a:r>
            <a:endParaRPr sz="1200">
              <a:solidFill>
                <a:srgbClr val="42424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42424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le groupe de soutien</a:t>
            </a:r>
            <a:endParaRPr sz="1200">
              <a:solidFill>
                <a:srgbClr val="42424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36b28c90b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36b28c90b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Vocabulaire et expressions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2424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Personnes et aide</a:t>
            </a:r>
            <a:endParaRPr b="1" sz="1500">
              <a:solidFill>
                <a:srgbClr val="42424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42424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un(e) ami(e)</a:t>
            </a:r>
            <a:endParaRPr sz="1200">
              <a:solidFill>
                <a:srgbClr val="42424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42424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la famille</a:t>
            </a:r>
            <a:endParaRPr sz="1200">
              <a:solidFill>
                <a:srgbClr val="42424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42424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le psychologue</a:t>
            </a:r>
            <a:endParaRPr sz="1200">
              <a:solidFill>
                <a:srgbClr val="42424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42424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le thérapeute</a:t>
            </a:r>
            <a:endParaRPr sz="1200">
              <a:solidFill>
                <a:srgbClr val="42424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42424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le médecin</a:t>
            </a:r>
            <a:endParaRPr sz="1200">
              <a:solidFill>
                <a:srgbClr val="42424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42424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le groupe de soutien</a:t>
            </a:r>
            <a:endParaRPr sz="1200">
              <a:solidFill>
                <a:srgbClr val="42424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36b28c90be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36b28c90b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Vocabulaire et expressions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discussion, aider à composer des expressions en lien avec ce thème et ajouter les expressions des élèves à ce sujet.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creativecommons.org/licenses/by-nc-sa/2.0/deed.en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hyperlink" Target="https://www.canada.ca/content/dam/phac-aspc/documents/services/publications/healthy-living/canadian-children-getting-enough-sleep-infographic/sleep-infographic-fra.pdf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hyperlink" Target="https://fr.vecteezy.com/art-vectoriel/3126261-infographie-mode-de-vie-saine-fitness-alimentation-saine-et-vie-active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fr.freepik.com/vecteurs-libre/infographie-coloree-vie-saine_3834870.htm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clés pour une vie saine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6760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i="1" lang="en" sz="1800">
                <a:solidFill>
                  <a:schemeClr val="dk1"/>
                </a:solidFill>
              </a:rPr>
              <a:t>La Journée de la</a:t>
            </a:r>
            <a:r>
              <a:rPr i="1" lang="en" sz="1800">
                <a:solidFill>
                  <a:schemeClr val="dk1"/>
                </a:solidFill>
              </a:rPr>
              <a:t> santé</a:t>
            </a:r>
            <a:endParaRPr i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i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i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i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Citer cette ressource</a:t>
            </a:r>
            <a:r>
              <a:rPr lang="en" sz="1800">
                <a:solidFill>
                  <a:schemeClr val="dk1"/>
                </a:solidFill>
              </a:rPr>
              <a:t>:</a:t>
            </a:r>
            <a:r>
              <a:rPr i="1" lang="en" sz="1800">
                <a:solidFill>
                  <a:schemeClr val="dk1"/>
                </a:solidFill>
              </a:rPr>
              <a:t>  </a:t>
            </a:r>
            <a:endParaRPr i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837"/>
              <a:buFont typeface="Arial"/>
              <a:buNone/>
            </a:pPr>
            <a:r>
              <a:rPr i="1" lang="en" sz="1808">
                <a:solidFill>
                  <a:schemeClr val="dk1"/>
                </a:solidFill>
              </a:rPr>
              <a:t>Infographie &amp; TikTok:</a:t>
            </a:r>
            <a:r>
              <a:rPr i="1" lang="en" sz="1400">
                <a:solidFill>
                  <a:srgbClr val="424242"/>
                </a:solidFill>
              </a:rPr>
              <a:t> </a:t>
            </a:r>
            <a:r>
              <a:rPr i="1" lang="en" sz="1800">
                <a:solidFill>
                  <a:srgbClr val="000000"/>
                </a:solidFill>
              </a:rPr>
              <a:t>5 clés pour une vie saine</a:t>
            </a:r>
            <a:r>
              <a:rPr lang="en" sz="1800">
                <a:solidFill>
                  <a:srgbClr val="000000"/>
                </a:solidFill>
              </a:rPr>
              <a:t> - </a:t>
            </a:r>
            <a:r>
              <a:rPr i="1" lang="en" sz="1800">
                <a:solidFill>
                  <a:srgbClr val="000000"/>
                </a:solidFill>
              </a:rPr>
              <a:t>La Journée de la santé</a:t>
            </a:r>
            <a:r>
              <a:rPr lang="en" sz="1800">
                <a:solidFill>
                  <a:srgbClr val="000000"/>
                </a:solidFill>
              </a:rPr>
              <a:t>, par Michelle Courville,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CC-BY-NC-SA</a:t>
            </a:r>
            <a:r>
              <a:rPr lang="en" sz="1800">
                <a:solidFill>
                  <a:srgbClr val="000000"/>
                </a:solidFill>
              </a:rPr>
              <a:t>. 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i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i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ctrTitle"/>
          </p:nvPr>
        </p:nvSpPr>
        <p:spPr>
          <a:xfrm>
            <a:off x="311700" y="1073925"/>
            <a:ext cx="8520600" cy="160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Lexend ExtraBold"/>
                <a:ea typeface="Lexend ExtraBold"/>
                <a:cs typeface="Lexend ExtraBold"/>
                <a:sym typeface="Lexend ExtraBold"/>
              </a:rPr>
              <a:t>Partie 2</a:t>
            </a:r>
            <a:endParaRPr sz="7000">
              <a:solidFill>
                <a:srgbClr val="000000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500">
                <a:solidFill>
                  <a:schemeClr val="dk1"/>
                </a:solidFill>
              </a:rPr>
              <a:t>Une vidéo</a:t>
            </a:r>
            <a:endParaRPr sz="2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idx="1" type="subTitle"/>
          </p:nvPr>
        </p:nvSpPr>
        <p:spPr>
          <a:xfrm>
            <a:off x="311700" y="1950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Vidéo genre TikTok</a:t>
            </a:r>
            <a:endParaRPr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126" name="Google Shape;126;p23"/>
          <p:cNvSpPr txBox="1"/>
          <p:nvPr/>
        </p:nvSpPr>
        <p:spPr>
          <a:xfrm>
            <a:off x="674625" y="987600"/>
            <a:ext cx="8060700" cy="4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Qu’est-ce une vidéo TikTok selon vous?</a:t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idx="1" type="subTitle"/>
          </p:nvPr>
        </p:nvSpPr>
        <p:spPr>
          <a:xfrm>
            <a:off x="311700" y="1950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Vidéo genre TikTok</a:t>
            </a:r>
            <a:endParaRPr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132" name="Google Shape;132;p24"/>
          <p:cNvSpPr txBox="1"/>
          <p:nvPr/>
        </p:nvSpPr>
        <p:spPr>
          <a:xfrm>
            <a:off x="605375" y="987600"/>
            <a:ext cx="8060700" cy="39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424242"/>
                </a:solidFill>
              </a:rPr>
              <a:t>🎯 </a:t>
            </a:r>
            <a:r>
              <a:rPr b="1" lang="en" sz="1700">
                <a:solidFill>
                  <a:srgbClr val="424242"/>
                </a:solidFill>
              </a:rPr>
              <a:t>Contenu clair et ciblé</a:t>
            </a:r>
            <a:endParaRPr b="1" sz="1700">
              <a:solidFill>
                <a:srgbClr val="42424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Arial"/>
              <a:buChar char="●"/>
            </a:pPr>
            <a:r>
              <a:rPr lang="en" sz="1700">
                <a:solidFill>
                  <a:srgbClr val="424242"/>
                </a:solidFill>
              </a:rPr>
              <a:t>Sujet simple et facile à comprendre dès les premières secondes</a:t>
            </a:r>
            <a:endParaRPr sz="1700">
              <a:solidFill>
                <a:srgbClr val="42424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Arial"/>
              <a:buChar char="●"/>
            </a:pPr>
            <a:r>
              <a:rPr lang="en" sz="1700">
                <a:solidFill>
                  <a:srgbClr val="424242"/>
                </a:solidFill>
              </a:rPr>
              <a:t>Message ou idée principale bien définie</a:t>
            </a:r>
            <a:endParaRPr sz="1700">
              <a:solidFill>
                <a:srgbClr val="42424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Arial"/>
              <a:buChar char="●"/>
            </a:pPr>
            <a:r>
              <a:rPr lang="en" sz="1700">
                <a:solidFill>
                  <a:srgbClr val="424242"/>
                </a:solidFill>
              </a:rPr>
              <a:t>Adapté à ton public cible (âge, intérêts, langue)</a:t>
            </a:r>
            <a:endParaRPr sz="17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rgbClr val="424242"/>
                </a:solidFill>
              </a:rPr>
              <a:t>⏱️ Durée courte et efficace</a:t>
            </a:r>
            <a:endParaRPr b="1" sz="1700">
              <a:solidFill>
                <a:srgbClr val="42424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Arial"/>
              <a:buChar char="●"/>
            </a:pPr>
            <a:r>
              <a:rPr lang="en" sz="1700">
                <a:solidFill>
                  <a:srgbClr val="424242"/>
                </a:solidFill>
              </a:rPr>
              <a:t>Idéalement entre 1 à 2 minutes</a:t>
            </a:r>
            <a:endParaRPr sz="1700">
              <a:solidFill>
                <a:srgbClr val="42424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Arial"/>
              <a:buChar char="●"/>
            </a:pPr>
            <a:r>
              <a:rPr lang="en" sz="1700">
                <a:solidFill>
                  <a:srgbClr val="424242"/>
                </a:solidFill>
              </a:rPr>
              <a:t>Accroche forte dans les 3 premières secondes</a:t>
            </a:r>
            <a:endParaRPr sz="1700">
              <a:solidFill>
                <a:srgbClr val="42424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Arial"/>
              <a:buChar char="●"/>
            </a:pPr>
            <a:r>
              <a:rPr lang="en" sz="1700">
                <a:solidFill>
                  <a:srgbClr val="424242"/>
                </a:solidFill>
              </a:rPr>
              <a:t>Rythme dynamique, sans temps mort</a:t>
            </a:r>
            <a:endParaRPr sz="17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rgbClr val="424242"/>
                </a:solidFill>
              </a:rPr>
              <a:t>🎨 Qualité visuelle et sonore</a:t>
            </a:r>
            <a:endParaRPr b="1" sz="1700">
              <a:solidFill>
                <a:srgbClr val="42424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Arial"/>
              <a:buChar char="●"/>
            </a:pPr>
            <a:r>
              <a:rPr lang="en" sz="1700">
                <a:solidFill>
                  <a:srgbClr val="424242"/>
                </a:solidFill>
              </a:rPr>
              <a:t>Bonne lumière et cadrage</a:t>
            </a:r>
            <a:endParaRPr sz="1700">
              <a:solidFill>
                <a:srgbClr val="42424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Arial"/>
              <a:buChar char="●"/>
            </a:pPr>
            <a:r>
              <a:rPr lang="en" sz="1700">
                <a:solidFill>
                  <a:srgbClr val="424242"/>
                </a:solidFill>
              </a:rPr>
              <a:t>Son clair (voix, musique, effets)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idx="1" type="subTitle"/>
          </p:nvPr>
        </p:nvSpPr>
        <p:spPr>
          <a:xfrm>
            <a:off x="311700" y="1950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Vidéo genre TikTok</a:t>
            </a:r>
            <a:endParaRPr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138" name="Google Shape;138;p25"/>
          <p:cNvSpPr txBox="1"/>
          <p:nvPr/>
        </p:nvSpPr>
        <p:spPr>
          <a:xfrm>
            <a:off x="593650" y="1276425"/>
            <a:ext cx="80607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24242"/>
                </a:solidFill>
              </a:rPr>
              <a:t>🎵 Musique et sons tendance (Optionnel)</a:t>
            </a:r>
            <a:endParaRPr b="1"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Utilisation de sons populaires ou de musiques virales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Synchronisation du contenu avec le rythme de la musique</a:t>
            </a:r>
            <a:endParaRPr sz="18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24242"/>
                </a:solidFill>
              </a:rPr>
              <a:t>✨ Éléments créatifs</a:t>
            </a:r>
            <a:endParaRPr b="1" sz="1700">
              <a:solidFill>
                <a:srgbClr val="42424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Arial"/>
              <a:buChar char="●"/>
            </a:pPr>
            <a:r>
              <a:rPr lang="en" sz="1700">
                <a:solidFill>
                  <a:srgbClr val="424242"/>
                </a:solidFill>
              </a:rPr>
              <a:t>Transitions fluides</a:t>
            </a:r>
            <a:endParaRPr sz="1700">
              <a:solidFill>
                <a:srgbClr val="42424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Arial"/>
              <a:buChar char="●"/>
            </a:pPr>
            <a:r>
              <a:rPr lang="en" sz="1700">
                <a:solidFill>
                  <a:srgbClr val="424242"/>
                </a:solidFill>
              </a:rPr>
              <a:t>Texte à l’écran pour renforcer le message</a:t>
            </a:r>
            <a:endParaRPr sz="1700">
              <a:solidFill>
                <a:srgbClr val="42424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700"/>
              <a:buFont typeface="Arial"/>
              <a:buChar char="●"/>
            </a:pPr>
            <a:r>
              <a:rPr lang="en" sz="1700">
                <a:solidFill>
                  <a:srgbClr val="424242"/>
                </a:solidFill>
              </a:rPr>
              <a:t>Humour, surprise ou émotion pour capter l’attention</a:t>
            </a:r>
            <a:endParaRPr sz="17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/>
          <p:nvPr>
            <p:ph type="ctrTitle"/>
          </p:nvPr>
        </p:nvSpPr>
        <p:spPr>
          <a:xfrm>
            <a:off x="311700" y="1073925"/>
            <a:ext cx="8520600" cy="160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Lexend ExtraBold"/>
                <a:ea typeface="Lexend ExtraBold"/>
                <a:cs typeface="Lexend ExtraBold"/>
                <a:sym typeface="Lexend ExtraBold"/>
              </a:rPr>
              <a:t>Partie 3</a:t>
            </a:r>
            <a:endParaRPr sz="7000">
              <a:solidFill>
                <a:srgbClr val="000000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500">
                <a:solidFill>
                  <a:schemeClr val="dk1"/>
                </a:solidFill>
              </a:rPr>
              <a:t>Une infographie</a:t>
            </a:r>
            <a:endParaRPr sz="25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>
            <p:ph idx="1" type="subTitle"/>
          </p:nvPr>
        </p:nvSpPr>
        <p:spPr>
          <a:xfrm>
            <a:off x="667475" y="195000"/>
            <a:ext cx="8285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Une infographie</a:t>
            </a:r>
            <a:endParaRPr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1151050" y="987600"/>
            <a:ext cx="5326200" cy="39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424242"/>
                </a:solidFill>
              </a:rPr>
              <a:t>Objectifs d’une infographie</a:t>
            </a:r>
            <a:endParaRPr b="1" sz="2100">
              <a:solidFill>
                <a:srgbClr val="424242"/>
              </a:solidFill>
            </a:endParaRPr>
          </a:p>
          <a:p>
            <a:pPr indent="-361950" lvl="0" marL="9144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2100"/>
              <a:buFont typeface="Arial"/>
              <a:buChar char="●"/>
            </a:pPr>
            <a:r>
              <a:rPr lang="en" sz="2100">
                <a:solidFill>
                  <a:srgbClr val="424242"/>
                </a:solidFill>
              </a:rPr>
              <a:t>Simplifier l’information </a:t>
            </a:r>
            <a:endParaRPr sz="2100">
              <a:solidFill>
                <a:srgbClr val="424242"/>
              </a:solidFill>
            </a:endParaRPr>
          </a:p>
          <a:p>
            <a:pPr indent="-3619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Font typeface="Arial"/>
              <a:buChar char="●"/>
            </a:pPr>
            <a:r>
              <a:rPr lang="en" sz="2100">
                <a:solidFill>
                  <a:srgbClr val="424242"/>
                </a:solidFill>
              </a:rPr>
              <a:t>Attirer l’attention </a:t>
            </a:r>
            <a:endParaRPr sz="2100">
              <a:solidFill>
                <a:srgbClr val="424242"/>
              </a:solidFill>
            </a:endParaRPr>
          </a:p>
          <a:p>
            <a:pPr indent="-3619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Font typeface="Arial"/>
              <a:buChar char="●"/>
            </a:pPr>
            <a:r>
              <a:rPr lang="en" sz="2100">
                <a:solidFill>
                  <a:srgbClr val="424242"/>
                </a:solidFill>
              </a:rPr>
              <a:t>Faciliter la mémorisation </a:t>
            </a:r>
            <a:endParaRPr sz="2100">
              <a:solidFill>
                <a:srgbClr val="424242"/>
              </a:solidFill>
            </a:endParaRPr>
          </a:p>
          <a:p>
            <a:pPr indent="-3619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Font typeface="Arial"/>
              <a:buChar char="●"/>
            </a:pPr>
            <a:r>
              <a:rPr lang="en" sz="2100">
                <a:solidFill>
                  <a:srgbClr val="424242"/>
                </a:solidFill>
              </a:rPr>
              <a:t>Structurer le contenu </a:t>
            </a:r>
            <a:endParaRPr sz="2100">
              <a:solidFill>
                <a:srgbClr val="424242"/>
              </a:solidFill>
            </a:endParaRPr>
          </a:p>
          <a:p>
            <a:pPr indent="-3619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Font typeface="Arial"/>
              <a:buChar char="●"/>
            </a:pPr>
            <a:r>
              <a:rPr lang="en" sz="2100">
                <a:solidFill>
                  <a:srgbClr val="424242"/>
                </a:solidFill>
              </a:rPr>
              <a:t>Partager facilement </a:t>
            </a:r>
            <a:endParaRPr sz="2100">
              <a:solidFill>
                <a:srgbClr val="424242"/>
              </a:solidFill>
            </a:endParaRPr>
          </a:p>
          <a:p>
            <a:pPr indent="-3619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100"/>
              <a:buFont typeface="Arial"/>
              <a:buChar char="●"/>
            </a:pPr>
            <a:r>
              <a:rPr lang="en" sz="2100">
                <a:solidFill>
                  <a:srgbClr val="424242"/>
                </a:solidFill>
              </a:rPr>
              <a:t>Renforcer un message </a:t>
            </a:r>
            <a:endParaRPr sz="2100">
              <a:solidFill>
                <a:srgbClr val="42424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>
            <p:ph idx="1" type="subTitle"/>
          </p:nvPr>
        </p:nvSpPr>
        <p:spPr>
          <a:xfrm>
            <a:off x="3579400" y="195000"/>
            <a:ext cx="5373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Une infographie</a:t>
            </a:r>
            <a:endParaRPr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156" name="Google Shape;156;p28"/>
          <p:cNvSpPr txBox="1"/>
          <p:nvPr/>
        </p:nvSpPr>
        <p:spPr>
          <a:xfrm>
            <a:off x="605375" y="987600"/>
            <a:ext cx="8060700" cy="39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20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SSou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157" name="Google Shape;157;p28" title="Screenshot 2025-06-11 at 11.16.3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248" y="411075"/>
            <a:ext cx="2643149" cy="432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8"/>
          <p:cNvSpPr txBox="1"/>
          <p:nvPr/>
        </p:nvSpPr>
        <p:spPr>
          <a:xfrm>
            <a:off x="4177900" y="900750"/>
            <a:ext cx="4094100" cy="3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24242"/>
                </a:solidFill>
              </a:rPr>
              <a:t>Quels éléments voyez-vous?</a:t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b="1" lang="en" sz="1000">
                <a:solidFill>
                  <a:srgbClr val="424242"/>
                </a:solidFill>
              </a:rPr>
              <a:t>Attribution: </a:t>
            </a:r>
            <a:r>
              <a:rPr b="1" lang="en" sz="1000">
                <a:solidFill>
                  <a:srgbClr val="424242"/>
                </a:solidFill>
              </a:rPr>
              <a:t>Infographie « </a:t>
            </a:r>
            <a:r>
              <a:rPr b="1" lang="en" sz="1000" u="sng">
                <a:solidFill>
                  <a:schemeClr val="hlink"/>
                </a:solidFill>
                <a:hlinkClick r:id="rId4"/>
              </a:rPr>
              <a:t>Les enfants canadiens dorment-ils suffisamment ? </a:t>
            </a:r>
            <a:r>
              <a:rPr b="1" lang="en" sz="1000">
                <a:solidFill>
                  <a:srgbClr val="424242"/>
                </a:solidFill>
              </a:rPr>
              <a:t>», Agence de la santé publique du Canada. © Sa Majesté la Reine du chef du Canada, représentée par le ministre de la Santé, 2018. Disponible sur Canada.ca (licence gouvernementale canadienne).</a:t>
            </a:r>
            <a:endParaRPr b="1" sz="1000">
              <a:solidFill>
                <a:srgbClr val="42424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/>
          <p:nvPr>
            <p:ph idx="1" type="subTitle"/>
          </p:nvPr>
        </p:nvSpPr>
        <p:spPr>
          <a:xfrm>
            <a:off x="657175" y="195000"/>
            <a:ext cx="5373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Une infographie</a:t>
            </a:r>
            <a:endParaRPr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164" name="Google Shape;164;p29"/>
          <p:cNvSpPr txBox="1"/>
          <p:nvPr/>
        </p:nvSpPr>
        <p:spPr>
          <a:xfrm>
            <a:off x="605375" y="987600"/>
            <a:ext cx="8060700" cy="39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20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65" name="Google Shape;165;p29"/>
          <p:cNvSpPr txBox="1"/>
          <p:nvPr/>
        </p:nvSpPr>
        <p:spPr>
          <a:xfrm>
            <a:off x="4799850" y="948900"/>
            <a:ext cx="4094100" cy="32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24242"/>
                </a:solidFill>
              </a:rPr>
              <a:t>Quels éléments voyez-vous?</a:t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sz="1600">
              <a:solidFill>
                <a:srgbClr val="424242"/>
              </a:solidFill>
            </a:endParaRPr>
          </a:p>
        </p:txBody>
      </p:sp>
      <p:pic>
        <p:nvPicPr>
          <p:cNvPr id="166" name="Google Shape;166;p29" title="Screenshot 2025-06-11 at 11.27.08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625" y="1138900"/>
            <a:ext cx="4349226" cy="285128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 txBox="1"/>
          <p:nvPr/>
        </p:nvSpPr>
        <p:spPr>
          <a:xfrm>
            <a:off x="365050" y="4141475"/>
            <a:ext cx="4349100" cy="7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b="1" lang="en" sz="1000">
                <a:solidFill>
                  <a:srgbClr val="424242"/>
                </a:solidFill>
              </a:rPr>
              <a:t>Attribution: </a:t>
            </a:r>
            <a:r>
              <a:rPr lang="en" sz="1050" u="sng">
                <a:solidFill>
                  <a:schemeClr val="accent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Infographie de mode de vie sain. forme physique, alimentation saine et vie active, </a:t>
            </a:r>
            <a:r>
              <a:rPr lang="en" sz="1050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par Anna Shalygina sur Vecteezy.com, </a:t>
            </a:r>
            <a:r>
              <a:rPr b="1" lang="en" sz="1000">
                <a:solidFill>
                  <a:srgbClr val="424242"/>
                </a:solidFill>
              </a:rPr>
              <a:t> </a:t>
            </a:r>
            <a:r>
              <a:rPr lang="en" sz="1000">
                <a:solidFill>
                  <a:srgbClr val="424242"/>
                </a:solidFill>
              </a:rPr>
              <a:t>Utilisation gratuite avec attribution (licence standard Vecteezy).</a:t>
            </a:r>
            <a:endParaRPr sz="1600">
              <a:solidFill>
                <a:srgbClr val="42424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idx="1" type="subTitle"/>
          </p:nvPr>
        </p:nvSpPr>
        <p:spPr>
          <a:xfrm>
            <a:off x="657175" y="195000"/>
            <a:ext cx="5373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Une infographie</a:t>
            </a:r>
            <a:endParaRPr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173" name="Google Shape;173;p30"/>
          <p:cNvSpPr txBox="1"/>
          <p:nvPr/>
        </p:nvSpPr>
        <p:spPr>
          <a:xfrm>
            <a:off x="605375" y="987600"/>
            <a:ext cx="8060700" cy="39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20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74" name="Google Shape;174;p30"/>
          <p:cNvSpPr txBox="1"/>
          <p:nvPr/>
        </p:nvSpPr>
        <p:spPr>
          <a:xfrm>
            <a:off x="4799850" y="948900"/>
            <a:ext cx="4094100" cy="32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24242"/>
                </a:solidFill>
              </a:rPr>
              <a:t>Quels éléments voyez-vous?</a:t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b="1" lang="en" sz="1000">
                <a:solidFill>
                  <a:srgbClr val="424242"/>
                </a:solidFill>
              </a:rPr>
              <a:t>Attribution</a:t>
            </a:r>
            <a:r>
              <a:rPr b="1" lang="en" sz="1000">
                <a:solidFill>
                  <a:srgbClr val="424242"/>
                </a:solidFill>
              </a:rPr>
              <a:t>: </a:t>
            </a:r>
            <a:r>
              <a:rPr b="1" lang="en" sz="1000" u="sng">
                <a:solidFill>
                  <a:schemeClr val="hlink"/>
                </a:solidFill>
                <a:hlinkClick r:id="rId3"/>
              </a:rPr>
              <a:t>Infographie « vie saine »</a:t>
            </a:r>
            <a:r>
              <a:rPr b="1" lang="en" sz="1000">
                <a:solidFill>
                  <a:srgbClr val="424242"/>
                </a:solidFill>
              </a:rPr>
              <a:t>, image par Freepik via Freepik.com (utilisation gratuite avec attribution).</a:t>
            </a:r>
            <a:endParaRPr b="1" sz="1600">
              <a:solidFill>
                <a:srgbClr val="424242"/>
              </a:solidFill>
            </a:endParaRPr>
          </a:p>
        </p:txBody>
      </p:sp>
      <p:pic>
        <p:nvPicPr>
          <p:cNvPr id="175" name="Google Shape;175;p30" title="5 clés pour une vie saine.png"/>
          <p:cNvPicPr preferRelativeResize="0"/>
          <p:nvPr/>
        </p:nvPicPr>
        <p:blipFill rotWithShape="1">
          <a:blip r:embed="rId4">
            <a:alphaModFix/>
          </a:blip>
          <a:srcRect b="16261" l="0" r="0" t="17474"/>
          <a:stretch/>
        </p:blipFill>
        <p:spPr>
          <a:xfrm>
            <a:off x="391650" y="893352"/>
            <a:ext cx="4521827" cy="3995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0" y="1073925"/>
            <a:ext cx="8520600" cy="160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Lexend ExtraBold"/>
                <a:ea typeface="Lexend ExtraBold"/>
                <a:cs typeface="Lexend ExtraBold"/>
                <a:sym typeface="Lexend ExtraBold"/>
              </a:rPr>
              <a:t>Partie 1</a:t>
            </a:r>
            <a:endParaRPr sz="7000">
              <a:solidFill>
                <a:srgbClr val="000000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500">
                <a:solidFill>
                  <a:schemeClr val="dk1"/>
                </a:solidFill>
              </a:rPr>
              <a:t>Une vie saine</a:t>
            </a:r>
            <a:endParaRPr sz="2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idx="1" type="subTitle"/>
          </p:nvPr>
        </p:nvSpPr>
        <p:spPr>
          <a:xfrm>
            <a:off x="311700" y="4077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Qu’est-ce qu’une vie saine</a:t>
            </a:r>
            <a:r>
              <a:rPr lang="en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? </a:t>
            </a:r>
            <a:endParaRPr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pic>
        <p:nvPicPr>
          <p:cNvPr id="67" name="Google Shape;67;p15" title="6.png"/>
          <p:cNvPicPr preferRelativeResize="0"/>
          <p:nvPr/>
        </p:nvPicPr>
        <p:blipFill rotWithShape="1">
          <a:blip r:embed="rId3">
            <a:alphaModFix/>
          </a:blip>
          <a:srcRect b="53451" l="24754" r="23470" t="6808"/>
          <a:stretch/>
        </p:blipFill>
        <p:spPr>
          <a:xfrm>
            <a:off x="1835557" y="2952585"/>
            <a:ext cx="1607163" cy="164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 title="5.png"/>
          <p:cNvPicPr preferRelativeResize="0"/>
          <p:nvPr/>
        </p:nvPicPr>
        <p:blipFill rotWithShape="1">
          <a:blip r:embed="rId4">
            <a:alphaModFix/>
          </a:blip>
          <a:srcRect b="54570" l="23525" r="22898" t="5898"/>
          <a:stretch/>
        </p:blipFill>
        <p:spPr>
          <a:xfrm>
            <a:off x="3690125" y="2952550"/>
            <a:ext cx="1671901" cy="164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 title="4.png"/>
          <p:cNvPicPr preferRelativeResize="0"/>
          <p:nvPr/>
        </p:nvPicPr>
        <p:blipFill rotWithShape="1">
          <a:blip r:embed="rId5">
            <a:alphaModFix/>
          </a:blip>
          <a:srcRect b="8227" l="24319" r="23905" t="52241"/>
          <a:stretch/>
        </p:blipFill>
        <p:spPr>
          <a:xfrm>
            <a:off x="5601223" y="2952548"/>
            <a:ext cx="1623579" cy="165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 title="3.png"/>
          <p:cNvPicPr preferRelativeResize="0"/>
          <p:nvPr/>
        </p:nvPicPr>
        <p:blipFill rotWithShape="1">
          <a:blip r:embed="rId6">
            <a:alphaModFix/>
          </a:blip>
          <a:srcRect b="54505" l="16746" r="16592" t="4722"/>
          <a:stretch/>
        </p:blipFill>
        <p:spPr>
          <a:xfrm>
            <a:off x="3563287" y="1291344"/>
            <a:ext cx="1925576" cy="157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 title="Healthy food.png"/>
          <p:cNvPicPr preferRelativeResize="0"/>
          <p:nvPr/>
        </p:nvPicPr>
        <p:blipFill rotWithShape="1">
          <a:blip r:embed="rId7">
            <a:alphaModFix/>
          </a:blip>
          <a:srcRect b="21031" l="0" r="0" t="14594"/>
          <a:stretch/>
        </p:blipFill>
        <p:spPr>
          <a:xfrm>
            <a:off x="1676350" y="1250013"/>
            <a:ext cx="1925576" cy="165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 title="3.png"/>
          <p:cNvPicPr preferRelativeResize="0"/>
          <p:nvPr/>
        </p:nvPicPr>
        <p:blipFill rotWithShape="1">
          <a:blip r:embed="rId6">
            <a:alphaModFix/>
          </a:blip>
          <a:srcRect b="9610" l="16672" r="16666" t="49617"/>
          <a:stretch/>
        </p:blipFill>
        <p:spPr>
          <a:xfrm>
            <a:off x="5450225" y="1291362"/>
            <a:ext cx="1925576" cy="157018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956125" y="4954450"/>
            <a:ext cx="822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658050" y="4485075"/>
            <a:ext cx="8520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</a:rPr>
              <a:t>        Images provenant de la bibliothèque Canva</a:t>
            </a:r>
            <a:r>
              <a:rPr lang="en" sz="1100">
                <a:solidFill>
                  <a:schemeClr val="dk1"/>
                </a:solidFill>
              </a:rPr>
              <a:t>. Conformément à la licence Canva. https://www.canva.com/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idx="1" type="subTitle"/>
          </p:nvPr>
        </p:nvSpPr>
        <p:spPr>
          <a:xfrm>
            <a:off x="311700" y="1950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Vocabulaire - la santé physique</a:t>
            </a:r>
            <a:endParaRPr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713350" y="963600"/>
            <a:ext cx="2415300" cy="4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Parties du corps</a:t>
            </a:r>
            <a:endParaRPr b="1"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la tête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le bras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la jambe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le pied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la main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le dos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le ventre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l’œil / les yeux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l’oreille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le nez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la bouche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les dents</a:t>
            </a:r>
            <a:endParaRPr sz="1800">
              <a:solidFill>
                <a:srgbClr val="424242"/>
              </a:solidFill>
            </a:endParaRPr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3216250" y="963600"/>
            <a:ext cx="2981700" cy="37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Hygiène et bien-être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se laver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se brosser les dents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prendre une douche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dormir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sommeil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manger sainement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faire du sport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être en forme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fatigué(e)</a:t>
            </a:r>
            <a:endParaRPr sz="18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24242"/>
              </a:solidFill>
            </a:endParaRPr>
          </a:p>
          <a:p>
            <a:pPr indent="0" lvl="0" marL="4572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6313700" y="963600"/>
            <a:ext cx="2596800" cy="38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Santé et maladie</a:t>
            </a:r>
            <a:endParaRPr b="1"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malade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la fièvre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la toux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 rhume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la grippe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 mal de tête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 mal de ventre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 médecin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l’hôpital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la pharmacie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 médicament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 pansement</a:t>
            </a:r>
            <a:endParaRPr sz="1800">
              <a:solidFill>
                <a:srgbClr val="424242"/>
              </a:solidFill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idx="1" type="subTitle"/>
          </p:nvPr>
        </p:nvSpPr>
        <p:spPr>
          <a:xfrm>
            <a:off x="311700" y="1950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Vocabulaire - la santé mentale</a:t>
            </a:r>
            <a:endParaRPr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100" name="Google Shape;100;p19"/>
          <p:cNvSpPr txBox="1"/>
          <p:nvPr/>
        </p:nvSpPr>
        <p:spPr>
          <a:xfrm>
            <a:off x="311700" y="963600"/>
            <a:ext cx="2815800" cy="4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Émotions et sentiments</a:t>
            </a:r>
            <a:endParaRPr b="1"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heureux / heureuse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triste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stressé(e)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fatigué(e)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calme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en colère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inquiet / inquiète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détendu(e)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nerveux / nerveuse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Char char="●"/>
            </a:pPr>
            <a:r>
              <a:rPr lang="en" sz="1800">
                <a:solidFill>
                  <a:srgbClr val="424242"/>
                </a:solidFill>
              </a:rPr>
              <a:t>content(e)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3481275" y="963600"/>
            <a:ext cx="2815800" cy="4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Verbes utiles</a:t>
            </a:r>
            <a:endParaRPr b="1" sz="1500">
              <a:solidFill>
                <a:srgbClr val="42424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se sentir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parler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écouter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pleurer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rire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penser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respirer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se reposer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se détendre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s’inquiéter</a:t>
            </a:r>
            <a:endParaRPr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sz="1800">
              <a:solidFill>
                <a:srgbClr val="424242"/>
              </a:solidFill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5819400" y="963600"/>
            <a:ext cx="3324600" cy="4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24242"/>
                </a:solidFill>
              </a:rPr>
              <a:t>Santé mentale et bien-être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 stress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l’anxiété</a:t>
            </a:r>
            <a:endParaRPr i="1"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 repos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la relaxation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la méditation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 sommeil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les émotions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 soutien</a:t>
            </a:r>
            <a:endParaRPr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sz="1800">
              <a:solidFill>
                <a:srgbClr val="42424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idx="1" type="subTitle"/>
          </p:nvPr>
        </p:nvSpPr>
        <p:spPr>
          <a:xfrm>
            <a:off x="311700" y="1950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Vocabulaire - la santé nutritive</a:t>
            </a:r>
            <a:endParaRPr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108" name="Google Shape;108;p20"/>
          <p:cNvSpPr txBox="1"/>
          <p:nvPr/>
        </p:nvSpPr>
        <p:spPr>
          <a:xfrm>
            <a:off x="674625" y="987600"/>
            <a:ext cx="4556400" cy="4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24242"/>
                </a:solidFill>
              </a:rPr>
              <a:t>Santé et nutrition</a:t>
            </a:r>
            <a:endParaRPr b="1"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une alimentation équilibrée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les vitamines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les protéines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les fibres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les calories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 petit-déjeuner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 déjeuner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le dîner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un repas</a:t>
            </a:r>
            <a:endParaRPr sz="1800">
              <a:solidFill>
                <a:srgbClr val="42424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424242"/>
                </a:solidFill>
              </a:rPr>
              <a:t>un encas / une collation</a:t>
            </a:r>
            <a:endParaRPr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idx="1" type="subTitle"/>
          </p:nvPr>
        </p:nvSpPr>
        <p:spPr>
          <a:xfrm>
            <a:off x="311700" y="1950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D’autres expressions à ajouter ?</a:t>
            </a:r>
            <a:endParaRPr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  <p:sp>
        <p:nvSpPr>
          <p:cNvPr id="114" name="Google Shape;114;p21"/>
          <p:cNvSpPr txBox="1"/>
          <p:nvPr/>
        </p:nvSpPr>
        <p:spPr>
          <a:xfrm>
            <a:off x="674625" y="987600"/>
            <a:ext cx="4556400" cy="4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