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Architects Daughter"/>
      <p:regular r:id="rId16"/>
    </p:embeddedFont>
    <p:embeddedFont>
      <p:font typeface="Kalam"/>
      <p:regular r:id="rId17"/>
      <p:bold r:id="rId18"/>
    </p:embeddedFont>
    <p:embeddedFont>
      <p:font typeface="Luckiest Guy"/>
      <p:regular r:id="rId19"/>
    </p:embeddedFont>
    <p:embeddedFont>
      <p:font typeface="Bowlby One SC"/>
      <p:regular r:id="rId20"/>
    </p:embeddedFont>
    <p:embeddedFont>
      <p:font typeface="Handlee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owlbyOneSC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Handlee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Kalam-regular.fntdata"/><Relationship Id="rId16" Type="http://schemas.openxmlformats.org/officeDocument/2006/relationships/font" Target="fonts/ArchitectsDaughter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uckiestGuy-regular.fntdata"/><Relationship Id="rId6" Type="http://schemas.openxmlformats.org/officeDocument/2006/relationships/slide" Target="slides/slide1.xml"/><Relationship Id="rId18" Type="http://schemas.openxmlformats.org/officeDocument/2006/relationships/font" Target="fonts/Kala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1c6d92313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1c6d92313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1c6d92313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1c6d92313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1c6d92313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81c6d92313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1c6d9231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1c6d9231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1c6d9231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1c6d9231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1c6d9231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1c6d9231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1c6d92313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1c6d92313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1c6d92313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1c6d92313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1c8233bc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1c8233b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9.pn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Relationship Id="rId6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3.png"/><Relationship Id="rId6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Relationship Id="rId6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uckiest Guy"/>
                <a:ea typeface="Luckiest Guy"/>
                <a:cs typeface="Luckiest Guy"/>
                <a:sym typeface="Luckiest Guy"/>
              </a:rPr>
              <a:t>Texte d’opinion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Comment écrire un texte d’opinion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wlby One SC"/>
                <a:ea typeface="Bowlby One SC"/>
                <a:cs typeface="Bowlby One SC"/>
                <a:sym typeface="Bowlby One SC"/>
              </a:rPr>
              <a:t>Voici le text finale.</a:t>
            </a:r>
            <a:endParaRPr sz="3000">
              <a:latin typeface="Bowlby One SC"/>
              <a:ea typeface="Bowlby One SC"/>
              <a:cs typeface="Bowlby One SC"/>
              <a:sym typeface="Bowlby One SC"/>
            </a:endParaRPr>
          </a:p>
        </p:txBody>
      </p: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540000" y="1192750"/>
            <a:ext cx="7491000" cy="36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 u="sng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Dans mon opinion</a:t>
            </a:r>
            <a:r>
              <a:rPr b="1" lang="en" sz="260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, je préfère la pizza que les chiens-chauds parce que </a:t>
            </a:r>
            <a:r>
              <a:rPr b="1" lang="en" sz="2600" u="sng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premièrement</a:t>
            </a:r>
            <a:r>
              <a:rPr b="1" lang="en" sz="260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, c’est délicieux. </a:t>
            </a:r>
            <a:r>
              <a:rPr b="1" lang="en" sz="2600" u="sng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En plus</a:t>
            </a:r>
            <a:r>
              <a:rPr b="1" lang="en" sz="260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, je peux choisir mes aliments préférés sur ma pizza. </a:t>
            </a:r>
            <a:r>
              <a:rPr b="1" lang="en" sz="2600" u="sng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Finalement</a:t>
            </a:r>
            <a:r>
              <a:rPr b="1" lang="en" sz="260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, je peux manger la pizza de la boîte. Voici pourquoi je préfère la pizza au lieu des chiens-chauds.</a:t>
            </a:r>
            <a:endParaRPr b="1" sz="2600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69287">
            <a:off x="7258700" y="3408725"/>
            <a:ext cx="1652575" cy="16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419925" y="939088"/>
            <a:ext cx="8520600" cy="25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On écrit un texte d’opinion quand on veut expliquer pourquoi on préfère quelque chose. </a:t>
            </a:r>
            <a:endParaRPr b="1" sz="3000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300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Par exemple, on peut dire qu’on préfère </a:t>
            </a:r>
            <a:r>
              <a:rPr lang="en" sz="300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une pizza</a:t>
            </a:r>
            <a:r>
              <a:rPr b="1" lang="en" sz="300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 au lieu </a:t>
            </a:r>
            <a:r>
              <a:rPr lang="en" sz="300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d’un chien-chaud</a:t>
            </a:r>
            <a:r>
              <a:rPr b="1" lang="en" sz="300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. </a:t>
            </a:r>
            <a:endParaRPr b="1" sz="2400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243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wlby One SC"/>
                <a:ea typeface="Bowlby One SC"/>
                <a:cs typeface="Bowlby One SC"/>
                <a:sym typeface="Bowlby One SC"/>
              </a:rPr>
              <a:t>Pourquoi écrire un texte d’opinion?</a:t>
            </a:r>
            <a:endParaRPr sz="3000">
              <a:latin typeface="Bowlby One SC"/>
              <a:ea typeface="Bowlby One SC"/>
              <a:cs typeface="Bowlby One SC"/>
              <a:sym typeface="Bowlby One SC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071165">
            <a:off x="1651075" y="3490925"/>
            <a:ext cx="1652575" cy="16525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3787125" y="3840850"/>
            <a:ext cx="1786200" cy="8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wlby One SC"/>
                <a:ea typeface="Bowlby One SC"/>
                <a:cs typeface="Bowlby One SC"/>
                <a:sym typeface="Bowlby One SC"/>
              </a:rPr>
              <a:t>ou</a:t>
            </a:r>
            <a:endParaRPr sz="3000">
              <a:latin typeface="Bowlby One SC"/>
              <a:ea typeface="Bowlby One SC"/>
              <a:cs typeface="Bowlby One SC"/>
              <a:sym typeface="Bowlby One SC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5275" y="3616084"/>
            <a:ext cx="1945448" cy="94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wlby One SC"/>
                <a:ea typeface="Bowlby One SC"/>
                <a:cs typeface="Bowlby One SC"/>
                <a:sym typeface="Bowlby One SC"/>
              </a:rPr>
              <a:t>Pourquoi écrire un texte d’opinion?</a:t>
            </a:r>
            <a:endParaRPr sz="3000">
              <a:latin typeface="Bowlby One SC"/>
              <a:ea typeface="Bowlby One SC"/>
              <a:cs typeface="Bowlby One SC"/>
              <a:sym typeface="Bowlby One SC"/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540000" y="11927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Il faut </a:t>
            </a:r>
            <a:r>
              <a:rPr b="1" lang="en" sz="2600" u="sng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expliquer pourquoi</a:t>
            </a:r>
            <a:r>
              <a:rPr b="1" lang="en" sz="260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 on préfère cette chose. </a:t>
            </a:r>
            <a:endParaRPr b="1" sz="2600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Par exemple, on peut dire qu’on préfère la pizza parce que: </a:t>
            </a:r>
            <a:endParaRPr b="1" sz="2600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andlee"/>
              <a:buChar char="●"/>
            </a:pPr>
            <a:r>
              <a:rPr lang="en" sz="260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c’est délicieux et </a:t>
            </a:r>
            <a:endParaRPr sz="2600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andlee"/>
              <a:buChar char="●"/>
            </a:pPr>
            <a:r>
              <a:rPr lang="en" sz="260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on peut choisir différent aliments pour mettre sur la pizza</a:t>
            </a:r>
            <a:r>
              <a:rPr b="1" lang="en" sz="260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.</a:t>
            </a:r>
            <a:endParaRPr b="1" sz="2600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69287">
            <a:off x="7016975" y="3328175"/>
            <a:ext cx="1652575" cy="16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wlby One SC"/>
                <a:ea typeface="Bowlby One SC"/>
                <a:cs typeface="Bowlby One SC"/>
                <a:sym typeface="Bowlby One SC"/>
              </a:rPr>
              <a:t>Comment</a:t>
            </a:r>
            <a:r>
              <a:rPr lang="en" sz="3000">
                <a:latin typeface="Bowlby One SC"/>
                <a:ea typeface="Bowlby One SC"/>
                <a:cs typeface="Bowlby One SC"/>
                <a:sym typeface="Bowlby One SC"/>
              </a:rPr>
              <a:t> écrire un texte d’opinion?</a:t>
            </a:r>
            <a:endParaRPr sz="3000">
              <a:latin typeface="Bowlby One SC"/>
              <a:ea typeface="Bowlby One SC"/>
              <a:cs typeface="Bowlby One SC"/>
              <a:sym typeface="Bowlby One SC"/>
            </a:endParaRPr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540000" y="1192750"/>
            <a:ext cx="8520600" cy="36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Il y a des étapes à suivre pour expliquer ton opinion. </a:t>
            </a:r>
            <a:endParaRPr b="1" sz="2600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Tu dois expliquer POURQUOI tu préfères quelque chose. Et pour cela, tu dois avoir au moins </a:t>
            </a:r>
            <a:r>
              <a:rPr b="1" lang="en" sz="2400" u="sng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trois raisons</a:t>
            </a:r>
            <a:r>
              <a:rPr b="1" lang="en" sz="240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. </a:t>
            </a:r>
            <a:endParaRPr b="1" sz="2400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indent="-393700" lvl="0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andlee"/>
              <a:buAutoNum type="arabicPeriod"/>
            </a:pPr>
            <a:r>
              <a:rPr b="1" lang="en" sz="260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C’est délicieux</a:t>
            </a:r>
            <a:endParaRPr b="1" sz="2600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indent="-393700" lvl="0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andlee"/>
              <a:buAutoNum type="arabicPeriod"/>
            </a:pPr>
            <a:r>
              <a:rPr b="1" lang="en" sz="260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Choisir différent aliments</a:t>
            </a:r>
            <a:endParaRPr b="1" sz="2600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indent="-393700" lvl="0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andlee"/>
              <a:buAutoNum type="arabicPeriod"/>
            </a:pPr>
            <a:r>
              <a:rPr b="1" lang="en" sz="260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Peut manger directement de la boîte</a:t>
            </a:r>
            <a:endParaRPr b="1" sz="2600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69287">
            <a:off x="7016975" y="3328175"/>
            <a:ext cx="1652575" cy="16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lam"/>
                <a:ea typeface="Kalam"/>
                <a:cs typeface="Kalam"/>
                <a:sym typeface="Kalam"/>
              </a:rPr>
              <a:t>Tu commence ton texte avec...</a:t>
            </a:r>
            <a:endParaRPr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663850" y="313266"/>
            <a:ext cx="1161675" cy="362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1635675" y="2028825"/>
            <a:ext cx="1119325" cy="352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5737363" y="413688"/>
            <a:ext cx="1102700" cy="343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5739125" y="2073775"/>
            <a:ext cx="1099175" cy="34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176450"/>
            <a:ext cx="8520600" cy="99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lam"/>
                <a:ea typeface="Kalam"/>
                <a:cs typeface="Kalam"/>
                <a:sym typeface="Kalam"/>
              </a:rPr>
              <a:t>Après, tu expliques ta première raison en commençant avec…  (raison #1)</a:t>
            </a:r>
            <a:endParaRPr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773625" y="227948"/>
            <a:ext cx="1065425" cy="329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3080599" y="2347576"/>
            <a:ext cx="1066702" cy="330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6137062" y="941475"/>
            <a:ext cx="1043625" cy="326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176450"/>
            <a:ext cx="8520600" cy="99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lam"/>
                <a:ea typeface="Kalam"/>
                <a:cs typeface="Kalam"/>
                <a:sym typeface="Kalam"/>
              </a:rPr>
              <a:t>Ensuite</a:t>
            </a:r>
            <a:r>
              <a:rPr lang="en">
                <a:latin typeface="Kalam"/>
                <a:ea typeface="Kalam"/>
                <a:cs typeface="Kalam"/>
                <a:sym typeface="Kalam"/>
              </a:rPr>
              <a:t>, tu expliques tes prochaines raisons en commençant avec… (raison #2)</a:t>
            </a:r>
            <a:endParaRPr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407638" y="813162"/>
            <a:ext cx="1052100" cy="324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5965137" y="752288"/>
            <a:ext cx="1065225" cy="332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1422338" y="2087712"/>
            <a:ext cx="1022700" cy="320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5989287" y="2099646"/>
            <a:ext cx="1016925" cy="318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216725"/>
            <a:ext cx="8520600" cy="10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Kalam"/>
                <a:ea typeface="Kalam"/>
                <a:cs typeface="Kalam"/>
                <a:sym typeface="Kalam"/>
              </a:rPr>
              <a:t>Et pour ta dernière raison, tu commence la phrase avec avec… (raison #3)</a:t>
            </a: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557588" y="2571713"/>
            <a:ext cx="1043675" cy="324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1553188" y="298013"/>
            <a:ext cx="1052475" cy="32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5789662" y="899250"/>
            <a:ext cx="1066775" cy="334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5784213" y="2180064"/>
            <a:ext cx="1077675" cy="333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311700" y="216725"/>
            <a:ext cx="8520600" cy="10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Kalam"/>
                <a:ea typeface="Kalam"/>
                <a:cs typeface="Kalam"/>
                <a:sym typeface="Kalam"/>
              </a:rPr>
              <a:t>Et pour finir, tu redis ta préférence en commençant avec...</a:t>
            </a: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848125" y="6950"/>
            <a:ext cx="1265675" cy="393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6052325" y="498151"/>
            <a:ext cx="1188650" cy="369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1762325" y="1667825"/>
            <a:ext cx="1258750" cy="391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6040963" y="2163316"/>
            <a:ext cx="1211375" cy="377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