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3"/>
  </p:sldMasterIdLst>
  <p:notesMasterIdLst>
    <p:notesMasterId r:id="rId4"/>
  </p:notesMasterIdLst>
  <p:sldIdLst>
    <p:sldId id="256" r:id="rId5"/>
    <p:sldId id="257" r:id="rId6"/>
    <p:sldId id="258" r:id="rId7"/>
  </p:sldIdLst>
  <p:sldSz cy="6858000" cx="12192000"/>
  <p:notesSz cx="6858000" cy="9144000"/>
  <p:embeddedFontLst>
    <p:embeddedFont>
      <p:font typeface="Play"/>
      <p:regular r:id="rId8"/>
      <p:bold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Play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font" Target="fonts/Play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h53e855ea9dc1ac4b_0_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h53e855ea9dc1ac4b_0_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h53e855ea9dc1ac4b_0_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Only">
  <p:cSld name="1_Title Only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title"/>
          </p:nvPr>
        </p:nvSpPr>
        <p:spPr>
          <a:xfrm>
            <a:off x="1460918" y="136525"/>
            <a:ext cx="9892882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lay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" name="Google Shape;18;p2"/>
          <p:cNvSpPr/>
          <p:nvPr/>
        </p:nvSpPr>
        <p:spPr>
          <a:xfrm>
            <a:off x="0" y="0"/>
            <a:ext cx="1081668" cy="6858000"/>
          </a:xfrm>
          <a:prstGeom prst="rect">
            <a:avLst/>
          </a:prstGeom>
          <a:solidFill>
            <a:srgbClr val="7BB24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" name="Google Shape;19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44346" y="5772568"/>
            <a:ext cx="916572" cy="9276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3" name="Google Shape;23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8" name="Google Shape;48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0" name="Google Shape;50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6" name="Google Shape;66;p1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7" name="Google Shape;67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3" name="Google Shape;73;p1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4" name="Google Shape;7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6" name="Google Shape;86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/>
          <p:nvPr>
            <p:ph type="title"/>
          </p:nvPr>
        </p:nvSpPr>
        <p:spPr>
          <a:xfrm>
            <a:off x="1460918" y="136525"/>
            <a:ext cx="9892882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lay"/>
              <a:buNone/>
            </a:pPr>
            <a:r>
              <a:rPr b="1" lang="en-US" sz="6000"/>
              <a:t>Open forum</a:t>
            </a:r>
            <a:endParaRPr/>
          </a:p>
        </p:txBody>
      </p:sp>
      <p:sp>
        <p:nvSpPr>
          <p:cNvPr id="94" name="Google Shape;94;p14"/>
          <p:cNvSpPr txBox="1"/>
          <p:nvPr/>
        </p:nvSpPr>
        <p:spPr>
          <a:xfrm>
            <a:off x="1460918" y="2052024"/>
            <a:ext cx="10219800" cy="28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might we work in partnership to </a:t>
            </a:r>
            <a:r>
              <a:rPr lang="en-US" sz="4400">
                <a:solidFill>
                  <a:schemeClr val="dk1"/>
                </a:solidFill>
              </a:rPr>
              <a:t>intentionally structure a French Immersion</a:t>
            </a:r>
            <a:r>
              <a:rPr b="0" i="0" lang="en-US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kindergarten learning environment?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/>
          <p:nvPr>
            <p:ph type="title"/>
          </p:nvPr>
        </p:nvSpPr>
        <p:spPr>
          <a:xfrm>
            <a:off x="1460918" y="136525"/>
            <a:ext cx="9892882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lay"/>
              <a:buNone/>
            </a:pPr>
            <a:r>
              <a:rPr b="1" lang="en-US" sz="6000"/>
              <a:t>Open forum</a:t>
            </a:r>
            <a:endParaRPr/>
          </a:p>
        </p:txBody>
      </p:sp>
      <p:sp>
        <p:nvSpPr>
          <p:cNvPr id="100" name="Google Shape;100;p15"/>
          <p:cNvSpPr txBox="1"/>
          <p:nvPr/>
        </p:nvSpPr>
        <p:spPr>
          <a:xfrm>
            <a:off x="1493025" y="1948900"/>
            <a:ext cx="10162500" cy="38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4400">
                <a:solidFill>
                  <a:schemeClr val="dk1"/>
                </a:solidFill>
              </a:rPr>
              <a:t>How do the Educator and ECE dynamically collaborate —capturing observations, modeling rich French vocabulary, and documenting "can-do" capabilities—during intentional play centers?</a:t>
            </a:r>
            <a:endParaRPr sz="4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 txBox="1"/>
          <p:nvPr>
            <p:ph type="title"/>
          </p:nvPr>
        </p:nvSpPr>
        <p:spPr>
          <a:xfrm>
            <a:off x="1460918" y="136525"/>
            <a:ext cx="98928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/>
              <a:t>Open forum</a:t>
            </a:r>
            <a:endParaRPr/>
          </a:p>
        </p:txBody>
      </p:sp>
      <p:sp>
        <p:nvSpPr>
          <p:cNvPr id="107" name="Google Shape;107;p16"/>
          <p:cNvSpPr txBox="1"/>
          <p:nvPr/>
        </p:nvSpPr>
        <p:spPr>
          <a:xfrm>
            <a:off x="1423350" y="1869275"/>
            <a:ext cx="10142700" cy="4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dk1"/>
                </a:solidFill>
              </a:rPr>
              <a:t>How do you see your role related to bringing this learning back to your board to champion French Immersion in the Early Years?</a:t>
            </a:r>
            <a:endParaRPr sz="4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i="1" lang="en-US" sz="3000">
                <a:solidFill>
                  <a:schemeClr val="dk1"/>
                </a:solidFill>
              </a:rPr>
              <a:t>Hint: This will be important later today</a:t>
            </a:r>
            <a:endParaRPr i="1" sz="3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