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y="6858000" cx="12192000"/>
  <p:notesSz cx="6858000" cy="9144000"/>
  <p:embeddedFontLst>
    <p:embeddedFont>
      <p:font typeface="Roboto Condensed Light"/>
      <p:regular r:id="rId19"/>
      <p:bold r:id="rId20"/>
      <p:italic r:id="rId21"/>
      <p:boldItalic r:id="rId22"/>
    </p:embeddedFont>
    <p:embeddedFont>
      <p:font typeface="Libre Baskerville"/>
      <p:regular r:id="rId23"/>
      <p:bold r:id="rId24"/>
      <p:italic r:id="rId25"/>
      <p:boldItalic r:id="rId2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7" roundtripDataSignature="AMtx7mgCrjY0aTAiFCAFb+1AXRUC//euc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FFBC0849-4124-4A29-9B80-C1E8536CFA81}">
  <a:tblStyle styleId="{FFBC0849-4124-4A29-9B80-C1E8536CFA81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CondensedLight-bold.fntdata"/><Relationship Id="rId22" Type="http://schemas.openxmlformats.org/officeDocument/2006/relationships/font" Target="fonts/RobotoCondensedLight-boldItalic.fntdata"/><Relationship Id="rId21" Type="http://schemas.openxmlformats.org/officeDocument/2006/relationships/font" Target="fonts/RobotoCondensedLight-italic.fntdata"/><Relationship Id="rId24" Type="http://schemas.openxmlformats.org/officeDocument/2006/relationships/font" Target="fonts/LibreBaskerville-bold.fntdata"/><Relationship Id="rId23" Type="http://schemas.openxmlformats.org/officeDocument/2006/relationships/font" Target="fonts/LibreBaskerville-regular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LibreBaskerville-boldItalic.fntdata"/><Relationship Id="rId25" Type="http://schemas.openxmlformats.org/officeDocument/2006/relationships/font" Target="fonts/LibreBaskerville-italic.fntdata"/><Relationship Id="rId27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font" Target="fonts/RobotoCondensedLight-regular.fntdata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fr-FR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6" name="Google Shape;106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Qui a déjà suivi la formation 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Quelle année enseignez-vous? Est-ce que ça fonctionne? Est-ce qu’il y a une compétence que vous favoriser plus qu’une autre?</a:t>
            </a:r>
            <a:endParaRPr/>
          </a:p>
        </p:txBody>
      </p:sp>
      <p:sp>
        <p:nvSpPr>
          <p:cNvPr id="107" name="Google Shape;107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2" name="Google Shape;122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Raise your hand if you conjugated verbs before speaking to your new friend?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Raise your hand if you reviewed the exceptions of the English language such as “i before e except after c”?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Raise your hand if you reviewed a list of vocabulary words before starting your conversation?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Do you need to know the rules of the language, grammar, verb conjugation, and all the vocabulary in order to convey a message?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How did you get there?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If I redid the same activity in French, how would it be different for you?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If I redid the same activity in Spanish, how would it be different for you? La playa es excelente. The Spanish speaker would say…Ah, si, la playa es muy bonita.</a:t>
            </a:r>
            <a:endParaRPr/>
          </a:p>
        </p:txBody>
      </p:sp>
      <p:sp>
        <p:nvSpPr>
          <p:cNvPr id="123" name="Google Shape;123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1" name="Google Shape;131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fr-FR"/>
              <a:t>Let switch now to our role as educators and our task of teaching our students French. 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8" name="Google Shape;138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4" name="Google Shape;154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1" name="Google Shape;171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I do - The teacher model.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We do - Students modelling in front of class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You do - Step 6</a:t>
            </a:r>
            <a:endParaRPr/>
          </a:p>
        </p:txBody>
      </p:sp>
      <p:sp>
        <p:nvSpPr>
          <p:cNvPr id="172" name="Google Shape;172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9" name="Google Shape;189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5" name="Google Shape;195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Children speak their native language years before anyone teaches them explicitly a verb conjugaison , an exception, or a syntax rule. They are speaking without ever opening a grammar textbook.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5" name="Google Shape;205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Educators must speak in French. If you say the message in French and then translate to English, guess what? Students will wait for the English message.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5" name="Google Shape;215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-"/>
            </a:pPr>
            <a:r>
              <a:rPr lang="fr-FR"/>
              <a:t>- reference à la boucle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  <a:p>
            <a:pPr indent="-171450" lvl="0" marL="1714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-"/>
            </a:pPr>
            <a:r>
              <a:rPr lang="fr-FR"/>
              <a:t>J’aime..différent voc. Je n,aime pas… j’aime…parce que.. J’aime …acitivité (verbe à l’infinitif), science J’aime animal ou catégorie.  </a:t>
            </a:r>
            <a:endParaRPr/>
          </a:p>
          <a:p>
            <a:pPr indent="-171450" lvl="0" marL="1714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-"/>
            </a:pPr>
            <a:r>
              <a:rPr lang="fr-FR"/>
              <a:t>Fais une activité en musique avec J’aime papa,  Activité à la St-Valentin: Je t’aime comme…</a:t>
            </a:r>
            <a:endParaRPr/>
          </a:p>
        </p:txBody>
      </p:sp>
      <p:sp>
        <p:nvSpPr>
          <p:cNvPr id="216" name="Google Shape;216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7" name="Google Shape;227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28" name="Google Shape;228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0" name="Google Shape;240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15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rotWithShape="1">
            <a:blip r:embed="rId2">
              <a:alphaModFix amt="85000"/>
            </a:blip>
            <a:tile algn="ctr" flip="xy" tx="0" sx="92000" ty="-762000" sy="89000"/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20" name="Google Shape;20;p15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rotWithShape="1">
            <a:blip r:embed="rId2">
              <a:alphaModFix amt="85000"/>
            </a:blip>
            <a:tile algn="ctr" flip="xy" tx="0" sx="92000" ty="-717550" sy="89000"/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21" name="Google Shape;21;p15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rotWithShape="1">
            <a:blip r:embed="rId2">
              <a:alphaModFix amt="85000"/>
            </a:blip>
            <a:tile algn="ctr" flip="xy" tx="0" sx="92000" ty="-704850" sy="89000"/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grpSp>
        <p:nvGrpSpPr>
          <p:cNvPr id="22" name="Google Shape;22;p15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23" name="Google Shape;23;p15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rotWithShape="1">
              <a:blip r:embed="rId3">
                <a:alphaModFix/>
              </a:blip>
              <a:tile algn="tl" flip="none" tx="0" sx="85000" ty="0" sy="85000"/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24" name="Google Shape;24;p15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cap="flat" cmpd="sng" w="254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</p:grpSp>
      <p:sp>
        <p:nvSpPr>
          <p:cNvPr id="25" name="Google Shape;25;p15"/>
          <p:cNvSpPr txBox="1"/>
          <p:nvPr>
            <p:ph type="ctrTitle"/>
          </p:nvPr>
        </p:nvSpPr>
        <p:spPr>
          <a:xfrm>
            <a:off x="1051560" y="1432223"/>
            <a:ext cx="9966960" cy="3035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600"/>
              <a:buFont typeface="Rockwell"/>
              <a:buNone/>
              <a:defRPr sz="96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5"/>
          <p:cNvSpPr txBox="1"/>
          <p:nvPr>
            <p:ph idx="1" type="subTitle"/>
          </p:nvPr>
        </p:nvSpPr>
        <p:spPr>
          <a:xfrm>
            <a:off x="1069848" y="4389120"/>
            <a:ext cx="7891272" cy="10698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70"/>
              <a:buNone/>
              <a:defRPr sz="2200">
                <a:solidFill>
                  <a:schemeClr val="dk1"/>
                </a:solidFill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70"/>
              <a:buNone/>
              <a:defRPr sz="22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70"/>
              <a:buNone/>
              <a:defRPr sz="22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700"/>
              <a:buNone/>
              <a:defRPr sz="2000"/>
            </a:lvl9pPr>
          </a:lstStyle>
          <a:p/>
        </p:txBody>
      </p:sp>
      <p:sp>
        <p:nvSpPr>
          <p:cNvPr id="27" name="Google Shape;27;p15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5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5"/>
          <p:cNvSpPr txBox="1"/>
          <p:nvPr>
            <p:ph idx="12" type="sldNum"/>
          </p:nvPr>
        </p:nvSpPr>
        <p:spPr>
          <a:xfrm>
            <a:off x="9592733" y="4289334"/>
            <a:ext cx="1193868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6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6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6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7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7"/>
          <p:cNvSpPr txBox="1"/>
          <p:nvPr>
            <p:ph idx="1" type="body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5755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530"/>
              <a:buChar char="▪"/>
              <a:defRPr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2pPr>
            <a:lvl3pPr indent="-325755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3pPr>
            <a:lvl4pPr indent="-325755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4pPr>
            <a:lvl5pPr indent="-325755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5pPr>
            <a:lvl6pPr indent="-325755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6pPr>
            <a:lvl7pPr indent="-325755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7pPr>
            <a:lvl8pPr indent="-325755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8pPr>
            <a:lvl9pPr indent="-325755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530"/>
              <a:buChar char="▪"/>
              <a:defRPr/>
            </a:lvl9pPr>
          </a:lstStyle>
          <a:p/>
        </p:txBody>
      </p:sp>
      <p:sp>
        <p:nvSpPr>
          <p:cNvPr id="37" name="Google Shape;37;p17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7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7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8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rotWithShape="1">
            <a:blip r:embed="rId2">
              <a:alphaModFix amt="85000"/>
            </a:blip>
            <a:tile algn="ctr" flip="xy" tx="0" sx="92000" ty="-704850" sy="89000"/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42" name="Google Shape;42;p18"/>
          <p:cNvSpPr txBox="1"/>
          <p:nvPr>
            <p:ph type="title"/>
          </p:nvPr>
        </p:nvSpPr>
        <p:spPr>
          <a:xfrm>
            <a:off x="2167128" y="1225296"/>
            <a:ext cx="9281160" cy="3520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8000"/>
              <a:buFont typeface="Rockwell"/>
              <a:buNone/>
              <a:defRPr b="0" sz="8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8"/>
          <p:cNvSpPr txBox="1"/>
          <p:nvPr>
            <p:ph idx="1" type="body"/>
          </p:nvPr>
        </p:nvSpPr>
        <p:spPr>
          <a:xfrm>
            <a:off x="2165774" y="5020056"/>
            <a:ext cx="905256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  <a:defRPr sz="20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4" name="Google Shape;44;p18"/>
          <p:cNvSpPr txBox="1"/>
          <p:nvPr>
            <p:ph idx="10" type="dt"/>
          </p:nvPr>
        </p:nvSpPr>
        <p:spPr>
          <a:xfrm>
            <a:off x="8593667" y="6272784"/>
            <a:ext cx="264430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18"/>
          <p:cNvSpPr txBox="1"/>
          <p:nvPr>
            <p:ph idx="11" type="ftr"/>
          </p:nvPr>
        </p:nvSpPr>
        <p:spPr>
          <a:xfrm>
            <a:off x="2182708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46" name="Google Shape;46;p18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47" name="Google Shape;47;p1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rotWithShape="1">
              <a:blip r:embed="rId3">
                <a:alphaModFix/>
              </a:blip>
              <a:tile algn="tl" flip="none" tx="0" sx="85000" ty="0" sy="85000"/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48" name="Google Shape;48;p18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cap="flat" cmpd="sng" w="254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</p:grpSp>
      <p:sp>
        <p:nvSpPr>
          <p:cNvPr id="49" name="Google Shape;49;p18"/>
          <p:cNvSpPr txBox="1"/>
          <p:nvPr>
            <p:ph idx="12" type="sldNum"/>
          </p:nvPr>
        </p:nvSpPr>
        <p:spPr>
          <a:xfrm>
            <a:off x="843702" y="2506133"/>
            <a:ext cx="1188298" cy="720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algn="ctr">
              <a:spcBef>
                <a:spcPts val="0"/>
              </a:spcBef>
              <a:buNone/>
              <a:defRPr b="1" sz="28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9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9"/>
          <p:cNvSpPr txBox="1"/>
          <p:nvPr>
            <p:ph idx="1" type="body"/>
          </p:nvPr>
        </p:nvSpPr>
        <p:spPr>
          <a:xfrm>
            <a:off x="1069848" y="2194560"/>
            <a:ext cx="4754880" cy="3977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 sz="2000"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2pPr>
            <a:lvl3pPr indent="-31496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3pPr>
            <a:lvl4pPr indent="-31496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4pPr>
            <a:lvl5pPr indent="-31496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5pPr>
            <a:lvl6pPr indent="-31496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6pPr>
            <a:lvl7pPr indent="-31496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7pPr>
            <a:lvl8pPr indent="-31496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8pPr>
            <a:lvl9pPr indent="-31496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360"/>
              <a:buChar char="▪"/>
              <a:defRPr sz="1600"/>
            </a:lvl9pPr>
          </a:lstStyle>
          <a:p/>
        </p:txBody>
      </p:sp>
      <p:sp>
        <p:nvSpPr>
          <p:cNvPr id="53" name="Google Shape;53;p19"/>
          <p:cNvSpPr txBox="1"/>
          <p:nvPr>
            <p:ph idx="2" type="body"/>
          </p:nvPr>
        </p:nvSpPr>
        <p:spPr>
          <a:xfrm>
            <a:off x="6364224" y="2194560"/>
            <a:ext cx="4754880" cy="3977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 sz="2000"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2pPr>
            <a:lvl3pPr indent="-31496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3pPr>
            <a:lvl4pPr indent="-31496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4pPr>
            <a:lvl5pPr indent="-31496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5pPr>
            <a:lvl6pPr indent="-31496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6pPr>
            <a:lvl7pPr indent="-31496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7pPr>
            <a:lvl8pPr indent="-31496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8pPr>
            <a:lvl9pPr indent="-31496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360"/>
              <a:buChar char="▪"/>
              <a:defRPr sz="1600"/>
            </a:lvl9pPr>
          </a:lstStyle>
          <a:p/>
        </p:txBody>
      </p:sp>
      <p:sp>
        <p:nvSpPr>
          <p:cNvPr id="54" name="Google Shape;54;p19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9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9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0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0"/>
          <p:cNvSpPr txBox="1"/>
          <p:nvPr>
            <p:ph idx="1" type="body"/>
          </p:nvPr>
        </p:nvSpPr>
        <p:spPr>
          <a:xfrm>
            <a:off x="1066800" y="2048256"/>
            <a:ext cx="47548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  <a:defRPr b="1" sz="2000">
                <a:solidFill>
                  <a:srgbClr val="9E361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360"/>
              <a:buNone/>
              <a:defRPr b="1" sz="1600"/>
            </a:lvl9pPr>
          </a:lstStyle>
          <a:p/>
        </p:txBody>
      </p:sp>
      <p:sp>
        <p:nvSpPr>
          <p:cNvPr id="60" name="Google Shape;60;p20"/>
          <p:cNvSpPr txBox="1"/>
          <p:nvPr>
            <p:ph idx="2" type="body"/>
          </p:nvPr>
        </p:nvSpPr>
        <p:spPr>
          <a:xfrm>
            <a:off x="1069848" y="2743200"/>
            <a:ext cx="4754880" cy="3291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 sz="2000"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2pPr>
            <a:lvl3pPr indent="-31496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3pPr>
            <a:lvl4pPr indent="-31496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4pPr>
            <a:lvl5pPr indent="-31496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5pPr>
            <a:lvl6pPr indent="-31496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6pPr>
            <a:lvl7pPr indent="-31496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7pPr>
            <a:lvl8pPr indent="-31496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8pPr>
            <a:lvl9pPr indent="-31496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360"/>
              <a:buChar char="▪"/>
              <a:defRPr sz="1600"/>
            </a:lvl9pPr>
          </a:lstStyle>
          <a:p/>
        </p:txBody>
      </p:sp>
      <p:sp>
        <p:nvSpPr>
          <p:cNvPr id="61" name="Google Shape;61;p20"/>
          <p:cNvSpPr txBox="1"/>
          <p:nvPr>
            <p:ph idx="3" type="body"/>
          </p:nvPr>
        </p:nvSpPr>
        <p:spPr>
          <a:xfrm>
            <a:off x="6364224" y="2048256"/>
            <a:ext cx="47548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  <a:defRPr b="1" sz="2000">
                <a:solidFill>
                  <a:srgbClr val="9E361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360"/>
              <a:buNone/>
              <a:defRPr b="1" sz="1600"/>
            </a:lvl9pPr>
          </a:lstStyle>
          <a:p/>
        </p:txBody>
      </p:sp>
      <p:sp>
        <p:nvSpPr>
          <p:cNvPr id="62" name="Google Shape;62;p20"/>
          <p:cNvSpPr txBox="1"/>
          <p:nvPr>
            <p:ph idx="4" type="body"/>
          </p:nvPr>
        </p:nvSpPr>
        <p:spPr>
          <a:xfrm>
            <a:off x="6364224" y="2743200"/>
            <a:ext cx="4754880" cy="3291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 sz="2000"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2pPr>
            <a:lvl3pPr indent="-31496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3pPr>
            <a:lvl4pPr indent="-31496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4pPr>
            <a:lvl5pPr indent="-31496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5pPr>
            <a:lvl6pPr indent="-31496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6pPr>
            <a:lvl7pPr indent="-31496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7pPr>
            <a:lvl8pPr indent="-31496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8pPr>
            <a:lvl9pPr indent="-31496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360"/>
              <a:buChar char="▪"/>
              <a:defRPr sz="1600"/>
            </a:lvl9pPr>
          </a:lstStyle>
          <a:p/>
        </p:txBody>
      </p:sp>
      <p:sp>
        <p:nvSpPr>
          <p:cNvPr id="63" name="Google Shape;63;p20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0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20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1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21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21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1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2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rotWithShape="1">
            <a:blip r:embed="rId2">
              <a:alphaModFix amt="60000"/>
            </a:blip>
            <a:tile algn="ctr" flip="xy" tx="0" sx="92000" ty="-704850" sy="89000"/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73" name="Google Shape;73;p22"/>
          <p:cNvSpPr txBox="1"/>
          <p:nvPr>
            <p:ph type="title"/>
          </p:nvPr>
        </p:nvSpPr>
        <p:spPr>
          <a:xfrm>
            <a:off x="8549640" y="685800"/>
            <a:ext cx="3200400" cy="17373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Font typeface="Rockwell"/>
              <a:buNone/>
              <a:defRPr b="1"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2"/>
          <p:cNvSpPr txBox="1"/>
          <p:nvPr>
            <p:ph idx="1" type="body"/>
          </p:nvPr>
        </p:nvSpPr>
        <p:spPr>
          <a:xfrm>
            <a:off x="838200" y="685800"/>
            <a:ext cx="6711696" cy="5020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 sz="2000"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2pPr>
            <a:lvl3pPr indent="-31496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3pPr>
            <a:lvl4pPr indent="-31496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4pPr>
            <a:lvl5pPr indent="-31496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5pPr>
            <a:lvl6pPr indent="-31496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6pPr>
            <a:lvl7pPr indent="-31496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7pPr>
            <a:lvl8pPr indent="-31496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8pPr>
            <a:lvl9pPr indent="-31496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360"/>
              <a:buChar char="▪"/>
              <a:defRPr sz="1600"/>
            </a:lvl9pPr>
          </a:lstStyle>
          <a:p/>
        </p:txBody>
      </p:sp>
      <p:sp>
        <p:nvSpPr>
          <p:cNvPr id="75" name="Google Shape;75;p22"/>
          <p:cNvSpPr txBox="1"/>
          <p:nvPr>
            <p:ph idx="2" type="body"/>
          </p:nvPr>
        </p:nvSpPr>
        <p:spPr>
          <a:xfrm>
            <a:off x="8549640" y="2423160"/>
            <a:ext cx="3200400" cy="3291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9E361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2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85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765"/>
              <a:buNone/>
              <a:defRPr sz="900"/>
            </a:lvl9pPr>
          </a:lstStyle>
          <a:p/>
        </p:txBody>
      </p:sp>
      <p:sp>
        <p:nvSpPr>
          <p:cNvPr id="76" name="Google Shape;76;p22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2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78" name="Google Shape;78;p22"/>
          <p:cNvGrpSpPr/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79" name="Google Shape;79;p22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rotWithShape="1">
              <a:blip r:embed="rId3">
                <a:alphaModFix/>
              </a:blip>
              <a:tile algn="tl" flip="none" tx="50800" sx="85000" ty="0" sy="85000"/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80" name="Google Shape;80;p22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</p:grpSp>
      <p:sp>
        <p:nvSpPr>
          <p:cNvPr id="81" name="Google Shape;81;p22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3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rotWithShape="1">
            <a:blip r:embed="rId2">
              <a:alphaModFix amt="60000"/>
            </a:blip>
            <a:tile algn="ctr" flip="xy" tx="0" sx="92000" ty="-704850" sy="89000"/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84" name="Google Shape;84;p23"/>
          <p:cNvSpPr txBox="1"/>
          <p:nvPr>
            <p:ph type="title"/>
          </p:nvPr>
        </p:nvSpPr>
        <p:spPr>
          <a:xfrm>
            <a:off x="8549640" y="685800"/>
            <a:ext cx="3200400" cy="17373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Font typeface="Rockwell"/>
              <a:buNone/>
              <a:defRPr b="1"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23"/>
          <p:cNvSpPr/>
          <p:nvPr>
            <p:ph idx="2" type="pic"/>
          </p:nvPr>
        </p:nvSpPr>
        <p:spPr>
          <a:xfrm>
            <a:off x="0" y="0"/>
            <a:ext cx="8303740" cy="6858000"/>
          </a:xfrm>
          <a:prstGeom prst="rect">
            <a:avLst/>
          </a:prstGeom>
          <a:solidFill>
            <a:srgbClr val="E1DFDF"/>
          </a:solidFill>
          <a:ln>
            <a:noFill/>
          </a:ln>
        </p:spPr>
      </p:sp>
      <p:sp>
        <p:nvSpPr>
          <p:cNvPr id="86" name="Google Shape;86;p23"/>
          <p:cNvSpPr txBox="1"/>
          <p:nvPr>
            <p:ph idx="1" type="body"/>
          </p:nvPr>
        </p:nvSpPr>
        <p:spPr>
          <a:xfrm>
            <a:off x="8549640" y="2423160"/>
            <a:ext cx="3200400" cy="3291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9E361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2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85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765"/>
              <a:buNone/>
              <a:defRPr sz="900"/>
            </a:lvl9pPr>
          </a:lstStyle>
          <a:p/>
        </p:txBody>
      </p:sp>
      <p:sp>
        <p:nvSpPr>
          <p:cNvPr id="87" name="Google Shape;87;p23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88" name="Google Shape;88;p23"/>
          <p:cNvGrpSpPr/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9" name="Google Shape;89;p23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rotWithShape="1">
              <a:blip r:embed="rId3">
                <a:alphaModFix/>
              </a:blip>
              <a:tile algn="tl" flip="none" tx="50800" sx="85000" ty="0" sy="85000"/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90" name="Google Shape;90;p23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</p:grpSp>
      <p:sp>
        <p:nvSpPr>
          <p:cNvPr id="91" name="Google Shape;91;p23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4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24"/>
          <p:cNvSpPr txBox="1"/>
          <p:nvPr>
            <p:ph idx="1" type="body"/>
          </p:nvPr>
        </p:nvSpPr>
        <p:spPr>
          <a:xfrm rot="5400000">
            <a:off x="4073652" y="-882396"/>
            <a:ext cx="4050792" cy="1005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5755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530"/>
              <a:buChar char="▪"/>
              <a:defRPr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2pPr>
            <a:lvl3pPr indent="-325755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3pPr>
            <a:lvl4pPr indent="-325755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4pPr>
            <a:lvl5pPr indent="-325755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5pPr>
            <a:lvl6pPr indent="-325755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6pPr>
            <a:lvl7pPr indent="-325755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7pPr>
            <a:lvl8pPr indent="-325755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8pPr>
            <a:lvl9pPr indent="-325755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530"/>
              <a:buChar char="▪"/>
              <a:defRPr/>
            </a:lvl9pPr>
          </a:lstStyle>
          <a:p/>
        </p:txBody>
      </p:sp>
      <p:sp>
        <p:nvSpPr>
          <p:cNvPr id="95" name="Google Shape;95;p24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24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24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5"/>
          <p:cNvSpPr txBox="1"/>
          <p:nvPr>
            <p:ph type="title"/>
          </p:nvPr>
        </p:nvSpPr>
        <p:spPr>
          <a:xfrm rot="5400000">
            <a:off x="7181850" y="2076450"/>
            <a:ext cx="5638800" cy="255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5"/>
          <p:cNvSpPr txBox="1"/>
          <p:nvPr>
            <p:ph idx="1" type="body"/>
          </p:nvPr>
        </p:nvSpPr>
        <p:spPr>
          <a:xfrm rot="5400000">
            <a:off x="2000250" y="-400050"/>
            <a:ext cx="5638800" cy="750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5755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530"/>
              <a:buChar char="▪"/>
              <a:defRPr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2pPr>
            <a:lvl3pPr indent="-325755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3pPr>
            <a:lvl4pPr indent="-325755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4pPr>
            <a:lvl5pPr indent="-325755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5pPr>
            <a:lvl6pPr indent="-325755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6pPr>
            <a:lvl7pPr indent="-325755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7pPr>
            <a:lvl8pPr indent="-325755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8pPr>
            <a:lvl9pPr indent="-325755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530"/>
              <a:buChar char="▪"/>
              <a:defRPr/>
            </a:lvl9pPr>
          </a:lstStyle>
          <a:p/>
        </p:txBody>
      </p:sp>
      <p:sp>
        <p:nvSpPr>
          <p:cNvPr id="101" name="Google Shape;101;p25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25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5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9.xml"/><Relationship Id="rId10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0.xml"/><Relationship Id="rId1" Type="http://schemas.openxmlformats.org/officeDocument/2006/relationships/image" Target="../media/image4.pn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9" Type="http://schemas.openxmlformats.org/officeDocument/2006/relationships/slideLayout" Target="../slideLayouts/slideLayout7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 rotWithShape="1">
          <a:blip r:embed="rId1">
            <a:alphaModFix/>
          </a:blip>
          <a:tile algn="tl" flip="none" tx="0" sx="100000" ty="0" sy="100000"/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4"/>
          <p:cNvSpPr txBox="1"/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400"/>
              <a:buFont typeface="Rockwell"/>
              <a:buNone/>
              <a:defRPr b="0" i="0" sz="5400" u="none" cap="none" strike="noStrike">
                <a:latin typeface="Rockwell"/>
                <a:ea typeface="Rockwell"/>
                <a:cs typeface="Rockwell"/>
                <a:sym typeface="Rockwel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4"/>
          <p:cNvSpPr txBox="1"/>
          <p:nvPr>
            <p:ph idx="1" type="body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9E3611"/>
              </a:buClr>
              <a:buSzPts val="17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-325755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530"/>
              <a:buFont typeface="Noto Sans Symbols"/>
              <a:buChar char="▪"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-31496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-31496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-31496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-31496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-31496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-31496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-31496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9E3611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12" name="Google Shape;12;p14"/>
          <p:cNvSpPr txBox="1"/>
          <p:nvPr>
            <p:ph idx="10" type="dt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u="none" cap="none" strike="noStrike">
                <a:solidFill>
                  <a:schemeClr val="dk2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13" name="Google Shape;13;p14"/>
          <p:cNvSpPr txBox="1"/>
          <p:nvPr>
            <p:ph idx="11" type="ftr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u="none" cap="none" strike="noStrike">
                <a:solidFill>
                  <a:schemeClr val="dk2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grpSp>
        <p:nvGrpSpPr>
          <p:cNvPr id="14" name="Google Shape;14;p14"/>
          <p:cNvGrpSpPr/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5" name="Google Shape;15;p14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rotWithShape="1">
              <a:blip r:embed="rId2">
                <a:alphaModFix/>
              </a:blip>
              <a:tile algn="tl" flip="none" tx="50800" sx="85000" ty="0" sy="85000"/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16" name="Google Shape;16;p14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</p:grpSp>
      <p:sp>
        <p:nvSpPr>
          <p:cNvPr id="17" name="Google Shape;17;p14"/>
          <p:cNvSpPr txBox="1"/>
          <p:nvPr>
            <p:ph idx="12" type="sldNum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ctr">
              <a:spcBef>
                <a:spcPts val="0"/>
              </a:spcBef>
              <a:buNone/>
              <a:defRPr b="1" sz="1400" u="non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rtl="0" algn="ctr">
              <a:spcBef>
                <a:spcPts val="0"/>
              </a:spcBef>
              <a:buNone/>
              <a:defRPr b="1" sz="1400" u="non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rtl="0" algn="ctr">
              <a:spcBef>
                <a:spcPts val="0"/>
              </a:spcBef>
              <a:buNone/>
              <a:defRPr b="1" sz="1400" u="non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rtl="0" algn="ctr">
              <a:spcBef>
                <a:spcPts val="0"/>
              </a:spcBef>
              <a:buNone/>
              <a:defRPr b="1" sz="1400" u="non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rtl="0" algn="ctr">
              <a:spcBef>
                <a:spcPts val="0"/>
              </a:spcBef>
              <a:buNone/>
              <a:defRPr b="1" sz="1400" u="non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rtl="0" algn="ctr">
              <a:spcBef>
                <a:spcPts val="0"/>
              </a:spcBef>
              <a:buNone/>
              <a:defRPr b="1" sz="1400" u="non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rtl="0" algn="ctr">
              <a:spcBef>
                <a:spcPts val="0"/>
              </a:spcBef>
              <a:buNone/>
              <a:defRPr b="1" sz="1400" u="non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rtl="0" algn="ctr">
              <a:spcBef>
                <a:spcPts val="0"/>
              </a:spcBef>
              <a:buNone/>
              <a:defRPr b="1" sz="1400" u="non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rtl="0" algn="ctr">
              <a:spcBef>
                <a:spcPts val="0"/>
              </a:spcBef>
              <a:buNone/>
              <a:defRPr b="1" sz="1400" u="non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10.png"/><Relationship Id="rId5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Relationship Id="rId4" Type="http://schemas.openxmlformats.org/officeDocument/2006/relationships/image" Target="../media/image1.png"/><Relationship Id="rId5" Type="http://schemas.openxmlformats.org/officeDocument/2006/relationships/image" Target="../media/image3.png"/><Relationship Id="rId6" Type="http://schemas.openxmlformats.org/officeDocument/2006/relationships/image" Target="../media/image7.png"/><Relationship Id="rId7" Type="http://schemas.openxmlformats.org/officeDocument/2006/relationships/hyperlink" Target="https://transformingfsl.ca/wp-content/uploads/2019/07/FSL_GrammaireenAction-1.pdf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5" Type="http://schemas.openxmlformats.org/officeDocument/2006/relationships/image" Target="../media/image1.png"/><Relationship Id="rId6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Relationship Id="rId4" Type="http://schemas.openxmlformats.org/officeDocument/2006/relationships/image" Target="../media/image10.png"/><Relationship Id="rId5" Type="http://schemas.openxmlformats.org/officeDocument/2006/relationships/image" Target="../media/image15.png"/><Relationship Id="rId6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2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4.jpg"/><Relationship Id="rId4" Type="http://schemas.openxmlformats.org/officeDocument/2006/relationships/image" Target="../media/image11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3.jpg"/><Relationship Id="rId4" Type="http://schemas.openxmlformats.org/officeDocument/2006/relationships/image" Target="../media/image16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png"/><Relationship Id="rId4" Type="http://schemas.openxmlformats.org/officeDocument/2006/relationships/image" Target="../media/image15.png"/><Relationship Id="rId5" Type="http://schemas.openxmlformats.org/officeDocument/2006/relationships/image" Target="../media/image1.png"/><Relationship Id="rId6" Type="http://schemas.openxmlformats.org/officeDocument/2006/relationships/image" Target="../media/image20.png"/><Relationship Id="rId7" Type="http://schemas.openxmlformats.org/officeDocument/2006/relationships/image" Target="../media/image1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png"/><Relationship Id="rId4" Type="http://schemas.openxmlformats.org/officeDocument/2006/relationships/image" Target="../media/image10.png"/><Relationship Id="rId5" Type="http://schemas.openxmlformats.org/officeDocument/2006/relationships/image" Target="../media/image15.png"/><Relationship Id="rId6" Type="http://schemas.openxmlformats.org/officeDocument/2006/relationships/image" Target="../media/image1.png"/><Relationship Id="rId7" Type="http://schemas.openxmlformats.org/officeDocument/2006/relationships/image" Target="../media/image19.jpg"/><Relationship Id="rId8" Type="http://schemas.openxmlformats.org/officeDocument/2006/relationships/image" Target="../media/image1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.png"/><Relationship Id="rId4" Type="http://schemas.openxmlformats.org/officeDocument/2006/relationships/image" Target="../media/image10.png"/><Relationship Id="rId5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"/>
          <p:cNvSpPr/>
          <p:nvPr/>
        </p:nvSpPr>
        <p:spPr>
          <a:xfrm>
            <a:off x="0" y="0"/>
            <a:ext cx="12188952" cy="685800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10" name="Google Shape;110;p1"/>
          <p:cNvSpPr/>
          <p:nvPr/>
        </p:nvSpPr>
        <p:spPr>
          <a:xfrm>
            <a:off x="641604" y="653241"/>
            <a:ext cx="10908792" cy="80683"/>
          </a:xfrm>
          <a:prstGeom prst="rect">
            <a:avLst/>
          </a:prstGeom>
          <a:blipFill rotWithShape="1">
            <a:blip r:embed="rId3">
              <a:alphaModFix amt="85000"/>
            </a:blip>
            <a:tile algn="ctr" flip="xy" tx="0" sx="92000" ty="-76200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pic>
        <p:nvPicPr>
          <p:cNvPr descr="Background pattern&#10;&#10;Description automatically generated" id="111" name="Google Shape;111;p1"/>
          <p:cNvPicPr preferRelativeResize="0"/>
          <p:nvPr/>
        </p:nvPicPr>
        <p:blipFill rotWithShape="1">
          <a:blip r:embed="rId4">
            <a:alphaModFix/>
          </a:blip>
          <a:srcRect b="0" l="14823" r="5728" t="0"/>
          <a:stretch/>
        </p:blipFill>
        <p:spPr>
          <a:xfrm>
            <a:off x="633999" y="1054100"/>
            <a:ext cx="5462001" cy="4382677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"/>
          <p:cNvSpPr/>
          <p:nvPr/>
        </p:nvSpPr>
        <p:spPr>
          <a:xfrm>
            <a:off x="6400801" y="822325"/>
            <a:ext cx="5149596" cy="4846228"/>
          </a:xfrm>
          <a:prstGeom prst="rect">
            <a:avLst/>
          </a:prstGeom>
          <a:blipFill rotWithShape="1">
            <a:blip r:embed="rId3">
              <a:alphaModFix amt="85000"/>
            </a:blip>
            <a:tile algn="ctr" flip="xy" tx="0" sx="92000" ty="-70485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13" name="Google Shape;113;p1"/>
          <p:cNvSpPr txBox="1"/>
          <p:nvPr>
            <p:ph type="ctrTitle"/>
          </p:nvPr>
        </p:nvSpPr>
        <p:spPr>
          <a:xfrm>
            <a:off x="6557011" y="927395"/>
            <a:ext cx="4837176" cy="2958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000"/>
              <a:buFont typeface="Rockwell"/>
              <a:buNone/>
            </a:pPr>
            <a:r>
              <a:rPr lang="fr-FR" sz="4000"/>
              <a:t>« LES CHAMPIONS DE LA PETITE ENFANCE » SYMPOSIUM </a:t>
            </a:r>
            <a:br>
              <a:rPr lang="fr-FR" sz="4000"/>
            </a:br>
            <a:endParaRPr sz="4000"/>
          </a:p>
        </p:txBody>
      </p:sp>
      <p:sp>
        <p:nvSpPr>
          <p:cNvPr id="114" name="Google Shape;114;p1"/>
          <p:cNvSpPr/>
          <p:nvPr/>
        </p:nvSpPr>
        <p:spPr>
          <a:xfrm>
            <a:off x="641604" y="5756954"/>
            <a:ext cx="10908792" cy="80683"/>
          </a:xfrm>
          <a:prstGeom prst="rect">
            <a:avLst/>
          </a:prstGeom>
          <a:blipFill rotWithShape="1">
            <a:blip r:embed="rId3">
              <a:alphaModFix amt="85000"/>
            </a:blip>
            <a:tile algn="ctr" flip="xy" tx="0" sx="92000" ty="-76200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grpSp>
        <p:nvGrpSpPr>
          <p:cNvPr id="115" name="Google Shape;115;p1"/>
          <p:cNvGrpSpPr/>
          <p:nvPr/>
        </p:nvGrpSpPr>
        <p:grpSpPr>
          <a:xfrm>
            <a:off x="9646920" y="5257800"/>
            <a:ext cx="1080904" cy="1080902"/>
            <a:chOff x="9685338" y="4460675"/>
            <a:chExt cx="1080904" cy="1080902"/>
          </a:xfrm>
        </p:grpSpPr>
        <p:sp>
          <p:nvSpPr>
            <p:cNvPr id="116" name="Google Shape;116;p1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rotWithShape="1">
              <a:blip r:embed="rId5">
                <a:alphaModFix/>
              </a:blip>
              <a:tile algn="tl" flip="none" tx="0" sx="85000" ty="0" sy="85000"/>
            </a:blip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Rockwell"/>
                <a:buNone/>
              </a:pPr>
              <a:r>
                <a:t/>
              </a:r>
              <a:endParaRPr b="1" i="0" sz="20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117" name="Google Shape;117;p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cap="flat" cmpd="sng" w="254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ockwel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8" name="Google Shape;118;p1"/>
          <p:cNvSpPr txBox="1"/>
          <p:nvPr>
            <p:ph idx="1" type="subTitle"/>
          </p:nvPr>
        </p:nvSpPr>
        <p:spPr>
          <a:xfrm>
            <a:off x="6713219" y="4304146"/>
            <a:ext cx="4844781" cy="6687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40"/>
              <a:buNone/>
            </a:pPr>
            <a:r>
              <a:rPr b="1" lang="fr-FR" sz="2400"/>
              <a:t>The Neurolinguistic Approach (NLA)</a:t>
            </a:r>
            <a:endParaRPr b="1" sz="2400"/>
          </a:p>
        </p:txBody>
      </p:sp>
      <p:sp>
        <p:nvSpPr>
          <p:cNvPr id="119" name="Google Shape;119;p1"/>
          <p:cNvSpPr txBox="1"/>
          <p:nvPr/>
        </p:nvSpPr>
        <p:spPr>
          <a:xfrm>
            <a:off x="1054100" y="6045200"/>
            <a:ext cx="80264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Cameron Mitchell and Lyne Gratton</a:t>
            </a:r>
            <a:endParaRPr sz="18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"/>
          <p:cNvSpPr txBox="1"/>
          <p:nvPr/>
        </p:nvSpPr>
        <p:spPr>
          <a:xfrm>
            <a:off x="226032" y="380063"/>
            <a:ext cx="11757550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48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“A picture is worth a thousand words”</a:t>
            </a:r>
            <a:endParaRPr/>
          </a:p>
        </p:txBody>
      </p:sp>
      <p:sp>
        <p:nvSpPr>
          <p:cNvPr id="126" name="Google Shape;126;p2"/>
          <p:cNvSpPr txBox="1"/>
          <p:nvPr/>
        </p:nvSpPr>
        <p:spPr>
          <a:xfrm>
            <a:off x="873303" y="1500810"/>
            <a:ext cx="10777591" cy="26776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Find a photo on you cell phone and share the story of this photo with someone you don’t know. </a:t>
            </a:r>
            <a:r>
              <a:rPr lang="fr-FR" sz="28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(2 minutes)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27" name="Google Shape;127;p2"/>
          <p:cNvSpPr txBox="1"/>
          <p:nvPr/>
        </p:nvSpPr>
        <p:spPr>
          <a:xfrm>
            <a:off x="2686210" y="6247104"/>
            <a:ext cx="7613374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What do you notice following this conversation?</a:t>
            </a:r>
            <a:endParaRPr/>
          </a:p>
        </p:txBody>
      </p:sp>
      <p:pic>
        <p:nvPicPr>
          <p:cNvPr id="128" name="Google Shape;128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39792" y="2704665"/>
            <a:ext cx="4912415" cy="32749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Google Shape;133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82069" y="1715324"/>
            <a:ext cx="3890978" cy="3034775"/>
          </a:xfrm>
          <a:prstGeom prst="rect">
            <a:avLst/>
          </a:prstGeom>
          <a:solidFill>
            <a:srgbClr val="ECECEC"/>
          </a:solidFill>
          <a:ln cap="sq" cmpd="sng" w="889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  <p:sp>
        <p:nvSpPr>
          <p:cNvPr id="134" name="Google Shape;134;p3"/>
          <p:cNvSpPr txBox="1"/>
          <p:nvPr/>
        </p:nvSpPr>
        <p:spPr>
          <a:xfrm>
            <a:off x="613612" y="391886"/>
            <a:ext cx="11165304" cy="13234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40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How does a baby learn to speak?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35" name="Google Shape;135;p3"/>
          <p:cNvSpPr txBox="1"/>
          <p:nvPr/>
        </p:nvSpPr>
        <p:spPr>
          <a:xfrm>
            <a:off x="994610" y="5142676"/>
            <a:ext cx="10303043" cy="123110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The importance of phonological awareness.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It’s the prep work for the brain to learn how to read and write. </a:t>
            </a:r>
            <a:endParaRPr sz="28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4"/>
          <p:cNvSpPr/>
          <p:nvPr/>
        </p:nvSpPr>
        <p:spPr>
          <a:xfrm>
            <a:off x="0" y="0"/>
            <a:ext cx="12188952" cy="6858001"/>
          </a:xfrm>
          <a:prstGeom prst="rect">
            <a:avLst/>
          </a:prstGeom>
          <a:blipFill rotWithShape="1">
            <a:blip r:embed="rId3">
              <a:alphaModFix/>
            </a:blip>
            <a:tile algn="tl" flip="none" tx="0" sx="100000" ty="0" sy="100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42" name="Google Shape;142;p4"/>
          <p:cNvSpPr/>
          <p:nvPr/>
        </p:nvSpPr>
        <p:spPr>
          <a:xfrm>
            <a:off x="920834" y="928117"/>
            <a:ext cx="10351008" cy="80683"/>
          </a:xfrm>
          <a:prstGeom prst="rect">
            <a:avLst/>
          </a:prstGeom>
          <a:blipFill rotWithShape="1">
            <a:blip r:embed="rId4">
              <a:alphaModFix amt="85000"/>
            </a:blip>
            <a:tile algn="ctr" flip="xy" tx="0" sx="92000" ty="-76200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43" name="Google Shape;143;p4"/>
          <p:cNvSpPr/>
          <p:nvPr/>
        </p:nvSpPr>
        <p:spPr>
          <a:xfrm>
            <a:off x="920833" y="1110053"/>
            <a:ext cx="6631431" cy="4580301"/>
          </a:xfrm>
          <a:prstGeom prst="rect">
            <a:avLst/>
          </a:prstGeom>
          <a:blipFill rotWithShape="1">
            <a:blip r:embed="rId4">
              <a:alphaModFix amt="85000"/>
            </a:blip>
            <a:tile algn="ctr" flip="xy" tx="0" sx="92000" ty="-70485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44" name="Google Shape;144;p4"/>
          <p:cNvSpPr txBox="1"/>
          <p:nvPr>
            <p:ph type="ctrTitle"/>
          </p:nvPr>
        </p:nvSpPr>
        <p:spPr>
          <a:xfrm>
            <a:off x="234591" y="551443"/>
            <a:ext cx="6758224" cy="33579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Rockwell"/>
              <a:buNone/>
            </a:pPr>
            <a:r>
              <a:rPr lang="fr-FR" sz="5000"/>
              <a:t>LOOK AT THE CIRCULAR DIAGRAM BASED ON THE CEFR LEVELS AT THE PRE-A1 AND A1 LEVELS.</a:t>
            </a:r>
            <a:br>
              <a:rPr lang="fr-FR" sz="5000"/>
            </a:br>
            <a:br>
              <a:rPr lang="fr-FR" sz="5000"/>
            </a:br>
            <a:r>
              <a:rPr lang="fr-FR" sz="5000"/>
              <a:t>WHAT STANDS OUT FOR YOU? </a:t>
            </a:r>
            <a:endParaRPr sz="5000"/>
          </a:p>
        </p:txBody>
      </p:sp>
      <p:sp>
        <p:nvSpPr>
          <p:cNvPr id="145" name="Google Shape;145;p4"/>
          <p:cNvSpPr txBox="1"/>
          <p:nvPr>
            <p:ph idx="1" type="subTitle"/>
          </p:nvPr>
        </p:nvSpPr>
        <p:spPr>
          <a:xfrm>
            <a:off x="920833" y="4455295"/>
            <a:ext cx="6686978" cy="6687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16002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380"/>
              <a:buNone/>
            </a:pPr>
            <a:r>
              <a:rPr b="1" lang="fr-FR" sz="2800">
                <a:solidFill>
                  <a:srgbClr val="002060"/>
                </a:solidFill>
              </a:rPr>
              <a:t>L=Listening    </a:t>
            </a:r>
            <a:r>
              <a:rPr b="1" lang="fr-FR" sz="2800">
                <a:solidFill>
                  <a:schemeClr val="accent1"/>
                </a:solidFill>
              </a:rPr>
              <a:t>S=Speaking  </a:t>
            </a:r>
            <a:r>
              <a:rPr b="1" lang="fr-FR" sz="2800">
                <a:solidFill>
                  <a:srgbClr val="7030A0"/>
                </a:solidFill>
              </a:rPr>
              <a:t>R=Reading      </a:t>
            </a:r>
            <a:r>
              <a:rPr b="1" lang="fr-FR" sz="2800">
                <a:solidFill>
                  <a:srgbClr val="8B7B57"/>
                </a:solidFill>
              </a:rPr>
              <a:t>W= Writing</a:t>
            </a:r>
            <a:endParaRPr b="1" sz="2800">
              <a:solidFill>
                <a:srgbClr val="8B7B57"/>
              </a:solidFill>
            </a:endParaRPr>
          </a:p>
        </p:txBody>
      </p:sp>
      <p:sp>
        <p:nvSpPr>
          <p:cNvPr id="146" name="Google Shape;146;p4"/>
          <p:cNvSpPr/>
          <p:nvPr/>
        </p:nvSpPr>
        <p:spPr>
          <a:xfrm>
            <a:off x="920834" y="5780565"/>
            <a:ext cx="10351008" cy="80683"/>
          </a:xfrm>
          <a:prstGeom prst="rect">
            <a:avLst/>
          </a:prstGeom>
          <a:blipFill rotWithShape="1">
            <a:blip r:embed="rId4">
              <a:alphaModFix amt="85000"/>
            </a:blip>
            <a:tile algn="ctr" flip="xy" tx="0" sx="92000" ty="-71755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grpSp>
        <p:nvGrpSpPr>
          <p:cNvPr id="147" name="Google Shape;147;p4"/>
          <p:cNvGrpSpPr/>
          <p:nvPr/>
        </p:nvGrpSpPr>
        <p:grpSpPr>
          <a:xfrm>
            <a:off x="9646920" y="5257800"/>
            <a:ext cx="1080904" cy="1080902"/>
            <a:chOff x="9685338" y="4460675"/>
            <a:chExt cx="1080904" cy="1080902"/>
          </a:xfrm>
        </p:grpSpPr>
        <p:sp>
          <p:nvSpPr>
            <p:cNvPr id="148" name="Google Shape;148;p4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rotWithShape="1">
              <a:blip r:embed="rId5">
                <a:alphaModFix/>
              </a:blip>
              <a:tile algn="tl" flip="none" tx="0" sx="85000" ty="0" sy="85000"/>
            </a:blip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Rockwell"/>
                <a:buNone/>
              </a:pPr>
              <a:r>
                <a:t/>
              </a:r>
              <a:endParaRPr b="1" i="0" sz="20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149" name="Google Shape;149;p4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cap="flat" cmpd="sng" w="254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ockwel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50" name="Google Shape;150;p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913648" y="1385474"/>
            <a:ext cx="2909184" cy="4953228"/>
          </a:xfrm>
          <a:prstGeom prst="rect">
            <a:avLst/>
          </a:prstGeom>
          <a:noFill/>
          <a:ln cap="flat" cmpd="sng" w="571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51" name="Google Shape;151;p4"/>
          <p:cNvSpPr txBox="1"/>
          <p:nvPr/>
        </p:nvSpPr>
        <p:spPr>
          <a:xfrm>
            <a:off x="234591" y="6384013"/>
            <a:ext cx="7764000" cy="80018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>
                <a:solidFill>
                  <a:srgbClr val="000000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Source: Transforming FSL, </a:t>
            </a:r>
            <a:r>
              <a:rPr lang="fr-FR" sz="1600" u="sng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Resource: « Grammaire en Action</a:t>
            </a:r>
            <a:r>
              <a:rPr lang="fr-FR" sz="1600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 »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7" name="Google Shape;157;p5"/>
          <p:cNvGrpSpPr/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58" name="Google Shape;158;p5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rotWithShape="1">
              <a:blip r:embed="rId3">
                <a:alphaModFix/>
              </a:blip>
              <a:tile algn="tl" flip="none" tx="50800" sx="85000" ty="0" sy="85000"/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159" name="Google Shape;159;p5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</p:grpSp>
      <p:sp>
        <p:nvSpPr>
          <p:cNvPr id="160" name="Google Shape;160;p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rotWithShape="1">
            <a:blip r:embed="rId4">
              <a:alphaModFix/>
            </a:blip>
            <a:tile algn="tl" flip="none" tx="0" sx="100000" ty="0" sy="100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61" name="Google Shape;161;p5"/>
          <p:cNvSpPr/>
          <p:nvPr/>
        </p:nvSpPr>
        <p:spPr>
          <a:xfrm>
            <a:off x="984504" y="464119"/>
            <a:ext cx="10222992" cy="80683"/>
          </a:xfrm>
          <a:prstGeom prst="rect">
            <a:avLst/>
          </a:prstGeom>
          <a:blipFill rotWithShape="1">
            <a:blip r:embed="rId5">
              <a:alphaModFix amt="85000"/>
            </a:blip>
            <a:tile algn="ctr" flip="xy" tx="0" sx="92000" ty="-762000" sy="89000"/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62" name="Google Shape;162;p5"/>
          <p:cNvSpPr/>
          <p:nvPr/>
        </p:nvSpPr>
        <p:spPr>
          <a:xfrm>
            <a:off x="984504" y="601952"/>
            <a:ext cx="10222992" cy="1385874"/>
          </a:xfrm>
          <a:prstGeom prst="rect">
            <a:avLst/>
          </a:prstGeom>
          <a:blipFill rotWithShape="1">
            <a:blip r:embed="rId5">
              <a:alphaModFix amt="85000"/>
            </a:blip>
            <a:tile algn="ctr" flip="xy" tx="0" sx="92000" ty="-704850" sy="89000"/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63" name="Google Shape;163;p5"/>
          <p:cNvSpPr/>
          <p:nvPr/>
        </p:nvSpPr>
        <p:spPr>
          <a:xfrm>
            <a:off x="984504" y="2038655"/>
            <a:ext cx="10222992" cy="80683"/>
          </a:xfrm>
          <a:prstGeom prst="rect">
            <a:avLst/>
          </a:prstGeom>
          <a:blipFill rotWithShape="1">
            <a:blip r:embed="rId5">
              <a:alphaModFix amt="85000"/>
            </a:blip>
            <a:tile algn="ctr" flip="xy" tx="0" sx="92000" ty="-717550" sy="89000"/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64" name="Google Shape;164;p5"/>
          <p:cNvSpPr txBox="1"/>
          <p:nvPr>
            <p:ph type="ctrTitle"/>
          </p:nvPr>
        </p:nvSpPr>
        <p:spPr>
          <a:xfrm>
            <a:off x="1066800" y="42743"/>
            <a:ext cx="10058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400"/>
              <a:buFont typeface="Rockwell"/>
              <a:buNone/>
            </a:pPr>
            <a:r>
              <a:rPr lang="fr-FR" sz="5400"/>
              <a:t>THE NEUROLINGUISTIC APPROACH (NLA)</a:t>
            </a:r>
            <a:endParaRPr/>
          </a:p>
        </p:txBody>
      </p:sp>
      <p:sp>
        <p:nvSpPr>
          <p:cNvPr id="165" name="Google Shape;165;p5"/>
          <p:cNvSpPr txBox="1"/>
          <p:nvPr>
            <p:ph idx="1" type="subTitle"/>
          </p:nvPr>
        </p:nvSpPr>
        <p:spPr>
          <a:xfrm>
            <a:off x="6419770" y="2073463"/>
            <a:ext cx="5647904" cy="385371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182880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380"/>
              <a:buFont typeface="Noto Sans Symbols"/>
              <a:buChar char="▪"/>
            </a:pPr>
            <a:r>
              <a:rPr b="1" lang="fr-FR" sz="2800">
                <a:latin typeface="Rockwell"/>
                <a:ea typeface="Rockwell"/>
                <a:cs typeface="Rockwell"/>
                <a:sym typeface="Rockwell"/>
              </a:rPr>
              <a:t>It is a method of teaching and acquiring any second or foreign language.</a:t>
            </a:r>
            <a:endParaRPr/>
          </a:p>
          <a:p>
            <a:pPr indent="-31750" lvl="0" marL="3429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380"/>
              <a:buFont typeface="Noto Sans Symbols"/>
              <a:buNone/>
            </a:pPr>
            <a:r>
              <a:t/>
            </a:r>
            <a:endParaRPr b="1" sz="2800">
              <a:latin typeface="Rockwell"/>
              <a:ea typeface="Rockwell"/>
              <a:cs typeface="Rockwell"/>
              <a:sym typeface="Rockwell"/>
            </a:endParaRPr>
          </a:p>
          <a:p>
            <a:pPr indent="-182880" lvl="0" marL="3429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380"/>
              <a:buFont typeface="Noto Sans Symbols"/>
              <a:buChar char="▪"/>
            </a:pPr>
            <a:r>
              <a:rPr b="1" lang="fr-FR" sz="2800">
                <a:latin typeface="Rockwell"/>
                <a:ea typeface="Rockwell"/>
                <a:cs typeface="Rockwell"/>
                <a:sym typeface="Rockwell"/>
              </a:rPr>
              <a:t> The NLA focuses on enabling educators and students to speak French spontaneously within authentic contexts and stages:  listening/oral 🡪 reading 🡪   writing 🡪 reading 🡪 listening/oral</a:t>
            </a:r>
            <a:endParaRPr/>
          </a:p>
        </p:txBody>
      </p:sp>
      <p:sp>
        <p:nvSpPr>
          <p:cNvPr id="166" name="Google Shape;166;p5"/>
          <p:cNvSpPr/>
          <p:nvPr/>
        </p:nvSpPr>
        <p:spPr>
          <a:xfrm>
            <a:off x="11401725" y="6229681"/>
            <a:ext cx="457200" cy="457200"/>
          </a:xfrm>
          <a:prstGeom prst="ellipse">
            <a:avLst/>
          </a:prstGeom>
          <a:blipFill rotWithShape="1">
            <a:blip r:embed="rId3">
              <a:alphaModFix/>
            </a:blip>
            <a:tile algn="tl" flip="none" tx="50800" sx="85000" ty="0" sy="85000"/>
          </a:blip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ockwell"/>
              <a:buNone/>
            </a:pPr>
            <a:r>
              <a:t/>
            </a:r>
            <a:endParaRPr b="1" i="0" sz="2000" u="none" cap="none" strike="noStrike">
              <a:solidFill>
                <a:srgbClr val="FFFFFF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67" name="Google Shape;167;p5"/>
          <p:cNvSpPr/>
          <p:nvPr/>
        </p:nvSpPr>
        <p:spPr>
          <a:xfrm>
            <a:off x="11430918" y="6258874"/>
            <a:ext cx="398813" cy="398815"/>
          </a:xfrm>
          <a:prstGeom prst="ellipse">
            <a:avLst/>
          </a:prstGeom>
          <a:noFill/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ckwel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8" name="Google Shape;168;p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66800" y="1873991"/>
            <a:ext cx="5140361" cy="4355690"/>
          </a:xfrm>
          <a:prstGeom prst="rect">
            <a:avLst/>
          </a:prstGeom>
          <a:noFill/>
          <a:ln cap="sq" cmpd="sng" w="381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3137"/>
              </a:srgb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4" name="Google Shape;174;p6"/>
          <p:cNvGraphicFramePr/>
          <p:nvPr/>
        </p:nvGraphicFramePr>
        <p:xfrm>
          <a:off x="272716" y="15025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{FFBC0849-4124-4A29-9B80-C1E8536CFA81}</a:tableStyleId>
              </a:tblPr>
              <a:tblGrid>
                <a:gridCol w="612550"/>
                <a:gridCol w="11034025"/>
              </a:tblGrid>
              <a:tr h="1187325">
                <a:tc grid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i="0" sz="1600" u="none" cap="none" strike="noStrike">
                        <a:latin typeface="Rockwell"/>
                        <a:ea typeface="Rockwell"/>
                        <a:cs typeface="Rockwell"/>
                        <a:sym typeface="Rockwell"/>
                      </a:endParaRPr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Rockwell"/>
                        <a:buNone/>
                      </a:pPr>
                      <a:r>
                        <a:rPr b="1" i="0" lang="fr-FR" sz="2800" u="none" cap="none" strike="noStrike">
                          <a:latin typeface="Rockwell"/>
                          <a:ea typeface="Rockwell"/>
                          <a:cs typeface="Rockwell"/>
                          <a:sym typeface="Rockwell"/>
                        </a:rPr>
                        <a:t>The Steps of Oral Communication </a:t>
                      </a:r>
                      <a:endParaRPr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Rockwell"/>
                        <a:buNone/>
                      </a:pPr>
                      <a:r>
                        <a:rPr b="1" i="0" lang="fr-FR" sz="2800" u="none" cap="none" strike="noStrike">
                          <a:latin typeface="Rockwell"/>
                          <a:ea typeface="Rockwell"/>
                          <a:cs typeface="Rockwell"/>
                          <a:sym typeface="Rockwell"/>
                        </a:rPr>
                        <a:t>with the NLA</a:t>
                      </a:r>
                      <a:endParaRPr b="0" i="0" sz="2800" u="none" cap="none" strike="noStrike">
                        <a:latin typeface="Rockwell"/>
                        <a:ea typeface="Rockwell"/>
                        <a:cs typeface="Rockwell"/>
                        <a:sym typeface="Rockwell"/>
                      </a:endParaRPr>
                    </a:p>
                  </a:txBody>
                  <a:tcPr marT="34675" marB="34675" marR="69325" marL="69325">
                    <a:lnL cap="flat" cmpd="sng" w="9525">
                      <a:solidFill>
                        <a:srgbClr val="28A0B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28A0B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28A0B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28A0B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A8C4">
                        <a:alpha val="58039"/>
                      </a:srgbClr>
                    </a:solidFill>
                  </a:tcPr>
                </a:tc>
                <a:tc hMerge="1"/>
              </a:tr>
              <a:tr h="7108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fr-FR" sz="15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  </a:t>
                      </a:r>
                      <a:endParaRPr b="1" i="0" sz="2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4675" marB="34675" marR="69325" marL="69325">
                    <a:lnL cap="flat" cmpd="sng" w="9525">
                      <a:solidFill>
                        <a:srgbClr val="28A0B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28A0B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28A0B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28A0B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fr-FR" sz="1800" u="none" cap="none" strike="noStrike">
                          <a:latin typeface="Rockwell"/>
                          <a:ea typeface="Rockwell"/>
                          <a:cs typeface="Rockwell"/>
                          <a:sym typeface="Rockwell"/>
                        </a:rPr>
                        <a:t>Contextualisation: </a:t>
                      </a:r>
                      <a:r>
                        <a:rPr b="0" i="0" lang="fr-FR" sz="1800" u="none" cap="none" strike="noStrike">
                          <a:latin typeface="Rockwell"/>
                          <a:ea typeface="Rockwell"/>
                          <a:cs typeface="Rockwell"/>
                          <a:sym typeface="Rockwell"/>
                        </a:rPr>
                        <a:t>The educator presents the theme or subject. 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1" lang="fr-FR" sz="1800" u="none" cap="none" strike="noStrike">
                          <a:latin typeface="Rockwell"/>
                          <a:ea typeface="Rockwell"/>
                          <a:cs typeface="Rockwell"/>
                          <a:sym typeface="Rockwell"/>
                        </a:rPr>
                        <a:t>Exemple: « J’aime le vert. C’est ma couleur préférée. »</a:t>
                      </a:r>
                      <a:endParaRPr/>
                    </a:p>
                  </a:txBody>
                  <a:tcPr marT="34675" marB="34675" marR="69325" marL="69325">
                    <a:lnL cap="flat" cmpd="sng" w="9525">
                      <a:solidFill>
                        <a:srgbClr val="28A0B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89FB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28A0B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89FB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6289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fr-FR" sz="18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  </a:t>
                      </a:r>
                      <a:endParaRPr/>
                    </a:p>
                  </a:txBody>
                  <a:tcPr marT="34675" marB="34675" marR="69325" marL="69325">
                    <a:lnL cap="flat" cmpd="sng" w="9525">
                      <a:solidFill>
                        <a:srgbClr val="489EB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89EB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28A0B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89EB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fr-FR" sz="1800" u="none" cap="none" strike="noStrike">
                          <a:latin typeface="Rockwell"/>
                          <a:ea typeface="Rockwell"/>
                          <a:cs typeface="Rockwell"/>
                          <a:sym typeface="Rockwell"/>
                        </a:rPr>
                        <a:t>The educator models the language structure. 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1" lang="fr-FR" sz="1800" u="none" cap="none" strike="noStrike">
                          <a:latin typeface="Rockwell"/>
                          <a:ea typeface="Rockwell"/>
                          <a:cs typeface="Rockwell"/>
                          <a:sym typeface="Rockwell"/>
                        </a:rPr>
                        <a:t>Exemple: « J’aime le vert. Quelle couleur est-ce que tu aimes? »</a:t>
                      </a:r>
                      <a:endParaRPr/>
                    </a:p>
                  </a:txBody>
                  <a:tcPr marT="34675" marB="34675" marR="69325" marL="69325">
                    <a:lnL cap="flat" cmpd="sng" w="9525">
                      <a:solidFill>
                        <a:srgbClr val="489EB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8A2B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89FB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8A2B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6289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fr-FR" sz="18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2.  </a:t>
                      </a:r>
                      <a:endParaRPr/>
                    </a:p>
                  </a:txBody>
                  <a:tcPr marT="34675" marB="34675" marR="69325" marL="69325">
                    <a:lnL cap="flat" cmpd="sng" w="9525">
                      <a:solidFill>
                        <a:srgbClr val="58A3B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58A3B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89EB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58A3B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fr-FR" sz="1800" u="none" cap="none" strike="noStrike">
                          <a:latin typeface="Rockwell"/>
                          <a:ea typeface="Rockwell"/>
                          <a:cs typeface="Rockwell"/>
                          <a:sym typeface="Rockwell"/>
                        </a:rPr>
                        <a:t>The educator asks the question to a few students.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1" lang="fr-FR" sz="1800" u="none" cap="none" strike="noStrike">
                          <a:latin typeface="Rockwell"/>
                          <a:ea typeface="Rockwell"/>
                          <a:cs typeface="Rockwell"/>
                          <a:sym typeface="Rockwell"/>
                        </a:rPr>
                        <a:t>Exemple: « J’aime le vert. Cameron, quelle couleur est-ce que tu aimes? »</a:t>
                      </a:r>
                      <a:endParaRPr/>
                    </a:p>
                  </a:txBody>
                  <a:tcPr marT="34675" marB="34675" marR="69325" marL="69325">
                    <a:lnL cap="flat" cmpd="sng" w="9525">
                      <a:solidFill>
                        <a:srgbClr val="58A3B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0A1B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8A2B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0A1B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710800">
                <a:tc>
                  <a:txBody>
                    <a:bodyPr/>
                    <a:lstStyle/>
                    <a:p>
                      <a:pPr indent="0" lvl="0" marL="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fr-FR" sz="18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3a.  </a:t>
                      </a:r>
                      <a:endParaRPr/>
                    </a:p>
                  </a:txBody>
                  <a:tcPr marT="34675" marB="34675" marR="69325" marL="69325">
                    <a:lnL cap="flat" cmpd="sng" w="9525">
                      <a:solidFill>
                        <a:srgbClr val="D8A1B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8A1B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58A3B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8A1B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fr-FR" sz="1800" u="none" cap="none" strike="noStrike">
                          <a:latin typeface="Rockwell"/>
                          <a:ea typeface="Rockwell"/>
                          <a:cs typeface="Rockwell"/>
                          <a:sym typeface="Rockwell"/>
                        </a:rPr>
                        <a:t>With the educator’s assistance, a student will ask the question to another student.  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1" lang="fr-FR" sz="1800" u="none" cap="none" strike="noStrike">
                          <a:latin typeface="Rockwell"/>
                          <a:ea typeface="Rockwell"/>
                          <a:cs typeface="Rockwell"/>
                          <a:sym typeface="Rockwell"/>
                        </a:rPr>
                        <a:t>Exemple: « Sophia, pose la question à Jacob. La question est: Quelle couleur est-ce que tu aimes? »</a:t>
                      </a:r>
                      <a:endParaRPr/>
                    </a:p>
                  </a:txBody>
                  <a:tcPr marT="34675" marB="34675" marR="69325" marL="69325">
                    <a:lnL cap="flat" cmpd="sng" w="9525">
                      <a:solidFill>
                        <a:srgbClr val="D8A1B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8A1B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0A1B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8A1B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5054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fr-FR" sz="18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3b.  </a:t>
                      </a:r>
                      <a:endParaRPr/>
                    </a:p>
                  </a:txBody>
                  <a:tcPr marT="34675" marB="34675" marR="69325" marL="69325">
                    <a:lnL cap="flat" cmpd="sng" w="9525">
                      <a:solidFill>
                        <a:srgbClr val="D8A1B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8A1B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8A1B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8A1B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fr-FR" sz="1800" u="none" cap="none" strike="noStrike">
                          <a:latin typeface="Rockwell"/>
                          <a:ea typeface="Rockwell"/>
                          <a:cs typeface="Rockwell"/>
                          <a:sym typeface="Rockwell"/>
                        </a:rPr>
                        <a:t>With the educator’s assistance, two students will model the question and the answer in front of the class.</a:t>
                      </a:r>
                      <a:endParaRPr/>
                    </a:p>
                  </a:txBody>
                  <a:tcPr marT="34675" marB="34675" marR="69325" marL="69325">
                    <a:lnL cap="flat" cmpd="sng" w="9525">
                      <a:solidFill>
                        <a:srgbClr val="D8A1B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8A1B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8A1B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8A1B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022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fr-FR" sz="18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4.  </a:t>
                      </a:r>
                      <a:endParaRPr/>
                    </a:p>
                  </a:txBody>
                  <a:tcPr marT="34675" marB="34675" marR="69325" marL="69325">
                    <a:lnL cap="flat" cmpd="sng" w="9525">
                      <a:solidFill>
                        <a:srgbClr val="D8A1B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8A1B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8A1B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8A1B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fr-FR" sz="1800" u="none" cap="none" strike="noStrike">
                          <a:latin typeface="Rockwell"/>
                          <a:ea typeface="Rockwell"/>
                          <a:cs typeface="Rockwell"/>
                          <a:sym typeface="Rockwell"/>
                        </a:rPr>
                        <a:t>In groups of two, student A will ask the question to student B (and vice versa) 🡪 limited time</a:t>
                      </a:r>
                      <a:endParaRPr b="0" i="0" sz="1400" u="none" cap="none" strike="noStrike">
                        <a:latin typeface="Rockwell"/>
                        <a:ea typeface="Rockwell"/>
                        <a:cs typeface="Rockwell"/>
                        <a:sym typeface="Rockwell"/>
                      </a:endParaRPr>
                    </a:p>
                  </a:txBody>
                  <a:tcPr marT="34675" marB="34675" marR="69325" marL="69325">
                    <a:lnL cap="flat" cmpd="sng" w="9525">
                      <a:solidFill>
                        <a:srgbClr val="D8A1B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8A1B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8A1B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8A1B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022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fr-FR" sz="18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5.  </a:t>
                      </a:r>
                      <a:endParaRPr/>
                    </a:p>
                  </a:txBody>
                  <a:tcPr marT="34675" marB="34675" marR="69325" marL="69325">
                    <a:lnL cap="flat" cmpd="sng" w="9525">
                      <a:solidFill>
                        <a:srgbClr val="D8A1B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8A1B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8A1B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8A1B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fr-FR" sz="1800" u="none" cap="none" strike="noStrike">
                          <a:latin typeface="Rockwell"/>
                          <a:ea typeface="Rockwell"/>
                          <a:cs typeface="Rockwell"/>
                          <a:sym typeface="Rockwell"/>
                        </a:rPr>
                        <a:t>The educator asks a few students about the partner’s answer 🡪 the listening intention</a:t>
                      </a:r>
                      <a:endParaRPr/>
                    </a:p>
                  </a:txBody>
                  <a:tcPr marT="34675" marB="34675" marR="69325" marL="69325">
                    <a:lnL cap="flat" cmpd="sng" w="9525">
                      <a:solidFill>
                        <a:srgbClr val="D8A1B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8A1B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8A1B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8A1B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022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fr-FR" sz="18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6.  </a:t>
                      </a:r>
                      <a:endParaRPr/>
                    </a:p>
                  </a:txBody>
                  <a:tcPr marT="34675" marB="34675" marR="69325" marL="69325">
                    <a:lnL cap="flat" cmpd="sng" w="9525">
                      <a:solidFill>
                        <a:srgbClr val="D8A1B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8A1B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8A1B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8A1B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A8C4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fr-FR" sz="1800" u="none" cap="none" strike="noStrike">
                          <a:latin typeface="Rockwell"/>
                          <a:ea typeface="Rockwell"/>
                          <a:cs typeface="Rockwell"/>
                          <a:sym typeface="Rockwell"/>
                        </a:rPr>
                        <a:t>In different groups of two, student C will ask the question to student D (and vice versa) 🡪 limited time.</a:t>
                      </a:r>
                      <a:endParaRPr b="0" i="0" sz="1800" u="none" cap="none" strike="noStrike">
                        <a:latin typeface="Rockwell"/>
                        <a:ea typeface="Rockwell"/>
                        <a:cs typeface="Rockwell"/>
                        <a:sym typeface="Rockwell"/>
                      </a:endParaRPr>
                    </a:p>
                  </a:txBody>
                  <a:tcPr marT="34675" marB="34675" marR="69325" marL="69325">
                    <a:lnL cap="flat" cmpd="sng" w="9525">
                      <a:solidFill>
                        <a:srgbClr val="D8A1B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8A1B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8A1B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8A1B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A8C4">
                        <a:alpha val="58039"/>
                      </a:srgbClr>
                    </a:solidFill>
                  </a:tcPr>
                </a:tc>
              </a:tr>
              <a:tr h="3497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fr-FR" sz="18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7.  </a:t>
                      </a:r>
                      <a:endParaRPr/>
                    </a:p>
                  </a:txBody>
                  <a:tcPr marT="34675" marB="34675" marR="69325" marL="69325">
                    <a:lnL cap="flat" cmpd="sng" w="9525">
                      <a:solidFill>
                        <a:srgbClr val="D8A1B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8A1B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8A1B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8A1B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A8C4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Rockwell"/>
                        <a:buNone/>
                      </a:pPr>
                      <a:r>
                        <a:rPr b="0" i="0" lang="fr-FR" sz="1800" u="none" cap="none" strike="noStrike">
                          <a:latin typeface="Rockwell"/>
                          <a:ea typeface="Rockwell"/>
                          <a:cs typeface="Rockwell"/>
                          <a:sym typeface="Rockwell"/>
                        </a:rPr>
                        <a:t>The educator asks a few students about the partner’s answer 🡪 the listening intention</a:t>
                      </a:r>
                      <a:endParaRPr b="0" i="0" sz="2200" u="none" cap="none" strike="noStrike">
                        <a:latin typeface="Rockwell"/>
                        <a:ea typeface="Rockwell"/>
                        <a:cs typeface="Rockwell"/>
                        <a:sym typeface="Rockwell"/>
                      </a:endParaRPr>
                    </a:p>
                  </a:txBody>
                  <a:tcPr marT="34675" marB="34675" marR="69325" marL="69325">
                    <a:lnL cap="flat" cmpd="sng" w="9525">
                      <a:solidFill>
                        <a:srgbClr val="D8A1B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8A1B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8A1B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8A1B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A8C4">
                        <a:alpha val="58039"/>
                      </a:srgbClr>
                    </a:solidFill>
                  </a:tcPr>
                </a:tc>
              </a:tr>
              <a:tr h="6289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fr-FR" sz="18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8.  </a:t>
                      </a:r>
                      <a:endParaRPr/>
                    </a:p>
                  </a:txBody>
                  <a:tcPr marT="34675" marB="34675" marR="69325" marL="69325">
                    <a:lnL cap="flat" cmpd="sng" w="9525">
                      <a:solidFill>
                        <a:srgbClr val="D8A1B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8A1B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8A1B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8A1B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>
                        <a:alpha val="5803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fr-FR" sz="1800" u="none" cap="none" strike="noStrike">
                          <a:latin typeface="Rockwell"/>
                          <a:ea typeface="Rockwell"/>
                          <a:cs typeface="Rockwell"/>
                          <a:sym typeface="Rockwell"/>
                        </a:rPr>
                        <a:t>Summative activity 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1" lang="fr-FR" sz="1800" u="none" cap="none" strike="noStrike">
                          <a:latin typeface="Rockwell"/>
                          <a:ea typeface="Rockwell"/>
                          <a:cs typeface="Rockwell"/>
                          <a:sym typeface="Rockwell"/>
                        </a:rPr>
                        <a:t>Exemple: « Trouve deux amis qui aime le bleu. »</a:t>
                      </a:r>
                      <a:endParaRPr/>
                    </a:p>
                  </a:txBody>
                  <a:tcPr marT="34675" marB="34675" marR="69325" marL="69325">
                    <a:lnL cap="flat" cmpd="sng" w="9525">
                      <a:solidFill>
                        <a:srgbClr val="D8A1B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8A1B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8A1B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8A1B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>
                        <a:alpha val="58039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75" name="Google Shape;175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64336" y="150257"/>
            <a:ext cx="1811702" cy="12310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7"/>
          <p:cNvSpPr/>
          <p:nvPr/>
        </p:nvSpPr>
        <p:spPr>
          <a:xfrm>
            <a:off x="0" y="0"/>
            <a:ext cx="12188952" cy="6858001"/>
          </a:xfrm>
          <a:prstGeom prst="rect">
            <a:avLst/>
          </a:prstGeom>
          <a:blipFill rotWithShape="1">
            <a:blip r:embed="rId3">
              <a:alphaModFix/>
            </a:blip>
            <a:tile algn="tl" flip="none" tx="0" sx="100000" ty="0" sy="100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81" name="Google Shape;181;p7"/>
          <p:cNvSpPr txBox="1"/>
          <p:nvPr>
            <p:ph idx="1" type="subTitle"/>
          </p:nvPr>
        </p:nvSpPr>
        <p:spPr>
          <a:xfrm>
            <a:off x="6507001" y="1075569"/>
            <a:ext cx="5503939" cy="55039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40"/>
              <a:buNone/>
            </a:pPr>
            <a:r>
              <a:t/>
            </a:r>
            <a:endParaRPr b="1" sz="2400">
              <a:solidFill>
                <a:schemeClr val="dk2"/>
              </a:solidFill>
            </a:endParaRPr>
          </a:p>
          <a:p>
            <a:pPr indent="-342900" lvl="0" marL="3429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70"/>
              <a:buFont typeface="Noto Sans Symbols"/>
              <a:buChar char="⮚"/>
            </a:pPr>
            <a:r>
              <a:rPr lang="fr-FR"/>
              <a:t>How does the teacher get the students to speak in French? 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70"/>
              <a:buFont typeface="Noto Sans Symbols"/>
              <a:buChar char="⮚"/>
            </a:pPr>
            <a:r>
              <a:rPr lang="fr-FR"/>
              <a:t>Are the students engaged? 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70"/>
              <a:buFont typeface="Noto Sans Symbols"/>
              <a:buChar char="⮚"/>
            </a:pPr>
            <a:r>
              <a:rPr lang="fr-FR"/>
              <a:t>What is the language structure? 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70"/>
              <a:buFont typeface="Noto Sans Symbols"/>
              <a:buChar char="⮚"/>
            </a:pPr>
            <a:r>
              <a:rPr lang="fr-FR"/>
              <a:t>How does the teacher support students who are hesitant or make a mistake? 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70"/>
              <a:buFont typeface="Noto Sans Symbols"/>
              <a:buChar char="⮚"/>
            </a:pPr>
            <a:r>
              <a:rPr lang="fr-FR"/>
              <a:t>Why is it important to invite two students to model the use of the structure in front of the class? 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70"/>
              <a:buFont typeface="Noto Sans Symbols"/>
              <a:buChar char="⮚"/>
            </a:pPr>
            <a:r>
              <a:rPr lang="fr-FR"/>
              <a:t>How is the final activity (“</a:t>
            </a:r>
            <a:r>
              <a:rPr i="1" lang="fr-FR"/>
              <a:t>activité synthèse</a:t>
            </a:r>
            <a:r>
              <a:rPr lang="fr-FR"/>
              <a:t>”) enjoyable for students?</a:t>
            </a:r>
            <a:endParaRPr b="1" sz="2400"/>
          </a:p>
        </p:txBody>
      </p:sp>
      <p:sp>
        <p:nvSpPr>
          <p:cNvPr id="182" name="Google Shape;182;p7"/>
          <p:cNvSpPr txBox="1"/>
          <p:nvPr>
            <p:ph type="ctrTitle"/>
          </p:nvPr>
        </p:nvSpPr>
        <p:spPr>
          <a:xfrm>
            <a:off x="6147405" y="369875"/>
            <a:ext cx="5709900" cy="923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Rockwell"/>
              <a:buNone/>
            </a:pPr>
            <a:r>
              <a:rPr lang="fr-FR" sz="5300">
                <a:solidFill>
                  <a:schemeClr val="dk1"/>
                </a:solidFill>
              </a:rPr>
              <a:t>OBSERVATIONS</a:t>
            </a:r>
            <a:endParaRPr/>
          </a:p>
        </p:txBody>
      </p:sp>
      <p:pic>
        <p:nvPicPr>
          <p:cNvPr descr="Background pattern&#10;&#10;Description automatically generated" id="183" name="Google Shape;183;p7"/>
          <p:cNvPicPr preferRelativeResize="0"/>
          <p:nvPr/>
        </p:nvPicPr>
        <p:blipFill rotWithShape="1">
          <a:blip r:embed="rId4">
            <a:alphaModFix/>
          </a:blip>
          <a:srcRect b="0" l="25504" r="10746" t="0"/>
          <a:stretch/>
        </p:blipFill>
        <p:spPr>
          <a:xfrm>
            <a:off x="283872" y="369869"/>
            <a:ext cx="2884909" cy="2884909"/>
          </a:xfrm>
          <a:custGeom>
            <a:rect b="b" l="l" r="r" t="t"/>
            <a:pathLst>
              <a:path extrusionOk="0" h="3051400" w="3051400">
                <a:moveTo>
                  <a:pt x="1525700" y="171641"/>
                </a:moveTo>
                <a:cubicBezTo>
                  <a:pt x="2273526" y="171641"/>
                  <a:pt x="2879759" y="777874"/>
                  <a:pt x="2879759" y="1525700"/>
                </a:cubicBezTo>
                <a:cubicBezTo>
                  <a:pt x="2879759" y="2273526"/>
                  <a:pt x="2273526" y="2879759"/>
                  <a:pt x="1525700" y="2879759"/>
                </a:cubicBezTo>
                <a:cubicBezTo>
                  <a:pt x="777874" y="2879759"/>
                  <a:pt x="171641" y="2273526"/>
                  <a:pt x="171641" y="1525700"/>
                </a:cubicBezTo>
                <a:cubicBezTo>
                  <a:pt x="171641" y="777874"/>
                  <a:pt x="777874" y="171641"/>
                  <a:pt x="1525700" y="171641"/>
                </a:cubicBezTo>
                <a:close/>
                <a:moveTo>
                  <a:pt x="1525700" y="133499"/>
                </a:moveTo>
                <a:cubicBezTo>
                  <a:pt x="756809" y="133499"/>
                  <a:pt x="133499" y="756809"/>
                  <a:pt x="133499" y="1525700"/>
                </a:cubicBezTo>
                <a:cubicBezTo>
                  <a:pt x="133499" y="2294591"/>
                  <a:pt x="756809" y="2917901"/>
                  <a:pt x="1525700" y="2917901"/>
                </a:cubicBezTo>
                <a:cubicBezTo>
                  <a:pt x="2294591" y="2917901"/>
                  <a:pt x="2917901" y="2294591"/>
                  <a:pt x="2917901" y="1525700"/>
                </a:cubicBezTo>
                <a:cubicBezTo>
                  <a:pt x="2917901" y="756809"/>
                  <a:pt x="2294591" y="133499"/>
                  <a:pt x="1525700" y="133499"/>
                </a:cubicBezTo>
                <a:close/>
                <a:moveTo>
                  <a:pt x="1525700" y="0"/>
                </a:moveTo>
                <a:cubicBezTo>
                  <a:pt x="2368321" y="0"/>
                  <a:pt x="3051400" y="683079"/>
                  <a:pt x="3051400" y="1525700"/>
                </a:cubicBezTo>
                <a:cubicBezTo>
                  <a:pt x="3051400" y="2368321"/>
                  <a:pt x="2368321" y="3051400"/>
                  <a:pt x="1525700" y="3051400"/>
                </a:cubicBezTo>
                <a:cubicBezTo>
                  <a:pt x="683079" y="3051400"/>
                  <a:pt x="0" y="2368321"/>
                  <a:pt x="0" y="1525700"/>
                </a:cubicBezTo>
                <a:cubicBezTo>
                  <a:pt x="0" y="683079"/>
                  <a:pt x="683079" y="0"/>
                  <a:pt x="1525700" y="0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184" name="Google Shape;184;p7"/>
          <p:cNvSpPr/>
          <p:nvPr/>
        </p:nvSpPr>
        <p:spPr>
          <a:xfrm>
            <a:off x="643467" y="720071"/>
            <a:ext cx="5503939" cy="5503939"/>
          </a:xfrm>
          <a:custGeom>
            <a:rect b="b" l="l" r="r" t="t"/>
            <a:pathLst>
              <a:path extrusionOk="0" h="7315200" w="7315200">
                <a:moveTo>
                  <a:pt x="3657600" y="411480"/>
                </a:moveTo>
                <a:cubicBezTo>
                  <a:pt x="5450383" y="411480"/>
                  <a:pt x="6903720" y="1864817"/>
                  <a:pt x="6903720" y="3657600"/>
                </a:cubicBezTo>
                <a:cubicBezTo>
                  <a:pt x="6903720" y="5450383"/>
                  <a:pt x="5450383" y="6903720"/>
                  <a:pt x="3657600" y="6903720"/>
                </a:cubicBezTo>
                <a:cubicBezTo>
                  <a:pt x="1864817" y="6903720"/>
                  <a:pt x="411480" y="5450383"/>
                  <a:pt x="411480" y="3657600"/>
                </a:cubicBezTo>
                <a:cubicBezTo>
                  <a:pt x="411480" y="1864817"/>
                  <a:pt x="1864817" y="411480"/>
                  <a:pt x="3657600" y="411480"/>
                </a:cubicBezTo>
                <a:close/>
                <a:moveTo>
                  <a:pt x="3657600" y="320040"/>
                </a:moveTo>
                <a:cubicBezTo>
                  <a:pt x="1814317" y="320040"/>
                  <a:pt x="320040" y="1814317"/>
                  <a:pt x="320040" y="3657600"/>
                </a:cubicBezTo>
                <a:cubicBezTo>
                  <a:pt x="320040" y="5500883"/>
                  <a:pt x="1814317" y="6995160"/>
                  <a:pt x="3657600" y="6995160"/>
                </a:cubicBezTo>
                <a:cubicBezTo>
                  <a:pt x="5500883" y="6995160"/>
                  <a:pt x="6995160" y="5500883"/>
                  <a:pt x="6995160" y="3657600"/>
                </a:cubicBezTo>
                <a:cubicBezTo>
                  <a:pt x="6995160" y="1814317"/>
                  <a:pt x="5500883" y="320040"/>
                  <a:pt x="3657600" y="320040"/>
                </a:cubicBezTo>
                <a:close/>
                <a:moveTo>
                  <a:pt x="3657600" y="0"/>
                </a:moveTo>
                <a:cubicBezTo>
                  <a:pt x="5677637" y="0"/>
                  <a:pt x="7315200" y="1637563"/>
                  <a:pt x="7315200" y="3657600"/>
                </a:cubicBezTo>
                <a:cubicBezTo>
                  <a:pt x="7315200" y="5677637"/>
                  <a:pt x="5677637" y="7315200"/>
                  <a:pt x="3657600" y="7315200"/>
                </a:cubicBezTo>
                <a:cubicBezTo>
                  <a:pt x="1637563" y="7315200"/>
                  <a:pt x="0" y="5677637"/>
                  <a:pt x="0" y="3657600"/>
                </a:cubicBezTo>
                <a:cubicBezTo>
                  <a:pt x="0" y="1637563"/>
                  <a:pt x="1637563" y="0"/>
                  <a:pt x="3657600" y="0"/>
                </a:cubicBezTo>
                <a:close/>
              </a:path>
            </a:pathLst>
          </a:custGeom>
          <a:blipFill rotWithShape="1">
            <a:blip r:embed="rId5">
              <a:alphaModFix amt="30000"/>
            </a:blip>
            <a:tile algn="ctr" flip="xy" tx="0" sx="92000" ty="-76200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85" name="Google Shape;185;p7"/>
          <p:cNvSpPr/>
          <p:nvPr/>
        </p:nvSpPr>
        <p:spPr>
          <a:xfrm rot="5400000">
            <a:off x="5002414" y="3431699"/>
            <a:ext cx="3657600" cy="80683"/>
          </a:xfrm>
          <a:prstGeom prst="rect">
            <a:avLst/>
          </a:prstGeom>
          <a:blipFill rotWithShape="1">
            <a:blip r:embed="rId6">
              <a:alphaModFix amt="85000"/>
            </a:blip>
            <a:tile algn="ctr" flip="xy" tx="0" sx="92000" ty="-717550" sy="89000"/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86" name="Google Shape;186;p7"/>
          <p:cNvSpPr txBox="1"/>
          <p:nvPr/>
        </p:nvSpPr>
        <p:spPr>
          <a:xfrm>
            <a:off x="1328571" y="3254778"/>
            <a:ext cx="4248161" cy="1723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53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What did you notice?</a:t>
            </a:r>
            <a:endParaRPr b="1" sz="53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result for learning a foreign language" id="191" name="Google Shape;191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70275" y="288573"/>
            <a:ext cx="5437386" cy="3920401"/>
          </a:xfrm>
          <a:prstGeom prst="roundRect">
            <a:avLst>
              <a:gd fmla="val 11111" name="adj"/>
            </a:avLst>
          </a:prstGeom>
          <a:noFill/>
          <a:ln cap="rnd" cmpd="sng" w="190500">
            <a:solidFill>
              <a:srgbClr val="C8C6BD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tl" dir="7200000" dist="50800">
              <a:srgbClr val="000000">
                <a:alpha val="45098"/>
              </a:srgbClr>
            </a:outerShdw>
          </a:effectLst>
        </p:spPr>
      </p:pic>
      <p:sp>
        <p:nvSpPr>
          <p:cNvPr id="192" name="Google Shape;192;p8"/>
          <p:cNvSpPr txBox="1"/>
          <p:nvPr/>
        </p:nvSpPr>
        <p:spPr>
          <a:xfrm>
            <a:off x="609599" y="4568920"/>
            <a:ext cx="11027229" cy="20005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If you were to learn a foreign language such as Portuguese or Polish, how would you want to learn it? 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And how would you </a:t>
            </a:r>
            <a:r>
              <a:rPr b="1" lang="fr-FR" sz="32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not</a:t>
            </a:r>
            <a:r>
              <a:rPr lang="fr-FR" sz="32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 want to learn it?</a:t>
            </a:r>
            <a:endParaRPr sz="18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000000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9"/>
          <p:cNvSpPr/>
          <p:nvPr/>
        </p:nvSpPr>
        <p:spPr>
          <a:xfrm>
            <a:off x="0" y="523975"/>
            <a:ext cx="12242800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>
                <a:solidFill>
                  <a:srgbClr val="000000"/>
                </a:solidFill>
                <a:latin typeface="Rockwell"/>
                <a:ea typeface="Rockwell"/>
                <a:cs typeface="Rockwell"/>
                <a:sym typeface="Rockwell"/>
              </a:rPr>
              <a:t>Can you drive a car without knowing the parts of the motor?</a:t>
            </a:r>
            <a:endParaRPr sz="3200">
              <a:solidFill>
                <a:srgbClr val="0070C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pic>
        <p:nvPicPr>
          <p:cNvPr descr="Image result for permis de conduire ontario" id="198" name="Google Shape;198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52962" y="1930206"/>
            <a:ext cx="3392116" cy="1905359"/>
          </a:xfrm>
          <a:prstGeom prst="rect">
            <a:avLst/>
          </a:prstGeom>
          <a:noFill/>
          <a:ln cap="sq" cmpd="sng" w="381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3137"/>
              </a:srgbClr>
            </a:outerShdw>
          </a:effectLst>
        </p:spPr>
      </p:pic>
      <p:sp>
        <p:nvSpPr>
          <p:cNvPr descr="Résultat d’images pour black kia on road with trees" id="199" name="Google Shape;199;p9"/>
          <p:cNvSpPr/>
          <p:nvPr/>
        </p:nvSpPr>
        <p:spPr>
          <a:xfrm>
            <a:off x="5943600" y="32766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pic>
        <p:nvPicPr>
          <p:cNvPr id="200" name="Google Shape;200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06462" y="1651242"/>
            <a:ext cx="3832576" cy="2566665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01" name="Google Shape;201;p9"/>
          <p:cNvSpPr/>
          <p:nvPr/>
        </p:nvSpPr>
        <p:spPr>
          <a:xfrm>
            <a:off x="1002062" y="5114619"/>
            <a:ext cx="10187875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>
                <a:solidFill>
                  <a:srgbClr val="000000"/>
                </a:solidFill>
                <a:latin typeface="Rockwell"/>
                <a:ea typeface="Rockwell"/>
                <a:cs typeface="Rockwell"/>
                <a:sym typeface="Rockwell"/>
              </a:rPr>
              <a:t>Can you speak a language without knowing its formal grammar, rules and exceptions?</a:t>
            </a:r>
            <a:endParaRPr sz="2800">
              <a:solidFill>
                <a:srgbClr val="0070C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202" name="Google Shape;202;p9"/>
          <p:cNvSpPr/>
          <p:nvPr/>
        </p:nvSpPr>
        <p:spPr>
          <a:xfrm>
            <a:off x="5531852" y="2482516"/>
            <a:ext cx="1179095" cy="946484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0"/>
          <p:cNvSpPr txBox="1"/>
          <p:nvPr/>
        </p:nvSpPr>
        <p:spPr>
          <a:xfrm>
            <a:off x="0" y="132601"/>
            <a:ext cx="12404558" cy="61555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4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With the NLA, educators and students speak in French</a:t>
            </a:r>
            <a:endParaRPr b="1" sz="34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208" name="Google Shape;208;p10"/>
          <p:cNvSpPr txBox="1"/>
          <p:nvPr/>
        </p:nvSpPr>
        <p:spPr>
          <a:xfrm>
            <a:off x="2700350" y="943612"/>
            <a:ext cx="6064792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How does a child learn to play hockey?</a:t>
            </a:r>
            <a:endParaRPr sz="24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209" name="Google Shape;209;p10"/>
          <p:cNvSpPr txBox="1"/>
          <p:nvPr/>
        </p:nvSpPr>
        <p:spPr>
          <a:xfrm>
            <a:off x="2700350" y="3514814"/>
            <a:ext cx="6471561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How does a child learn to play the piano?</a:t>
            </a:r>
            <a:endParaRPr sz="24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210" name="Google Shape;210;p10"/>
          <p:cNvSpPr txBox="1"/>
          <p:nvPr/>
        </p:nvSpPr>
        <p:spPr>
          <a:xfrm>
            <a:off x="910722" y="6239360"/>
            <a:ext cx="8743166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How does a child learn to speak?</a:t>
            </a:r>
            <a:endParaRPr sz="28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pic>
        <p:nvPicPr>
          <p:cNvPr descr="Résultat d’images pour hockey game young girls" id="211" name="Google Shape;211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30278" y="1447391"/>
            <a:ext cx="3272589" cy="206742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ésultat d’images pour boy learning piano" id="212" name="Google Shape;212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07694" y="4171937"/>
            <a:ext cx="3717758" cy="19259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1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1"/>
          <p:cNvSpPr/>
          <p:nvPr/>
        </p:nvSpPr>
        <p:spPr>
          <a:xfrm>
            <a:off x="0" y="0"/>
            <a:ext cx="12188952" cy="6858001"/>
          </a:xfrm>
          <a:prstGeom prst="rect">
            <a:avLst/>
          </a:prstGeom>
          <a:blipFill rotWithShape="1">
            <a:blip r:embed="rId3">
              <a:alphaModFix/>
            </a:blip>
            <a:tile algn="tl" flip="none" tx="0" sx="100000" ty="0" sy="100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219" name="Google Shape;219;p11"/>
          <p:cNvSpPr txBox="1"/>
          <p:nvPr>
            <p:ph idx="1" type="subTitle"/>
          </p:nvPr>
        </p:nvSpPr>
        <p:spPr>
          <a:xfrm>
            <a:off x="6723786" y="668020"/>
            <a:ext cx="5487528" cy="55219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-223075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85000"/>
              <a:buFont typeface="Noto Sans Symbols"/>
              <a:buNone/>
            </a:pPr>
            <a:r>
              <a:t/>
            </a:r>
            <a:endParaRPr b="1" sz="2400"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ct val="85000"/>
              <a:buNone/>
            </a:pPr>
            <a:r>
              <a:t/>
            </a:r>
            <a:endParaRPr b="1" sz="2400">
              <a:solidFill>
                <a:schemeClr val="dk2"/>
              </a:solidFill>
            </a:endParaRPr>
          </a:p>
          <a:p>
            <a:pPr indent="-342927" lvl="0" marL="3429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ct val="85000"/>
              <a:buFont typeface="Noto Sans Symbols"/>
              <a:buChar char="⮚"/>
            </a:pPr>
            <a:r>
              <a:rPr b="1" lang="fr-FR" sz="3500">
                <a:latin typeface="Rockwell"/>
                <a:ea typeface="Rockwell"/>
                <a:cs typeface="Rockwell"/>
                <a:sym typeface="Rockwell"/>
              </a:rPr>
              <a:t>Use and reuse the same structure in different authentic contexts. </a:t>
            </a:r>
            <a:endParaRPr/>
          </a:p>
          <a:p>
            <a:pPr indent="-342927" lvl="0" marL="3429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ct val="85000"/>
              <a:buFont typeface="Noto Sans Symbols"/>
              <a:buChar char="⮚"/>
            </a:pPr>
            <a:r>
              <a:rPr b="1" lang="fr-FR" sz="3500">
                <a:latin typeface="Rockwell"/>
                <a:ea typeface="Rockwell"/>
                <a:cs typeface="Rockwell"/>
                <a:sym typeface="Rockwell"/>
              </a:rPr>
              <a:t>Examples in French:  J’aime, Je n’aime pas, Nous aimons, Nous n’aimons pas, Je t’aime, J’aime….parce que….</a:t>
            </a:r>
            <a:endParaRPr/>
          </a:p>
          <a:p>
            <a:pPr indent="-342927" lvl="0" marL="3429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ct val="85000"/>
              <a:buFont typeface="Noto Sans Symbols"/>
              <a:buChar char="⮚"/>
            </a:pPr>
            <a:r>
              <a:rPr b="1" lang="fr-FR" sz="3500">
                <a:latin typeface="Rockwell"/>
                <a:ea typeface="Rockwell"/>
                <a:cs typeface="Rockwell"/>
                <a:sym typeface="Rockwell"/>
              </a:rPr>
              <a:t>Gradually add to its complexity at the lexical and grammatical levels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ct val="85000"/>
              <a:buNone/>
            </a:pPr>
            <a:r>
              <a:t/>
            </a:r>
            <a:endParaRPr b="1" sz="3500"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220" name="Google Shape;220;p11"/>
          <p:cNvSpPr/>
          <p:nvPr/>
        </p:nvSpPr>
        <p:spPr>
          <a:xfrm>
            <a:off x="643467" y="720071"/>
            <a:ext cx="5503939" cy="5503939"/>
          </a:xfrm>
          <a:custGeom>
            <a:rect b="b" l="l" r="r" t="t"/>
            <a:pathLst>
              <a:path extrusionOk="0" h="7315200" w="7315200">
                <a:moveTo>
                  <a:pt x="3657600" y="411480"/>
                </a:moveTo>
                <a:cubicBezTo>
                  <a:pt x="5450383" y="411480"/>
                  <a:pt x="6903720" y="1864817"/>
                  <a:pt x="6903720" y="3657600"/>
                </a:cubicBezTo>
                <a:cubicBezTo>
                  <a:pt x="6903720" y="5450383"/>
                  <a:pt x="5450383" y="6903720"/>
                  <a:pt x="3657600" y="6903720"/>
                </a:cubicBezTo>
                <a:cubicBezTo>
                  <a:pt x="1864817" y="6903720"/>
                  <a:pt x="411480" y="5450383"/>
                  <a:pt x="411480" y="3657600"/>
                </a:cubicBezTo>
                <a:cubicBezTo>
                  <a:pt x="411480" y="1864817"/>
                  <a:pt x="1864817" y="411480"/>
                  <a:pt x="3657600" y="411480"/>
                </a:cubicBezTo>
                <a:close/>
                <a:moveTo>
                  <a:pt x="3657600" y="320040"/>
                </a:moveTo>
                <a:cubicBezTo>
                  <a:pt x="1814317" y="320040"/>
                  <a:pt x="320040" y="1814317"/>
                  <a:pt x="320040" y="3657600"/>
                </a:cubicBezTo>
                <a:cubicBezTo>
                  <a:pt x="320040" y="5500883"/>
                  <a:pt x="1814317" y="6995160"/>
                  <a:pt x="3657600" y="6995160"/>
                </a:cubicBezTo>
                <a:cubicBezTo>
                  <a:pt x="5500883" y="6995160"/>
                  <a:pt x="6995160" y="5500883"/>
                  <a:pt x="6995160" y="3657600"/>
                </a:cubicBezTo>
                <a:cubicBezTo>
                  <a:pt x="6995160" y="1814317"/>
                  <a:pt x="5500883" y="320040"/>
                  <a:pt x="3657600" y="320040"/>
                </a:cubicBezTo>
                <a:close/>
                <a:moveTo>
                  <a:pt x="3657600" y="0"/>
                </a:moveTo>
                <a:cubicBezTo>
                  <a:pt x="5677637" y="0"/>
                  <a:pt x="7315200" y="1637563"/>
                  <a:pt x="7315200" y="3657600"/>
                </a:cubicBezTo>
                <a:cubicBezTo>
                  <a:pt x="7315200" y="5677637"/>
                  <a:pt x="5677637" y="7315200"/>
                  <a:pt x="3657600" y="7315200"/>
                </a:cubicBezTo>
                <a:cubicBezTo>
                  <a:pt x="1637563" y="7315200"/>
                  <a:pt x="0" y="5677637"/>
                  <a:pt x="0" y="3657600"/>
                </a:cubicBezTo>
                <a:cubicBezTo>
                  <a:pt x="0" y="1637563"/>
                  <a:pt x="1637563" y="0"/>
                  <a:pt x="3657600" y="0"/>
                </a:cubicBezTo>
                <a:close/>
              </a:path>
            </a:pathLst>
          </a:custGeom>
          <a:blipFill rotWithShape="1">
            <a:blip r:embed="rId4">
              <a:alphaModFix amt="30000"/>
            </a:blip>
            <a:tile algn="ctr" flip="xy" tx="0" sx="92000" ty="-76200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221" name="Google Shape;221;p11"/>
          <p:cNvSpPr/>
          <p:nvPr/>
        </p:nvSpPr>
        <p:spPr>
          <a:xfrm rot="5400000">
            <a:off x="5002414" y="3431699"/>
            <a:ext cx="3657600" cy="80683"/>
          </a:xfrm>
          <a:prstGeom prst="rect">
            <a:avLst/>
          </a:prstGeom>
          <a:blipFill rotWithShape="1">
            <a:blip r:embed="rId5">
              <a:alphaModFix amt="85000"/>
            </a:blip>
            <a:tile algn="ctr" flip="xy" tx="0" sx="92000" ty="-717550" sy="89000"/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222" name="Google Shape;222;p11"/>
          <p:cNvSpPr txBox="1"/>
          <p:nvPr>
            <p:ph type="ctrTitle"/>
          </p:nvPr>
        </p:nvSpPr>
        <p:spPr>
          <a:xfrm>
            <a:off x="816849" y="789675"/>
            <a:ext cx="5618747" cy="10461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Rockwell"/>
              <a:buNone/>
            </a:pPr>
            <a:r>
              <a:rPr b="1" lang="fr-FR" sz="4800">
                <a:solidFill>
                  <a:schemeClr val="dk1"/>
                </a:solidFill>
              </a:rPr>
              <a:t>WHAT COMES AFTER THE ORAL STAGES?</a:t>
            </a:r>
            <a:endParaRPr/>
          </a:p>
        </p:txBody>
      </p:sp>
      <p:pic>
        <p:nvPicPr>
          <p:cNvPr id="223" name="Google Shape;223;p1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101624" y="3265776"/>
            <a:ext cx="4758346" cy="2606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1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603613" y="1990072"/>
            <a:ext cx="3516560" cy="1270881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2"/>
          <p:cNvSpPr/>
          <p:nvPr/>
        </p:nvSpPr>
        <p:spPr>
          <a:xfrm>
            <a:off x="0" y="0"/>
            <a:ext cx="12188952" cy="6858001"/>
          </a:xfrm>
          <a:prstGeom prst="rect">
            <a:avLst/>
          </a:prstGeom>
          <a:blipFill rotWithShape="1">
            <a:blip r:embed="rId3">
              <a:alphaModFix/>
            </a:blip>
            <a:tile algn="tl" flip="none" tx="0" sx="100000" ty="0" sy="100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231" name="Google Shape;231;p12"/>
          <p:cNvSpPr txBox="1"/>
          <p:nvPr>
            <p:ph idx="1" type="subTitle"/>
          </p:nvPr>
        </p:nvSpPr>
        <p:spPr>
          <a:xfrm>
            <a:off x="6701425" y="74217"/>
            <a:ext cx="5153118" cy="314795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13360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40"/>
              <a:buFont typeface="Noto Sans Symbols"/>
              <a:buNone/>
            </a:pPr>
            <a:r>
              <a:t/>
            </a:r>
            <a:endParaRPr b="1" sz="2400">
              <a:solidFill>
                <a:schemeClr val="dk2"/>
              </a:solidFill>
            </a:endParaRPr>
          </a:p>
          <a:p>
            <a:pPr indent="-342900" lvl="0" marL="3429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380"/>
              <a:buFont typeface="Noto Sans Symbols"/>
              <a:buChar char="⮚"/>
            </a:pPr>
            <a:r>
              <a:rPr b="1" lang="fr-FR" sz="2800">
                <a:latin typeface="Rockwell"/>
                <a:ea typeface="Rockwell"/>
                <a:cs typeface="Rockwell"/>
                <a:sym typeface="Rockwell"/>
              </a:rPr>
              <a:t>The educator uses and reuses the same structure and moves on to the reading and writing stages in a seamless transition. ``</a:t>
            </a:r>
            <a:endParaRPr b="1" sz="2400">
              <a:solidFill>
                <a:schemeClr val="dk2"/>
              </a:solidFill>
            </a:endParaRPr>
          </a:p>
        </p:txBody>
      </p:sp>
      <p:pic>
        <p:nvPicPr>
          <p:cNvPr descr="Background pattern&#10;&#10;Description automatically generated" id="232" name="Google Shape;232;p12"/>
          <p:cNvPicPr preferRelativeResize="0"/>
          <p:nvPr/>
        </p:nvPicPr>
        <p:blipFill rotWithShape="1">
          <a:blip r:embed="rId4">
            <a:alphaModFix/>
          </a:blip>
          <a:srcRect b="0" l="25504" r="10746" t="0"/>
          <a:stretch/>
        </p:blipFill>
        <p:spPr>
          <a:xfrm>
            <a:off x="3978294" y="137917"/>
            <a:ext cx="2636572" cy="2636572"/>
          </a:xfrm>
          <a:custGeom>
            <a:rect b="b" l="l" r="r" t="t"/>
            <a:pathLst>
              <a:path extrusionOk="0" h="3051400" w="3051400">
                <a:moveTo>
                  <a:pt x="1525700" y="171641"/>
                </a:moveTo>
                <a:cubicBezTo>
                  <a:pt x="2273526" y="171641"/>
                  <a:pt x="2879759" y="777874"/>
                  <a:pt x="2879759" y="1525700"/>
                </a:cubicBezTo>
                <a:cubicBezTo>
                  <a:pt x="2879759" y="2273526"/>
                  <a:pt x="2273526" y="2879759"/>
                  <a:pt x="1525700" y="2879759"/>
                </a:cubicBezTo>
                <a:cubicBezTo>
                  <a:pt x="777874" y="2879759"/>
                  <a:pt x="171641" y="2273526"/>
                  <a:pt x="171641" y="1525700"/>
                </a:cubicBezTo>
                <a:cubicBezTo>
                  <a:pt x="171641" y="777874"/>
                  <a:pt x="777874" y="171641"/>
                  <a:pt x="1525700" y="171641"/>
                </a:cubicBezTo>
                <a:close/>
                <a:moveTo>
                  <a:pt x="1525700" y="133499"/>
                </a:moveTo>
                <a:cubicBezTo>
                  <a:pt x="756809" y="133499"/>
                  <a:pt x="133499" y="756809"/>
                  <a:pt x="133499" y="1525700"/>
                </a:cubicBezTo>
                <a:cubicBezTo>
                  <a:pt x="133499" y="2294591"/>
                  <a:pt x="756809" y="2917901"/>
                  <a:pt x="1525700" y="2917901"/>
                </a:cubicBezTo>
                <a:cubicBezTo>
                  <a:pt x="2294591" y="2917901"/>
                  <a:pt x="2917901" y="2294591"/>
                  <a:pt x="2917901" y="1525700"/>
                </a:cubicBezTo>
                <a:cubicBezTo>
                  <a:pt x="2917901" y="756809"/>
                  <a:pt x="2294591" y="133499"/>
                  <a:pt x="1525700" y="133499"/>
                </a:cubicBezTo>
                <a:close/>
                <a:moveTo>
                  <a:pt x="1525700" y="0"/>
                </a:moveTo>
                <a:cubicBezTo>
                  <a:pt x="2368321" y="0"/>
                  <a:pt x="3051400" y="683079"/>
                  <a:pt x="3051400" y="1525700"/>
                </a:cubicBezTo>
                <a:cubicBezTo>
                  <a:pt x="3051400" y="2368321"/>
                  <a:pt x="2368321" y="3051400"/>
                  <a:pt x="1525700" y="3051400"/>
                </a:cubicBezTo>
                <a:cubicBezTo>
                  <a:pt x="683079" y="3051400"/>
                  <a:pt x="0" y="2368321"/>
                  <a:pt x="0" y="1525700"/>
                </a:cubicBezTo>
                <a:cubicBezTo>
                  <a:pt x="0" y="683079"/>
                  <a:pt x="683079" y="0"/>
                  <a:pt x="1525700" y="0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233" name="Google Shape;233;p12"/>
          <p:cNvSpPr/>
          <p:nvPr/>
        </p:nvSpPr>
        <p:spPr>
          <a:xfrm>
            <a:off x="643467" y="720071"/>
            <a:ext cx="5503939" cy="5503939"/>
          </a:xfrm>
          <a:custGeom>
            <a:rect b="b" l="l" r="r" t="t"/>
            <a:pathLst>
              <a:path extrusionOk="0" h="7315200" w="7315200">
                <a:moveTo>
                  <a:pt x="3657600" y="411480"/>
                </a:moveTo>
                <a:cubicBezTo>
                  <a:pt x="5450383" y="411480"/>
                  <a:pt x="6903720" y="1864817"/>
                  <a:pt x="6903720" y="3657600"/>
                </a:cubicBezTo>
                <a:cubicBezTo>
                  <a:pt x="6903720" y="5450383"/>
                  <a:pt x="5450383" y="6903720"/>
                  <a:pt x="3657600" y="6903720"/>
                </a:cubicBezTo>
                <a:cubicBezTo>
                  <a:pt x="1864817" y="6903720"/>
                  <a:pt x="411480" y="5450383"/>
                  <a:pt x="411480" y="3657600"/>
                </a:cubicBezTo>
                <a:cubicBezTo>
                  <a:pt x="411480" y="1864817"/>
                  <a:pt x="1864817" y="411480"/>
                  <a:pt x="3657600" y="411480"/>
                </a:cubicBezTo>
                <a:close/>
                <a:moveTo>
                  <a:pt x="3657600" y="320040"/>
                </a:moveTo>
                <a:cubicBezTo>
                  <a:pt x="1814317" y="320040"/>
                  <a:pt x="320040" y="1814317"/>
                  <a:pt x="320040" y="3657600"/>
                </a:cubicBezTo>
                <a:cubicBezTo>
                  <a:pt x="320040" y="5500883"/>
                  <a:pt x="1814317" y="6995160"/>
                  <a:pt x="3657600" y="6995160"/>
                </a:cubicBezTo>
                <a:cubicBezTo>
                  <a:pt x="5500883" y="6995160"/>
                  <a:pt x="6995160" y="5500883"/>
                  <a:pt x="6995160" y="3657600"/>
                </a:cubicBezTo>
                <a:cubicBezTo>
                  <a:pt x="6995160" y="1814317"/>
                  <a:pt x="5500883" y="320040"/>
                  <a:pt x="3657600" y="320040"/>
                </a:cubicBezTo>
                <a:close/>
                <a:moveTo>
                  <a:pt x="3657600" y="0"/>
                </a:moveTo>
                <a:cubicBezTo>
                  <a:pt x="5677637" y="0"/>
                  <a:pt x="7315200" y="1637563"/>
                  <a:pt x="7315200" y="3657600"/>
                </a:cubicBezTo>
                <a:cubicBezTo>
                  <a:pt x="7315200" y="5677637"/>
                  <a:pt x="5677637" y="7315200"/>
                  <a:pt x="3657600" y="7315200"/>
                </a:cubicBezTo>
                <a:cubicBezTo>
                  <a:pt x="1637563" y="7315200"/>
                  <a:pt x="0" y="5677637"/>
                  <a:pt x="0" y="3657600"/>
                </a:cubicBezTo>
                <a:cubicBezTo>
                  <a:pt x="0" y="1637563"/>
                  <a:pt x="1637563" y="0"/>
                  <a:pt x="3657600" y="0"/>
                </a:cubicBezTo>
                <a:close/>
              </a:path>
            </a:pathLst>
          </a:custGeom>
          <a:blipFill rotWithShape="1">
            <a:blip r:embed="rId5">
              <a:alphaModFix amt="30000"/>
            </a:blip>
            <a:tile algn="ctr" flip="xy" tx="0" sx="92000" ty="-76200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234" name="Google Shape;234;p12"/>
          <p:cNvSpPr/>
          <p:nvPr/>
        </p:nvSpPr>
        <p:spPr>
          <a:xfrm rot="5400000">
            <a:off x="5002414" y="3431699"/>
            <a:ext cx="3657600" cy="80683"/>
          </a:xfrm>
          <a:prstGeom prst="rect">
            <a:avLst/>
          </a:prstGeom>
          <a:blipFill rotWithShape="1">
            <a:blip r:embed="rId6">
              <a:alphaModFix amt="85000"/>
            </a:blip>
            <a:tile algn="ctr" flip="xy" tx="0" sx="92000" ty="-717550" sy="89000"/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235" name="Google Shape;235;p12"/>
          <p:cNvSpPr txBox="1"/>
          <p:nvPr>
            <p:ph type="ctrTitle"/>
          </p:nvPr>
        </p:nvSpPr>
        <p:spPr>
          <a:xfrm>
            <a:off x="1465224" y="3869614"/>
            <a:ext cx="3970877" cy="104708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Rockwell"/>
              <a:buNone/>
            </a:pPr>
            <a:r>
              <a:rPr b="1" lang="fr-FR" sz="5000">
                <a:solidFill>
                  <a:schemeClr val="dk1"/>
                </a:solidFill>
              </a:rPr>
              <a:t>THE NLA CYCLE: WHAT COMES  AFTER THE ORAL STAGES?</a:t>
            </a:r>
            <a:endParaRPr/>
          </a:p>
        </p:txBody>
      </p:sp>
      <p:pic>
        <p:nvPicPr>
          <p:cNvPr id="236" name="Google Shape;236;p1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416209" y="2912406"/>
            <a:ext cx="5503939" cy="3606770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76200" rotWithShape="0" algn="tl" dir="7800000" dist="38100">
              <a:srgbClr val="000000">
                <a:alpha val="40000"/>
              </a:srgbClr>
            </a:outerShdw>
          </a:effectLst>
        </p:spPr>
      </p:pic>
      <p:pic>
        <p:nvPicPr>
          <p:cNvPr id="237" name="Google Shape;237;p1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 rot="-5400000">
            <a:off x="2588466" y="4647261"/>
            <a:ext cx="1724394" cy="2263267"/>
          </a:xfrm>
          <a:prstGeom prst="rect">
            <a:avLst/>
          </a:prstGeom>
          <a:noFill/>
          <a:ln cap="sq" cmpd="sng" w="381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3137"/>
              </a:srgbClr>
            </a:outerShdw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3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blipFill rotWithShape="1">
            <a:blip r:embed="rId3">
              <a:alphaModFix/>
            </a:blip>
            <a:tile algn="tl" flip="none" tx="0" sx="100000" ty="0" sy="100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pic>
        <p:nvPicPr>
          <p:cNvPr descr="Background pattern&#10;&#10;Description automatically generated" id="244" name="Google Shape;244;p13"/>
          <p:cNvPicPr preferRelativeResize="0"/>
          <p:nvPr/>
        </p:nvPicPr>
        <p:blipFill rotWithShape="1">
          <a:blip r:embed="rId4">
            <a:alphaModFix/>
          </a:blip>
          <a:srcRect b="0" l="29047" r="14289" t="0"/>
          <a:stretch/>
        </p:blipFill>
        <p:spPr>
          <a:xfrm>
            <a:off x="1" y="2"/>
            <a:ext cx="6095695" cy="6857997"/>
          </a:xfrm>
          <a:custGeom>
            <a:rect b="b" l="l" r="r" t="t"/>
            <a:pathLst>
              <a:path extrusionOk="0" h="6857997" w="6095695">
                <a:moveTo>
                  <a:pt x="3435036" y="0"/>
                </a:moveTo>
                <a:lnTo>
                  <a:pt x="4198562" y="0"/>
                </a:lnTo>
                <a:lnTo>
                  <a:pt x="4365987" y="128761"/>
                </a:lnTo>
                <a:cubicBezTo>
                  <a:pt x="5422363" y="981944"/>
                  <a:pt x="6095695" y="2273123"/>
                  <a:pt x="6095695" y="3718209"/>
                </a:cubicBezTo>
                <a:cubicBezTo>
                  <a:pt x="6095695" y="4922447"/>
                  <a:pt x="5628104" y="6019805"/>
                  <a:pt x="4860911" y="6845880"/>
                </a:cubicBezTo>
                <a:lnTo>
                  <a:pt x="4849107" y="6857997"/>
                </a:lnTo>
                <a:lnTo>
                  <a:pt x="4253869" y="6857997"/>
                </a:lnTo>
                <a:lnTo>
                  <a:pt x="4409441" y="6719623"/>
                </a:lnTo>
                <a:cubicBezTo>
                  <a:pt x="5194330" y="5951494"/>
                  <a:pt x="5679794" y="4890334"/>
                  <a:pt x="5679794" y="3718209"/>
                </a:cubicBezTo>
                <a:cubicBezTo>
                  <a:pt x="5679794" y="2179795"/>
                  <a:pt x="4843506" y="832535"/>
                  <a:pt x="3591563" y="88079"/>
                </a:cubicBezTo>
                <a:close/>
                <a:moveTo>
                  <a:pt x="0" y="0"/>
                </a:moveTo>
                <a:lnTo>
                  <a:pt x="3177466" y="0"/>
                </a:lnTo>
                <a:lnTo>
                  <a:pt x="3353291" y="88129"/>
                </a:lnTo>
                <a:cubicBezTo>
                  <a:pt x="4668281" y="787221"/>
                  <a:pt x="5560965" y="2150692"/>
                  <a:pt x="5560965" y="3718209"/>
                </a:cubicBezTo>
                <a:cubicBezTo>
                  <a:pt x="5560965" y="4858221"/>
                  <a:pt x="5088802" y="5890308"/>
                  <a:pt x="4325417" y="6637392"/>
                </a:cubicBezTo>
                <a:lnTo>
                  <a:pt x="4077394" y="6857997"/>
                </a:lnTo>
                <a:lnTo>
                  <a:pt x="0" y="6857997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245" name="Google Shape;245;p13"/>
          <p:cNvSpPr/>
          <p:nvPr/>
        </p:nvSpPr>
        <p:spPr>
          <a:xfrm>
            <a:off x="-1" y="-2598"/>
            <a:ext cx="6095695" cy="6857997"/>
          </a:xfrm>
          <a:custGeom>
            <a:rect b="b" l="l" r="r" t="t"/>
            <a:pathLst>
              <a:path extrusionOk="0" h="6857997" w="6095695">
                <a:moveTo>
                  <a:pt x="3435036" y="0"/>
                </a:moveTo>
                <a:lnTo>
                  <a:pt x="4198562" y="0"/>
                </a:lnTo>
                <a:lnTo>
                  <a:pt x="4365987" y="128761"/>
                </a:lnTo>
                <a:cubicBezTo>
                  <a:pt x="5422363" y="981944"/>
                  <a:pt x="6095695" y="2273123"/>
                  <a:pt x="6095695" y="3718209"/>
                </a:cubicBezTo>
                <a:cubicBezTo>
                  <a:pt x="6095695" y="4922447"/>
                  <a:pt x="5628104" y="6019805"/>
                  <a:pt x="4860911" y="6845880"/>
                </a:cubicBezTo>
                <a:lnTo>
                  <a:pt x="4849107" y="6857997"/>
                </a:lnTo>
                <a:lnTo>
                  <a:pt x="4253869" y="6857997"/>
                </a:lnTo>
                <a:lnTo>
                  <a:pt x="4409441" y="6719623"/>
                </a:lnTo>
                <a:cubicBezTo>
                  <a:pt x="5194330" y="5951494"/>
                  <a:pt x="5679794" y="4890334"/>
                  <a:pt x="5679794" y="3718209"/>
                </a:cubicBezTo>
                <a:cubicBezTo>
                  <a:pt x="5679794" y="2179795"/>
                  <a:pt x="4843506" y="832535"/>
                  <a:pt x="3591563" y="88079"/>
                </a:cubicBezTo>
                <a:close/>
                <a:moveTo>
                  <a:pt x="0" y="0"/>
                </a:moveTo>
                <a:lnTo>
                  <a:pt x="3177466" y="0"/>
                </a:lnTo>
                <a:lnTo>
                  <a:pt x="3353291" y="88129"/>
                </a:lnTo>
                <a:cubicBezTo>
                  <a:pt x="4668281" y="787221"/>
                  <a:pt x="5560965" y="2150692"/>
                  <a:pt x="5560965" y="3718209"/>
                </a:cubicBezTo>
                <a:cubicBezTo>
                  <a:pt x="5560965" y="4858221"/>
                  <a:pt x="5088802" y="5890308"/>
                  <a:pt x="4325417" y="6637392"/>
                </a:cubicBezTo>
                <a:lnTo>
                  <a:pt x="4077394" y="6857997"/>
                </a:lnTo>
                <a:lnTo>
                  <a:pt x="0" y="6857997"/>
                </a:lnTo>
                <a:close/>
              </a:path>
            </a:pathLst>
          </a:custGeom>
          <a:blipFill rotWithShape="1">
            <a:blip r:embed="rId5">
              <a:alphaModFix amt="30000"/>
            </a:blip>
            <a:tile algn="ctr" flip="xy" tx="0" sx="92000" ty="-762000" sy="89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Wood Type">
  <a:themeElements>
    <a:clrScheme name="Wood Type">
      <a:dk1>
        <a:srgbClr val="000000"/>
      </a:dk1>
      <a:lt1>
        <a:srgbClr val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2021-02-03T15:02:08Z</dcterms:created>
  <dc:creator>Chantal Clermont</dc:creator>
</cp:coreProperties>
</file>