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Inter"/>
      <p:regular r:id="rId17"/>
      <p:bold r:id="rId18"/>
      <p:italic r:id="rId19"/>
      <p:boldItalic r:id="rId20"/>
    </p:embeddedFont>
    <p:embeddedFont>
      <p:font typeface="Poppins"/>
      <p:regular r:id="rId21"/>
      <p:bold r:id="rId22"/>
      <p:italic r:id="rId23"/>
      <p:boldItalic r:id="rId24"/>
    </p:embeddedFont>
    <p:embeddedFont>
      <p:font typeface="Plus Jakarta Sans"/>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Inter-boldItalic.fntdata"/><Relationship Id="rId22" Type="http://schemas.openxmlformats.org/officeDocument/2006/relationships/font" Target="fonts/Poppins-bold.fntdata"/><Relationship Id="rId21" Type="http://schemas.openxmlformats.org/officeDocument/2006/relationships/font" Target="fonts/Poppins-regular.fntdata"/><Relationship Id="rId24" Type="http://schemas.openxmlformats.org/officeDocument/2006/relationships/font" Target="fonts/Poppins-boldItalic.fntdata"/><Relationship Id="rId23" Type="http://schemas.openxmlformats.org/officeDocument/2006/relationships/font" Target="fonts/Poppins-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lusJakartaSans-bold.fntdata"/><Relationship Id="rId25" Type="http://schemas.openxmlformats.org/officeDocument/2006/relationships/font" Target="fonts/PlusJakartaSans-regular.fntdata"/><Relationship Id="rId28" Type="http://schemas.openxmlformats.org/officeDocument/2006/relationships/font" Target="fonts/PlusJakartaSans-boldItalic.fntdata"/><Relationship Id="rId27" Type="http://schemas.openxmlformats.org/officeDocument/2006/relationships/font" Target="fonts/PlusJakarta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Inter-regular.fntdata"/><Relationship Id="rId16" Type="http://schemas.openxmlformats.org/officeDocument/2006/relationships/slide" Target="slides/slide11.xml"/><Relationship Id="rId19" Type="http://schemas.openxmlformats.org/officeDocument/2006/relationships/font" Target="fonts/Inter-italic.fntdata"/><Relationship Id="rId18" Type="http://schemas.openxmlformats.org/officeDocument/2006/relationships/font" Target="fonts/Inter-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h1a3dd1c9ff84c76e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Inter"/>
                <a:ea typeface="Inter"/>
                <a:cs typeface="Inter"/>
                <a:sym typeface="Inter"/>
              </a:rPr>
              <a:t>Bonjour à tous! Welcome to our mini-presentation.</a:t>
            </a:r>
            <a:endParaRPr sz="1200">
              <a:solidFill>
                <a:schemeClr val="dk1"/>
              </a:solidFill>
              <a:latin typeface="Inter"/>
              <a:ea typeface="Inter"/>
              <a:cs typeface="Inter"/>
              <a:sym typeface="Inter"/>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Inter"/>
                <a:ea typeface="Inter"/>
                <a:cs typeface="Inter"/>
                <a:sym typeface="Inter"/>
              </a:rPr>
              <a:t>Today, we want to address a central challenge that every French Immersion educator wrestles with daily: How do we deliver structured literacy instruction while maintaining a joyful, play-based kindergarten environment?</a:t>
            </a:r>
            <a:endParaRPr sz="1200">
              <a:solidFill>
                <a:schemeClr val="dk1"/>
              </a:solidFill>
              <a:latin typeface="Inter"/>
              <a:ea typeface="Inter"/>
              <a:cs typeface="Inter"/>
              <a:sym typeface="Inter"/>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latin typeface="Inter"/>
                <a:ea typeface="Inter"/>
                <a:cs typeface="Inter"/>
                <a:sym typeface="Inter"/>
              </a:rPr>
              <a:t>In French Immersion, young children enter our classrooms with zero or minimal French background. If we jump straight to decoding letters without building their oral foundation first, literacy becomes an abstract decoding exercise without meaning.</a:t>
            </a:r>
            <a:endParaRPr/>
          </a:p>
        </p:txBody>
      </p:sp>
      <p:sp>
        <p:nvSpPr>
          <p:cNvPr id="108" name="Google Shape;108;h1a3dd1c9ff84c76e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h1a3dd1c9ff84c76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rgbClr val="1F1F1F"/>
                </a:solidFill>
                <a:latin typeface="Inter"/>
                <a:ea typeface="Inter"/>
                <a:cs typeface="Inter"/>
                <a:sym typeface="Inter"/>
              </a:rPr>
              <a:t>To balance structure and play, we look at the continuum of play-based learning.</a:t>
            </a:r>
            <a:endParaRPr sz="1200">
              <a:solidFill>
                <a:srgbClr val="1F1F1F"/>
              </a:solidFill>
              <a:latin typeface="Inter"/>
              <a:ea typeface="Inter"/>
              <a:cs typeface="Inter"/>
              <a:sym typeface="Inter"/>
            </a:endParaRPr>
          </a:p>
          <a:p>
            <a:pPr indent="0" lvl="0" marL="0" rtl="0" algn="l">
              <a:lnSpc>
                <a:spcPct val="115000"/>
              </a:lnSpc>
              <a:spcBef>
                <a:spcPts val="1200"/>
              </a:spcBef>
              <a:spcAft>
                <a:spcPts val="0"/>
              </a:spcAft>
              <a:buClr>
                <a:schemeClr val="dk1"/>
              </a:buClr>
              <a:buSzPts val="1100"/>
              <a:buFont typeface="Arial"/>
              <a:buNone/>
            </a:pPr>
            <a:r>
              <a:rPr lang="en" sz="1200">
                <a:solidFill>
                  <a:srgbClr val="1F1F1F"/>
                </a:solidFill>
                <a:latin typeface="Inter"/>
                <a:ea typeface="Inter"/>
                <a:cs typeface="Inter"/>
                <a:sym typeface="Inter"/>
              </a:rPr>
              <a:t>Stage 1 is Educator-Directed. </a:t>
            </a:r>
            <a:endParaRPr sz="1200">
              <a:solidFill>
                <a:srgbClr val="1F1F1F"/>
              </a:solidFill>
              <a:latin typeface="Inter"/>
              <a:ea typeface="Inter"/>
              <a:cs typeface="Inter"/>
              <a:sym typeface="Inter"/>
            </a:endParaRPr>
          </a:p>
          <a:p>
            <a:pPr indent="0" lvl="0" marL="0" rtl="0" algn="l">
              <a:lnSpc>
                <a:spcPct val="115000"/>
              </a:lnSpc>
              <a:spcBef>
                <a:spcPts val="1200"/>
              </a:spcBef>
              <a:spcAft>
                <a:spcPts val="1200"/>
              </a:spcAft>
              <a:buClr>
                <a:schemeClr val="dk1"/>
              </a:buClr>
              <a:buSzPts val="1100"/>
              <a:buFont typeface="Arial"/>
              <a:buNone/>
            </a:pPr>
            <a:r>
              <a:rPr lang="en" sz="1200">
                <a:solidFill>
                  <a:srgbClr val="1F1F1F"/>
                </a:solidFill>
                <a:latin typeface="Inter"/>
                <a:ea typeface="Inter"/>
                <a:cs typeface="Inter"/>
                <a:sym typeface="Inter"/>
              </a:rPr>
              <a:t>This is a brief 10-minute mini-lesson, for example, during circle time or morning message. Here, we explicitly introduce target sounds like /u/ , accompanied by gestural cues, song, and visual supports.</a:t>
            </a:r>
            <a:endParaRPr/>
          </a:p>
        </p:txBody>
      </p:sp>
      <p:sp>
        <p:nvSpPr>
          <p:cNvPr id="125" name="Google Shape;125;h1a3dd1c9ff84c76e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h1a3dd1c9ff84c76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rgbClr val="1F1F1F"/>
                </a:solidFill>
                <a:latin typeface="Inter"/>
                <a:ea typeface="Inter"/>
                <a:cs typeface="Inter"/>
                <a:sym typeface="Inter"/>
              </a:rPr>
              <a:t>Stage 2 is Guided Play, what we call the 'Lexical Incubator.' </a:t>
            </a:r>
            <a:endParaRPr sz="1200">
              <a:solidFill>
                <a:srgbClr val="1F1F1F"/>
              </a:solidFill>
              <a:latin typeface="Inter"/>
              <a:ea typeface="Inter"/>
              <a:cs typeface="Inter"/>
              <a:sym typeface="Inter"/>
            </a:endParaRPr>
          </a:p>
          <a:p>
            <a:pPr indent="0" lvl="0" marL="0" rtl="0" algn="l">
              <a:lnSpc>
                <a:spcPct val="115000"/>
              </a:lnSpc>
              <a:spcBef>
                <a:spcPts val="1200"/>
              </a:spcBef>
              <a:spcAft>
                <a:spcPts val="1200"/>
              </a:spcAft>
              <a:buClr>
                <a:schemeClr val="dk1"/>
              </a:buClr>
              <a:buSzPts val="1100"/>
              <a:buFont typeface="Arial"/>
              <a:buNone/>
            </a:pPr>
            <a:r>
              <a:rPr lang="en" sz="1200">
                <a:solidFill>
                  <a:srgbClr val="1F1F1F"/>
                </a:solidFill>
                <a:latin typeface="Inter"/>
                <a:ea typeface="Inter"/>
                <a:cs typeface="Inter"/>
                <a:sym typeface="Inter"/>
              </a:rPr>
              <a:t>This is where the real magic happens. We take that explicit target and embed it directly into our learning centers. If our target is sentence structures like « Je veux... », « Je vois... », « Il y a... », « J'aime... » or spatial vocabulary like « sur » and « sous », we set up provocations in the blocks or pizza station where children naturally need those words to play.</a:t>
            </a:r>
            <a:endParaRPr/>
          </a:p>
        </p:txBody>
      </p:sp>
      <p:sp>
        <p:nvSpPr>
          <p:cNvPr id="139" name="Google Shape;139;h1a3dd1c9ff84c76e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h1a3dd1c9ff84c76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rgbClr val="1F1F1F"/>
                </a:solidFill>
                <a:latin typeface="Inter"/>
                <a:ea typeface="Inter"/>
                <a:cs typeface="Inter"/>
                <a:sym typeface="Inter"/>
              </a:rPr>
              <a:t>Stage 3 is Free Inquiry. </a:t>
            </a:r>
            <a:endParaRPr sz="1200">
              <a:solidFill>
                <a:srgbClr val="1F1F1F"/>
              </a:solidFill>
              <a:latin typeface="Inter"/>
              <a:ea typeface="Inter"/>
              <a:cs typeface="Inter"/>
              <a:sym typeface="Inter"/>
            </a:endParaRPr>
          </a:p>
          <a:p>
            <a:pPr indent="0" lvl="0" marL="0" rtl="0" algn="l">
              <a:lnSpc>
                <a:spcPct val="115000"/>
              </a:lnSpc>
              <a:spcBef>
                <a:spcPts val="1200"/>
              </a:spcBef>
              <a:spcAft>
                <a:spcPts val="1200"/>
              </a:spcAft>
              <a:buClr>
                <a:schemeClr val="dk1"/>
              </a:buClr>
              <a:buSzPts val="1100"/>
              <a:buFont typeface="Arial"/>
              <a:buNone/>
            </a:pPr>
            <a:r>
              <a:rPr lang="en" sz="1200">
                <a:solidFill>
                  <a:srgbClr val="1F1F1F"/>
                </a:solidFill>
                <a:latin typeface="Inter"/>
                <a:ea typeface="Inter"/>
                <a:cs typeface="Inter"/>
                <a:sym typeface="Inter"/>
              </a:rPr>
              <a:t>As children move into child-led exploration, we co-construct language in context. Play gives children an authentic reason to speak French.</a:t>
            </a:r>
            <a:endParaRPr/>
          </a:p>
        </p:txBody>
      </p:sp>
      <p:sp>
        <p:nvSpPr>
          <p:cNvPr id="156" name="Google Shape;156;h1a3dd1c9ff84c76e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h1a3dd1c9ff84c76e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200">
                <a:solidFill>
                  <a:schemeClr val="dk1"/>
                </a:solidFill>
                <a:latin typeface="Inter"/>
                <a:ea typeface="Inter"/>
                <a:cs typeface="Inter"/>
                <a:sym typeface="Inter"/>
              </a:rPr>
              <a:t>Let’s look at how this plays out in three specific classroom centers:</a:t>
            </a:r>
            <a:endParaRPr sz="1200">
              <a:solidFill>
                <a:schemeClr val="dk1"/>
              </a:solidFill>
              <a:latin typeface="Inter"/>
              <a:ea typeface="Inter"/>
              <a:cs typeface="Inter"/>
              <a:sym typeface="Inter"/>
            </a:endParaRPr>
          </a:p>
          <a:p>
            <a:pPr indent="0" lvl="0" marL="0" rtl="0" algn="l">
              <a:lnSpc>
                <a:spcPct val="115000"/>
              </a:lnSpc>
              <a:spcBef>
                <a:spcPts val="1200"/>
              </a:spcBef>
              <a:spcAft>
                <a:spcPts val="1200"/>
              </a:spcAft>
              <a:buNone/>
            </a:pPr>
            <a:r>
              <a:rPr lang="en" sz="1200">
                <a:solidFill>
                  <a:schemeClr val="dk1"/>
                </a:solidFill>
                <a:latin typeface="Inter"/>
                <a:ea typeface="Inter"/>
                <a:cs typeface="Inter"/>
                <a:sym typeface="Inter"/>
              </a:rPr>
              <a:t>At </a:t>
            </a:r>
            <a:r>
              <a:rPr b="1" lang="en" sz="1200">
                <a:solidFill>
                  <a:schemeClr val="dk1"/>
                </a:solidFill>
                <a:latin typeface="Inter"/>
                <a:ea typeface="Inter"/>
                <a:cs typeface="Inter"/>
                <a:sym typeface="Inter"/>
              </a:rPr>
              <a:t>Dramatic Play (La pizzeria)</a:t>
            </a:r>
            <a:r>
              <a:rPr lang="en" sz="1200">
                <a:solidFill>
                  <a:schemeClr val="dk1"/>
                </a:solidFill>
                <a:latin typeface="Inter"/>
                <a:ea typeface="Inter"/>
                <a:cs typeface="Inter"/>
                <a:sym typeface="Inter"/>
              </a:rPr>
              <a:t>, our oral goal is functional vocabulary - pizza toppings and sentence frames like </a:t>
            </a:r>
            <a:r>
              <a:rPr i="1" lang="en" sz="1200">
                <a:solidFill>
                  <a:schemeClr val="dk1"/>
                </a:solidFill>
                <a:latin typeface="Inter"/>
                <a:ea typeface="Inter"/>
                <a:cs typeface="Inter"/>
                <a:sym typeface="Inter"/>
              </a:rPr>
              <a:t>« Je veux... »</a:t>
            </a:r>
            <a:r>
              <a:rPr lang="en" sz="1200">
                <a:solidFill>
                  <a:schemeClr val="dk1"/>
                </a:solidFill>
                <a:latin typeface="Inter"/>
                <a:ea typeface="Inter"/>
                <a:cs typeface="Inter"/>
                <a:sym typeface="Inter"/>
              </a:rPr>
              <a:t> or </a:t>
            </a:r>
            <a:r>
              <a:rPr i="1" lang="en" sz="1200">
                <a:solidFill>
                  <a:schemeClr val="dk1"/>
                </a:solidFill>
                <a:latin typeface="Inter"/>
                <a:ea typeface="Inter"/>
                <a:cs typeface="Inter"/>
                <a:sym typeface="Inter"/>
              </a:rPr>
              <a:t>« Sur ma pizza, il y </a:t>
            </a:r>
            <a:r>
              <a:rPr i="1" lang="en" sz="1200">
                <a:solidFill>
                  <a:schemeClr val="dk1"/>
                </a:solidFill>
                <a:latin typeface="Inter"/>
                <a:ea typeface="Inter"/>
                <a:cs typeface="Inter"/>
                <a:sym typeface="Inter"/>
              </a:rPr>
              <a:t>a…</a:t>
            </a:r>
            <a:r>
              <a:rPr i="1" lang="en" sz="1200">
                <a:solidFill>
                  <a:schemeClr val="dk1"/>
                </a:solidFill>
                <a:latin typeface="Inter"/>
                <a:ea typeface="Inter"/>
                <a:cs typeface="Inter"/>
                <a:sym typeface="Inter"/>
              </a:rPr>
              <a:t>»</a:t>
            </a:r>
            <a:r>
              <a:rPr lang="en" sz="1200">
                <a:solidFill>
                  <a:schemeClr val="dk1"/>
                </a:solidFill>
                <a:latin typeface="Inter"/>
                <a:ea typeface="Inter"/>
                <a:cs typeface="Inter"/>
                <a:sym typeface="Inter"/>
              </a:rPr>
              <a:t>. The bridge to literacy happens naturally: children fill out visual order slips using emergent print, or sort toppings by initial sounds, like </a:t>
            </a:r>
            <a:r>
              <a:rPr lang="en" sz="1200">
                <a:solidFill>
                  <a:srgbClr val="188038"/>
                </a:solidFill>
                <a:latin typeface="Inter"/>
                <a:ea typeface="Inter"/>
                <a:cs typeface="Inter"/>
                <a:sym typeface="Inter"/>
              </a:rPr>
              <a:t>/p/</a:t>
            </a:r>
            <a:r>
              <a:rPr lang="en" sz="1200">
                <a:solidFill>
                  <a:schemeClr val="dk1"/>
                </a:solidFill>
                <a:latin typeface="Inter"/>
                <a:ea typeface="Inter"/>
                <a:cs typeface="Inter"/>
                <a:sym typeface="Inter"/>
              </a:rPr>
              <a:t> for </a:t>
            </a:r>
            <a:r>
              <a:rPr i="1" lang="en" sz="1200">
                <a:solidFill>
                  <a:schemeClr val="dk1"/>
                </a:solidFill>
                <a:latin typeface="Inter"/>
                <a:ea typeface="Inter"/>
                <a:cs typeface="Inter"/>
                <a:sym typeface="Inter"/>
              </a:rPr>
              <a:t>pepperoni</a:t>
            </a:r>
            <a:r>
              <a:rPr lang="en" sz="1200">
                <a:solidFill>
                  <a:schemeClr val="dk1"/>
                </a:solidFill>
                <a:latin typeface="Inter"/>
                <a:ea typeface="Inter"/>
                <a:cs typeface="Inter"/>
                <a:sym typeface="Inter"/>
              </a:rPr>
              <a:t>.</a:t>
            </a:r>
            <a:endParaRPr/>
          </a:p>
        </p:txBody>
      </p:sp>
      <p:sp>
        <p:nvSpPr>
          <p:cNvPr id="170" name="Google Shape;170;h1a3dd1c9ff84c76e_0_3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h1a3dd1c9ff84c76e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latin typeface="Inter"/>
                <a:ea typeface="Inter"/>
                <a:cs typeface="Inter"/>
                <a:sym typeface="Inter"/>
              </a:rPr>
              <a:t>In the </a:t>
            </a:r>
            <a:r>
              <a:rPr b="1" lang="en" sz="1200">
                <a:solidFill>
                  <a:schemeClr val="dk1"/>
                </a:solidFill>
                <a:latin typeface="Inter"/>
                <a:ea typeface="Inter"/>
                <a:cs typeface="Inter"/>
                <a:sym typeface="Inter"/>
              </a:rPr>
              <a:t>Construction Centre (Les blocs)</a:t>
            </a:r>
            <a:r>
              <a:rPr lang="en" sz="1200">
                <a:solidFill>
                  <a:schemeClr val="dk1"/>
                </a:solidFill>
                <a:latin typeface="Inter"/>
                <a:ea typeface="Inter"/>
                <a:cs typeface="Inter"/>
                <a:sym typeface="Inter"/>
              </a:rPr>
              <a:t>, we target spatial vocabulary - </a:t>
            </a:r>
            <a:r>
              <a:rPr i="1" lang="en" sz="1200">
                <a:solidFill>
                  <a:schemeClr val="dk1"/>
                </a:solidFill>
                <a:latin typeface="Inter"/>
                <a:ea typeface="Inter"/>
                <a:cs typeface="Inter"/>
                <a:sym typeface="Inter"/>
              </a:rPr>
              <a:t>« sur », « sous », « en haut », « à côté »</a:t>
            </a:r>
            <a:r>
              <a:rPr lang="en" sz="1200">
                <a:solidFill>
                  <a:schemeClr val="dk1"/>
                </a:solidFill>
                <a:latin typeface="Inter"/>
                <a:ea typeface="Inter"/>
                <a:cs typeface="Inter"/>
                <a:sym typeface="Inter"/>
              </a:rPr>
              <a:t> - and comparative terms like </a:t>
            </a:r>
            <a:r>
              <a:rPr i="1" lang="en" sz="1200">
                <a:solidFill>
                  <a:schemeClr val="dk1"/>
                </a:solidFill>
                <a:latin typeface="Inter"/>
                <a:ea typeface="Inter"/>
                <a:cs typeface="Inter"/>
                <a:sym typeface="Inter"/>
              </a:rPr>
              <a:t>« plus gros »</a:t>
            </a:r>
            <a:r>
              <a:rPr lang="en" sz="1200">
                <a:solidFill>
                  <a:schemeClr val="dk1"/>
                </a:solidFill>
                <a:latin typeface="Inter"/>
                <a:ea typeface="Inter"/>
                <a:cs typeface="Inter"/>
                <a:sym typeface="Inter"/>
              </a:rPr>
              <a:t> or </a:t>
            </a:r>
            <a:r>
              <a:rPr i="1" lang="en" sz="1200">
                <a:solidFill>
                  <a:schemeClr val="dk1"/>
                </a:solidFill>
                <a:latin typeface="Inter"/>
                <a:ea typeface="Inter"/>
                <a:cs typeface="Inter"/>
                <a:sym typeface="Inter"/>
              </a:rPr>
              <a:t>« plus petit »</a:t>
            </a:r>
            <a:r>
              <a:rPr lang="en" sz="1200">
                <a:solidFill>
                  <a:schemeClr val="dk1"/>
                </a:solidFill>
                <a:latin typeface="Inter"/>
                <a:ea typeface="Inter"/>
                <a:cs typeface="Inter"/>
                <a:sym typeface="Inter"/>
              </a:rPr>
              <a:t>. We connect this to literacy through environmental print, like mini blueprint signs or stop signs (</a:t>
            </a:r>
            <a:r>
              <a:rPr i="1" lang="en" sz="1200">
                <a:solidFill>
                  <a:schemeClr val="dk1"/>
                </a:solidFill>
                <a:latin typeface="Inter"/>
                <a:ea typeface="Inter"/>
                <a:cs typeface="Inter"/>
                <a:sym typeface="Inter"/>
              </a:rPr>
              <a:t>« Arrêt »</a:t>
            </a:r>
            <a:r>
              <a:rPr lang="en" sz="1200">
                <a:solidFill>
                  <a:schemeClr val="dk1"/>
                </a:solidFill>
                <a:latin typeface="Inter"/>
                <a:ea typeface="Inter"/>
                <a:cs typeface="Inter"/>
                <a:sym typeface="Inter"/>
              </a:rPr>
              <a:t>).</a:t>
            </a:r>
            <a:endParaRPr/>
          </a:p>
        </p:txBody>
      </p:sp>
      <p:sp>
        <p:nvSpPr>
          <p:cNvPr id="182" name="Google Shape;182;h1a3dd1c9ff84c76e_0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h1a3dd1c9ff84c76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200">
                <a:solidFill>
                  <a:schemeClr val="dk1"/>
                </a:solidFill>
                <a:latin typeface="Inter"/>
                <a:ea typeface="Inter"/>
                <a:cs typeface="Inter"/>
                <a:sym typeface="Inter"/>
              </a:rPr>
              <a:t>At the </a:t>
            </a:r>
            <a:r>
              <a:rPr b="1" lang="en" sz="1200">
                <a:solidFill>
                  <a:schemeClr val="dk1"/>
                </a:solidFill>
                <a:latin typeface="Inter"/>
                <a:ea typeface="Inter"/>
                <a:cs typeface="Inter"/>
                <a:sym typeface="Inter"/>
              </a:rPr>
              <a:t>Sensory Table</a:t>
            </a:r>
            <a:r>
              <a:rPr lang="en" sz="1200">
                <a:solidFill>
                  <a:schemeClr val="dk1"/>
                </a:solidFill>
                <a:latin typeface="Inter"/>
                <a:ea typeface="Inter"/>
                <a:cs typeface="Inter"/>
                <a:sym typeface="Inter"/>
              </a:rPr>
              <a:t>, we target descriptive structures like </a:t>
            </a:r>
            <a:r>
              <a:rPr i="1" lang="en" sz="1200">
                <a:solidFill>
                  <a:schemeClr val="dk1"/>
                </a:solidFill>
                <a:latin typeface="Inter"/>
                <a:ea typeface="Inter"/>
                <a:cs typeface="Inter"/>
                <a:sym typeface="Inter"/>
              </a:rPr>
              <a:t>« C'est une paire »</a:t>
            </a:r>
            <a:r>
              <a:rPr lang="en" sz="1200">
                <a:solidFill>
                  <a:schemeClr val="dk1"/>
                </a:solidFill>
                <a:latin typeface="Inter"/>
                <a:ea typeface="Inter"/>
                <a:cs typeface="Inter"/>
                <a:sym typeface="Inter"/>
              </a:rPr>
              <a:t> or </a:t>
            </a:r>
            <a:r>
              <a:rPr i="1" lang="en" sz="1200">
                <a:solidFill>
                  <a:schemeClr val="dk1"/>
                </a:solidFill>
                <a:latin typeface="Inter"/>
                <a:ea typeface="Inter"/>
                <a:cs typeface="Inter"/>
                <a:sym typeface="Inter"/>
              </a:rPr>
              <a:t>« Ce n'est pas une paire »</a:t>
            </a:r>
            <a:r>
              <a:rPr lang="en" sz="1200">
                <a:solidFill>
                  <a:schemeClr val="dk1"/>
                </a:solidFill>
                <a:latin typeface="Inter"/>
                <a:ea typeface="Inter"/>
                <a:cs typeface="Inter"/>
                <a:sym typeface="Inter"/>
              </a:rPr>
              <a:t>. Here, phonological awareness thrives: students clap syllables in French words while flattening playdough balls - </a:t>
            </a:r>
            <a:r>
              <a:rPr i="1" lang="en" sz="1200">
                <a:solidFill>
                  <a:schemeClr val="dk1"/>
                </a:solidFill>
                <a:latin typeface="Inter"/>
                <a:ea typeface="Inter"/>
                <a:cs typeface="Inter"/>
                <a:sym typeface="Inter"/>
              </a:rPr>
              <a:t>« pa-pi-llon »</a:t>
            </a:r>
            <a:r>
              <a:rPr lang="en" sz="1200">
                <a:solidFill>
                  <a:schemeClr val="dk1"/>
                </a:solidFill>
                <a:latin typeface="Inter"/>
                <a:ea typeface="Inter"/>
                <a:cs typeface="Inter"/>
                <a:sym typeface="Inter"/>
              </a:rPr>
              <a:t> or bend pipe cleaners to feel letter formations.</a:t>
            </a:r>
            <a:endParaRPr sz="1200">
              <a:solidFill>
                <a:schemeClr val="dk1"/>
              </a:solidFill>
              <a:latin typeface="Inter"/>
              <a:ea typeface="Inter"/>
              <a:cs typeface="Inter"/>
              <a:sym typeface="Inter"/>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latin typeface="Inter"/>
                <a:ea typeface="Inter"/>
                <a:cs typeface="Inter"/>
                <a:sym typeface="Inter"/>
              </a:rPr>
              <a:t>In every case, oral vocabulary is built </a:t>
            </a:r>
            <a:r>
              <a:rPr i="1" lang="en" sz="1200">
                <a:solidFill>
                  <a:schemeClr val="dk1"/>
                </a:solidFill>
                <a:latin typeface="Inter"/>
                <a:ea typeface="Inter"/>
                <a:cs typeface="Inter"/>
                <a:sym typeface="Inter"/>
              </a:rPr>
              <a:t>first</a:t>
            </a:r>
            <a:r>
              <a:rPr lang="en" sz="1200">
                <a:solidFill>
                  <a:schemeClr val="dk1"/>
                </a:solidFill>
                <a:latin typeface="Inter"/>
                <a:ea typeface="Inter"/>
                <a:cs typeface="Inter"/>
                <a:sym typeface="Inter"/>
              </a:rPr>
              <a:t>, giving meaning to the print they encounter.</a:t>
            </a:r>
            <a:endParaRPr sz="1200">
              <a:solidFill>
                <a:schemeClr val="dk1"/>
              </a:solidFill>
              <a:latin typeface="Inter"/>
              <a:ea typeface="Inter"/>
              <a:cs typeface="Inter"/>
              <a:sym typeface="Inter"/>
            </a:endParaRPr>
          </a:p>
        </p:txBody>
      </p:sp>
      <p:sp>
        <p:nvSpPr>
          <p:cNvPr id="194" name="Google Shape;194;h1a3dd1c9ff84c76e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h1a3dd1c9ff84c76e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1200">
                <a:solidFill>
                  <a:srgbClr val="1F1F1F"/>
                </a:solidFill>
                <a:latin typeface="Inter"/>
                <a:ea typeface="Inter"/>
                <a:cs typeface="Inter"/>
                <a:sym typeface="Inter"/>
              </a:rPr>
              <a:t>A strong partnership between the Ontario Certified Teacher and Early Childhood Educator (DECE) is vital in an immersion classroom. Using the Parallel Play Technique, while one educator leads a small-group phonemic awareness guided session, the other plays alongside children in the centers, modeling rich French dialogue in real time.</a:t>
            </a:r>
            <a:endParaRPr/>
          </a:p>
        </p:txBody>
      </p:sp>
      <p:sp>
        <p:nvSpPr>
          <p:cNvPr id="206" name="Google Shape;206;h1a3dd1c9ff84c76e_0_3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h1a3dd1c9ff84c76e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rgbClr val="1F1F1F"/>
                </a:solidFill>
                <a:latin typeface="Inter"/>
                <a:ea typeface="Inter"/>
                <a:cs typeface="Inter"/>
                <a:sym typeface="Inter"/>
              </a:rPr>
              <a:t>Crucially, it's best to shift from interrogation to co-creation. Asking a child « C'est quelle couleur ? » puts them on the spot and yields a single-word answer like « rouge ».</a:t>
            </a:r>
            <a:endParaRPr sz="1200">
              <a:solidFill>
                <a:srgbClr val="1F1F1F"/>
              </a:solidFill>
              <a:latin typeface="Inter"/>
              <a:ea typeface="Inter"/>
              <a:cs typeface="Inter"/>
              <a:sym typeface="Inter"/>
            </a:endParaRPr>
          </a:p>
          <a:p>
            <a:pPr indent="0" lvl="0" marL="0" rtl="0" algn="l">
              <a:lnSpc>
                <a:spcPct val="115000"/>
              </a:lnSpc>
              <a:spcBef>
                <a:spcPts val="1200"/>
              </a:spcBef>
              <a:spcAft>
                <a:spcPts val="0"/>
              </a:spcAft>
              <a:buClr>
                <a:schemeClr val="dk1"/>
              </a:buClr>
              <a:buSzPts val="1100"/>
              <a:buFont typeface="Arial"/>
              <a:buNone/>
            </a:pPr>
            <a:r>
              <a:rPr lang="en" sz="1200">
                <a:solidFill>
                  <a:srgbClr val="1F1F1F"/>
                </a:solidFill>
                <a:latin typeface="Inter"/>
                <a:ea typeface="Inter"/>
                <a:cs typeface="Inter"/>
                <a:sym typeface="Inter"/>
              </a:rPr>
              <a:t>Instead, look at the recasting dialogue on the right.</a:t>
            </a:r>
            <a:endParaRPr sz="1200">
              <a:solidFill>
                <a:srgbClr val="1F1F1F"/>
              </a:solidFill>
              <a:latin typeface="Inter"/>
              <a:ea typeface="Inter"/>
              <a:cs typeface="Inter"/>
              <a:sym typeface="Inter"/>
            </a:endParaRPr>
          </a:p>
          <a:p>
            <a:pPr indent="0" lvl="0" marL="0" rtl="0" algn="l">
              <a:lnSpc>
                <a:spcPct val="115000"/>
              </a:lnSpc>
              <a:spcBef>
                <a:spcPts val="1200"/>
              </a:spcBef>
              <a:spcAft>
                <a:spcPts val="0"/>
              </a:spcAft>
              <a:buClr>
                <a:schemeClr val="dk1"/>
              </a:buClr>
              <a:buSzPts val="1100"/>
              <a:buFont typeface="Arial"/>
              <a:buNone/>
            </a:pPr>
            <a:r>
              <a:rPr lang="en" sz="1200">
                <a:solidFill>
                  <a:srgbClr val="1F1F1F"/>
                </a:solidFill>
                <a:latin typeface="Inter"/>
                <a:ea typeface="Inter"/>
                <a:cs typeface="Inter"/>
                <a:sym typeface="Inter"/>
              </a:rPr>
              <a:t>When a student builds a house and says a single word - « Maison » - the educator doesn't correct them or say 'No, say a full sentence.' Instead, the educator gently recasts with rising intonation: « J’ai fait une maison ? »</a:t>
            </a:r>
            <a:endParaRPr sz="1200">
              <a:solidFill>
                <a:srgbClr val="1F1F1F"/>
              </a:solidFill>
              <a:latin typeface="Inter"/>
              <a:ea typeface="Inter"/>
              <a:cs typeface="Inter"/>
              <a:sym typeface="Inter"/>
            </a:endParaRPr>
          </a:p>
          <a:p>
            <a:pPr indent="0" lvl="0" marL="0" rtl="0" algn="l">
              <a:lnSpc>
                <a:spcPct val="115000"/>
              </a:lnSpc>
              <a:spcBef>
                <a:spcPts val="1200"/>
              </a:spcBef>
              <a:spcAft>
                <a:spcPts val="0"/>
              </a:spcAft>
              <a:buClr>
                <a:schemeClr val="dk1"/>
              </a:buClr>
              <a:buSzPts val="1100"/>
              <a:buFont typeface="Arial"/>
              <a:buNone/>
            </a:pPr>
            <a:r>
              <a:rPr lang="en" sz="1200">
                <a:solidFill>
                  <a:srgbClr val="1F1F1F"/>
                </a:solidFill>
                <a:latin typeface="Inter"/>
                <a:ea typeface="Inter"/>
                <a:cs typeface="Inter"/>
                <a:sym typeface="Inter"/>
              </a:rPr>
              <a:t>The student smiles, internalizes the structure, and repeats: « J’ai fait une maison ! »</a:t>
            </a:r>
            <a:endParaRPr sz="1200">
              <a:solidFill>
                <a:srgbClr val="1F1F1F"/>
              </a:solidFill>
              <a:latin typeface="Inter"/>
              <a:ea typeface="Inter"/>
              <a:cs typeface="Inter"/>
              <a:sym typeface="Inter"/>
            </a:endParaRPr>
          </a:p>
          <a:p>
            <a:pPr indent="0" lvl="0" marL="0" rtl="0" algn="l">
              <a:lnSpc>
                <a:spcPct val="115000"/>
              </a:lnSpc>
              <a:spcBef>
                <a:spcPts val="1200"/>
              </a:spcBef>
              <a:spcAft>
                <a:spcPts val="1200"/>
              </a:spcAft>
              <a:buClr>
                <a:schemeClr val="dk1"/>
              </a:buClr>
              <a:buSzPts val="1100"/>
              <a:buFont typeface="Arial"/>
              <a:buNone/>
            </a:pPr>
            <a:r>
              <a:rPr lang="en" sz="1200">
                <a:solidFill>
                  <a:srgbClr val="1F1F1F"/>
                </a:solidFill>
                <a:latin typeface="Inter"/>
                <a:ea typeface="Inter"/>
                <a:cs typeface="Inter"/>
                <a:sym typeface="Inter"/>
              </a:rPr>
              <a:t>This provides linguistic security. We validate their message, gently model correct syntax, and build their confidence to move from isolated nouns to complete thoughts.</a:t>
            </a:r>
            <a:endParaRPr sz="1200">
              <a:solidFill>
                <a:srgbClr val="1F1F1F"/>
              </a:solidFill>
              <a:latin typeface="Inter"/>
              <a:ea typeface="Inter"/>
              <a:cs typeface="Inter"/>
              <a:sym typeface="Inter"/>
            </a:endParaRPr>
          </a:p>
        </p:txBody>
      </p:sp>
      <p:sp>
        <p:nvSpPr>
          <p:cNvPr id="217" name="Google Shape;217;h1a3dd1c9ff84c76e_0_3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h1a3dd1c9ff84c76e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Inter"/>
                <a:ea typeface="Inter"/>
                <a:cs typeface="Inter"/>
                <a:sym typeface="Inter"/>
              </a:rPr>
              <a:t>To wrap up our presentation, let’s look at a real-world scenario.</a:t>
            </a:r>
            <a:endParaRPr sz="1200">
              <a:solidFill>
                <a:schemeClr val="dk1"/>
              </a:solidFill>
              <a:latin typeface="Inter"/>
              <a:ea typeface="Inter"/>
              <a:cs typeface="Inter"/>
              <a:sym typeface="Inter"/>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Inter"/>
                <a:ea typeface="Inter"/>
                <a:cs typeface="Inter"/>
                <a:sym typeface="Inter"/>
              </a:rPr>
              <a:t>Watch this video of an educator playing in a veterinary center with her students.</a:t>
            </a:r>
            <a:endParaRPr sz="1200">
              <a:solidFill>
                <a:schemeClr val="dk1"/>
              </a:solidFill>
              <a:latin typeface="Inter"/>
              <a:ea typeface="Inter"/>
              <a:cs typeface="Inter"/>
              <a:sym typeface="Inter"/>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Inter"/>
                <a:ea typeface="Inter"/>
                <a:cs typeface="Inter"/>
                <a:sym typeface="Inter"/>
              </a:rPr>
              <a:t>I invite you to turn to your neighbor for the next 60 seconds and discuss these three questions:</a:t>
            </a:r>
            <a:endParaRPr sz="1200">
              <a:solidFill>
                <a:schemeClr val="dk1"/>
              </a:solidFill>
              <a:latin typeface="Inter"/>
              <a:ea typeface="Inter"/>
              <a:cs typeface="Inter"/>
              <a:sym typeface="Inter"/>
            </a:endParaRPr>
          </a:p>
          <a:p>
            <a:pPr indent="-304800" lvl="0" marL="457200" rtl="0" algn="l">
              <a:lnSpc>
                <a:spcPct val="115000"/>
              </a:lnSpc>
              <a:spcBef>
                <a:spcPts val="1200"/>
              </a:spcBef>
              <a:spcAft>
                <a:spcPts val="0"/>
              </a:spcAft>
              <a:buClr>
                <a:schemeClr val="dk1"/>
              </a:buClr>
              <a:buSzPts val="1200"/>
              <a:buFont typeface="Inter"/>
              <a:buAutoNum type="arabicPeriod"/>
            </a:pPr>
            <a:r>
              <a:rPr i="1" lang="en" sz="1200">
                <a:solidFill>
                  <a:schemeClr val="dk1"/>
                </a:solidFill>
                <a:latin typeface="Inter"/>
                <a:ea typeface="Inter"/>
                <a:cs typeface="Inter"/>
                <a:sym typeface="Inter"/>
              </a:rPr>
              <a:t>How did the educator frame an open-ended French inquiry prompt without interrupting their play?</a:t>
            </a:r>
            <a:endParaRPr i="1" sz="1200">
              <a:solidFill>
                <a:schemeClr val="dk1"/>
              </a:solidFill>
              <a:latin typeface="Inter"/>
              <a:ea typeface="Inter"/>
              <a:cs typeface="Inter"/>
              <a:sym typeface="Inter"/>
            </a:endParaRPr>
          </a:p>
          <a:p>
            <a:pPr indent="-304800" lvl="0" marL="457200" rtl="0" algn="l">
              <a:lnSpc>
                <a:spcPct val="115000"/>
              </a:lnSpc>
              <a:spcBef>
                <a:spcPts val="0"/>
              </a:spcBef>
              <a:spcAft>
                <a:spcPts val="0"/>
              </a:spcAft>
              <a:buClr>
                <a:schemeClr val="dk1"/>
              </a:buClr>
              <a:buSzPts val="1200"/>
              <a:buFont typeface="Inter"/>
              <a:buAutoNum type="arabicPeriod"/>
            </a:pPr>
            <a:r>
              <a:rPr i="1" lang="en" sz="1200">
                <a:solidFill>
                  <a:schemeClr val="dk1"/>
                </a:solidFill>
                <a:latin typeface="Inter"/>
                <a:ea typeface="Inter"/>
                <a:cs typeface="Inter"/>
                <a:sym typeface="Inter"/>
              </a:rPr>
              <a:t>What 3 oral target words would you prioritize?</a:t>
            </a:r>
            <a:endParaRPr i="1" sz="1200">
              <a:solidFill>
                <a:schemeClr val="dk1"/>
              </a:solidFill>
              <a:latin typeface="Inter"/>
              <a:ea typeface="Inter"/>
              <a:cs typeface="Inter"/>
              <a:sym typeface="Inter"/>
            </a:endParaRPr>
          </a:p>
          <a:p>
            <a:pPr indent="-304800" lvl="0" marL="457200" rtl="0" algn="l">
              <a:lnSpc>
                <a:spcPct val="115000"/>
              </a:lnSpc>
              <a:spcBef>
                <a:spcPts val="0"/>
              </a:spcBef>
              <a:spcAft>
                <a:spcPts val="0"/>
              </a:spcAft>
              <a:buClr>
                <a:schemeClr val="dk1"/>
              </a:buClr>
              <a:buSzPts val="1200"/>
              <a:buFont typeface="Inter"/>
              <a:buAutoNum type="arabicPeriod"/>
            </a:pPr>
            <a:r>
              <a:rPr i="1" lang="en" sz="1200">
                <a:solidFill>
                  <a:schemeClr val="dk1"/>
                </a:solidFill>
                <a:latin typeface="Inter"/>
                <a:ea typeface="Inter"/>
                <a:cs typeface="Inter"/>
                <a:sym typeface="Inter"/>
              </a:rPr>
              <a:t>What emergent literacy or phonemic awareness opportunity could you weave in?</a:t>
            </a:r>
            <a:endParaRPr i="1" sz="1200">
              <a:solidFill>
                <a:schemeClr val="dk1"/>
              </a:solidFill>
              <a:latin typeface="Inter"/>
              <a:ea typeface="Inter"/>
              <a:cs typeface="Inter"/>
              <a:sym typeface="Inter"/>
            </a:endParaRPr>
          </a:p>
          <a:p>
            <a:pPr indent="0" lvl="0" marL="0" rtl="0" algn="l">
              <a:lnSpc>
                <a:spcPct val="115000"/>
              </a:lnSpc>
              <a:spcBef>
                <a:spcPts val="1200"/>
              </a:spcBef>
              <a:spcAft>
                <a:spcPts val="0"/>
              </a:spcAft>
              <a:buClr>
                <a:schemeClr val="dk1"/>
              </a:buClr>
              <a:buSzPts val="1100"/>
              <a:buFont typeface="Arial"/>
              <a:buNone/>
            </a:pPr>
            <a:r>
              <a:rPr i="1" lang="en" sz="1200">
                <a:solidFill>
                  <a:schemeClr val="dk1"/>
                </a:solidFill>
                <a:latin typeface="Inter"/>
                <a:ea typeface="Inter"/>
                <a:cs typeface="Inter"/>
                <a:sym typeface="Inter"/>
              </a:rPr>
              <a:t>(Pause 60 seconds for audience discussion)</a:t>
            </a:r>
            <a:endParaRPr i="1" sz="1200">
              <a:solidFill>
                <a:schemeClr val="dk1"/>
              </a:solidFill>
              <a:latin typeface="Inter"/>
              <a:ea typeface="Inter"/>
              <a:cs typeface="Inter"/>
              <a:sym typeface="Inter"/>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latin typeface="Inter"/>
                <a:ea typeface="Inter"/>
                <a:cs typeface="Inter"/>
                <a:sym typeface="Inter"/>
              </a:rPr>
              <a:t>Excellent. You might ask </a:t>
            </a:r>
            <a:r>
              <a:rPr i="1" lang="en" sz="1200">
                <a:solidFill>
                  <a:schemeClr val="dk1"/>
                </a:solidFill>
                <a:latin typeface="Inter"/>
                <a:ea typeface="Inter"/>
                <a:cs typeface="Inter"/>
                <a:sym typeface="Inter"/>
              </a:rPr>
              <a:t>« Qu'est-ce qu'il a, ton animal ? »</a:t>
            </a:r>
            <a:r>
              <a:rPr lang="en" sz="1200">
                <a:solidFill>
                  <a:schemeClr val="dk1"/>
                </a:solidFill>
                <a:latin typeface="Inter"/>
                <a:ea typeface="Inter"/>
                <a:cs typeface="Inter"/>
                <a:sym typeface="Inter"/>
              </a:rPr>
              <a:t>, model sentence frames like </a:t>
            </a:r>
            <a:r>
              <a:rPr i="1" lang="en" sz="1200">
                <a:solidFill>
                  <a:schemeClr val="dk1"/>
                </a:solidFill>
                <a:latin typeface="Inter"/>
                <a:ea typeface="Inter"/>
                <a:cs typeface="Inter"/>
                <a:sym typeface="Inter"/>
              </a:rPr>
              <a:t>« Mon animal a mal à... »</a:t>
            </a:r>
            <a:r>
              <a:rPr lang="en" sz="1200">
                <a:solidFill>
                  <a:schemeClr val="dk1"/>
                </a:solidFill>
                <a:latin typeface="Inter"/>
                <a:ea typeface="Inter"/>
                <a:cs typeface="Inter"/>
                <a:sym typeface="Inter"/>
              </a:rPr>
              <a:t>, or prompt them to isolate the initial sound in </a:t>
            </a:r>
            <a:r>
              <a:rPr i="1" lang="en" sz="1200">
                <a:solidFill>
                  <a:schemeClr val="dk1"/>
                </a:solidFill>
                <a:latin typeface="Inter"/>
                <a:ea typeface="Inter"/>
                <a:cs typeface="Inter"/>
                <a:sym typeface="Inter"/>
              </a:rPr>
              <a:t>chien</a:t>
            </a:r>
            <a:r>
              <a:rPr lang="en" sz="1200">
                <a:solidFill>
                  <a:schemeClr val="dk1"/>
                </a:solidFill>
                <a:latin typeface="Inter"/>
                <a:ea typeface="Inter"/>
                <a:cs typeface="Inter"/>
                <a:sym typeface="Inter"/>
              </a:rPr>
              <a:t> (</a:t>
            </a:r>
            <a:r>
              <a:rPr lang="en" sz="1200">
                <a:solidFill>
                  <a:srgbClr val="188038"/>
                </a:solidFill>
                <a:latin typeface="Inter"/>
                <a:ea typeface="Inter"/>
                <a:cs typeface="Inter"/>
                <a:sym typeface="Inter"/>
              </a:rPr>
              <a:t>/ch/</a:t>
            </a:r>
            <a:r>
              <a:rPr lang="en" sz="1200">
                <a:solidFill>
                  <a:schemeClr val="dk1"/>
                </a:solidFill>
                <a:latin typeface="Inter"/>
                <a:ea typeface="Inter"/>
                <a:cs typeface="Inter"/>
                <a:sym typeface="Inter"/>
              </a:rPr>
              <a:t>) or </a:t>
            </a:r>
            <a:r>
              <a:rPr i="1" lang="en" sz="1200">
                <a:solidFill>
                  <a:schemeClr val="dk1"/>
                </a:solidFill>
                <a:latin typeface="Inter"/>
                <a:ea typeface="Inter"/>
                <a:cs typeface="Inter"/>
                <a:sym typeface="Inter"/>
              </a:rPr>
              <a:t>tortue</a:t>
            </a:r>
            <a:r>
              <a:rPr lang="en" sz="1200">
                <a:solidFill>
                  <a:schemeClr val="dk1"/>
                </a:solidFill>
                <a:latin typeface="Inter"/>
                <a:ea typeface="Inter"/>
                <a:cs typeface="Inter"/>
                <a:sym typeface="Inter"/>
              </a:rPr>
              <a:t> (</a:t>
            </a:r>
            <a:r>
              <a:rPr lang="en" sz="1200">
                <a:solidFill>
                  <a:srgbClr val="188038"/>
                </a:solidFill>
                <a:latin typeface="Inter"/>
                <a:ea typeface="Inter"/>
                <a:cs typeface="Inter"/>
                <a:sym typeface="Inter"/>
              </a:rPr>
              <a:t>/t/</a:t>
            </a:r>
            <a:r>
              <a:rPr lang="en" sz="1200">
                <a:solidFill>
                  <a:schemeClr val="dk1"/>
                </a:solidFill>
                <a:latin typeface="Inter"/>
                <a:ea typeface="Inter"/>
                <a:cs typeface="Inter"/>
                <a:sym typeface="Inter"/>
              </a:rPr>
              <a:t>).</a:t>
            </a:r>
            <a:endParaRPr/>
          </a:p>
        </p:txBody>
      </p:sp>
      <p:sp>
        <p:nvSpPr>
          <p:cNvPr id="228" name="Google Shape;228;h1a3dd1c9ff84c76e_0_3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h1a3dd1c9ff84c76e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Inter"/>
                <a:ea typeface="Inter"/>
                <a:cs typeface="Inter"/>
                <a:sym typeface="Inter"/>
              </a:rPr>
              <a:t>To leave you with our core takeaway: </a:t>
            </a:r>
            <a:r>
              <a:rPr b="1" lang="en" sz="1200">
                <a:solidFill>
                  <a:schemeClr val="dk1"/>
                </a:solidFill>
                <a:latin typeface="Inter"/>
                <a:ea typeface="Inter"/>
                <a:cs typeface="Inter"/>
                <a:sym typeface="Inter"/>
              </a:rPr>
              <a:t>In French Immersion, we must give children the oral words to play first - they will naturally learn to read and write them next.</a:t>
            </a:r>
            <a:endParaRPr b="1" sz="1200">
              <a:solidFill>
                <a:schemeClr val="dk1"/>
              </a:solidFill>
              <a:latin typeface="Inter"/>
              <a:ea typeface="Inter"/>
              <a:cs typeface="Inter"/>
              <a:sym typeface="Inter"/>
            </a:endParaRPr>
          </a:p>
          <a:p>
            <a:pPr indent="0" lvl="0" marL="0" rtl="0" algn="l">
              <a:lnSpc>
                <a:spcPct val="115000"/>
              </a:lnSpc>
              <a:spcBef>
                <a:spcPts val="1200"/>
              </a:spcBef>
              <a:spcAft>
                <a:spcPts val="1200"/>
              </a:spcAft>
              <a:buClr>
                <a:schemeClr val="dk1"/>
              </a:buClr>
              <a:buSzPts val="1100"/>
              <a:buFont typeface="Arial"/>
              <a:buNone/>
            </a:pPr>
            <a:r>
              <a:rPr lang="en" sz="1200">
                <a:solidFill>
                  <a:schemeClr val="dk1"/>
                </a:solidFill>
                <a:latin typeface="Inter"/>
                <a:ea typeface="Inter"/>
                <a:cs typeface="Inter"/>
                <a:sym typeface="Inter"/>
              </a:rPr>
              <a:t>Merci beaucoup!</a:t>
            </a:r>
            <a:endParaRPr/>
          </a:p>
        </p:txBody>
      </p:sp>
      <p:sp>
        <p:nvSpPr>
          <p:cNvPr id="235" name="Google Shape;235;h1a3dd1c9ff84c76e_0_3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g3fbcc39be87_7_0)">
  <p:cSld name="Generated (g3fbcc39be87_7_0)">
    <p:spTree>
      <p:nvGrpSpPr>
        <p:cNvPr id="9" name="Shape 9"/>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4"/>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8"/>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8"/>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9"/>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5" name="Google Shape;35;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0"/>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1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1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 name="Google Shape;4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1"/>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4" name="Google Shape;44;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2"/>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8" name="Google Shape;4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p:cSld name="1_Section Header">
    <p:spTree>
      <p:nvGrpSpPr>
        <p:cNvPr id="51" name="Shape 51"/>
        <p:cNvGrpSpPr/>
        <p:nvPr/>
      </p:nvGrpSpPr>
      <p:grpSpPr>
        <a:xfrm>
          <a:off x="0" y="0"/>
          <a:ext cx="0" cy="0"/>
          <a:chOff x="0" y="0"/>
          <a:chExt cx="0" cy="0"/>
        </a:xfrm>
      </p:grpSpPr>
      <p:pic>
        <p:nvPicPr>
          <p:cNvPr id="52" name="Google Shape;52;p14"/>
          <p:cNvPicPr preferRelativeResize="0"/>
          <p:nvPr/>
        </p:nvPicPr>
        <p:blipFill rotWithShape="1">
          <a:blip r:embed="rId2">
            <a:alphaModFix amt="42000"/>
          </a:blip>
          <a:srcRect b="0" l="0" r="0" t="0"/>
          <a:stretch/>
        </p:blipFill>
        <p:spPr>
          <a:xfrm>
            <a:off x="-729728" y="-663679"/>
            <a:ext cx="5886074" cy="6059779"/>
          </a:xfrm>
          <a:prstGeom prst="rect">
            <a:avLst/>
          </a:prstGeom>
          <a:noFill/>
          <a:ln>
            <a:noFill/>
          </a:ln>
        </p:spPr>
      </p:pic>
      <p:sp>
        <p:nvSpPr>
          <p:cNvPr id="53" name="Google Shape;53;p14"/>
          <p:cNvSpPr txBox="1"/>
          <p:nvPr>
            <p:ph type="ctrTitle"/>
          </p:nvPr>
        </p:nvSpPr>
        <p:spPr>
          <a:xfrm>
            <a:off x="1143000" y="1017233"/>
            <a:ext cx="6858000" cy="17907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4" name="Google Shape;54;p14"/>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algn="l">
              <a:lnSpc>
                <a:spcPct val="90000"/>
              </a:lnSpc>
              <a:spcBef>
                <a:spcPts val="800"/>
              </a:spcBef>
              <a:spcAft>
                <a:spcPts val="0"/>
              </a:spcAft>
              <a:buClr>
                <a:schemeClr val="dk1"/>
              </a:buClr>
              <a:buSzPts val="1400"/>
              <a:buChar char="●"/>
              <a:defRPr/>
            </a:lvl1pPr>
            <a:lvl2pPr lvl="1" algn="l">
              <a:lnSpc>
                <a:spcPct val="90000"/>
              </a:lnSpc>
              <a:spcBef>
                <a:spcPts val="1200"/>
              </a:spcBef>
              <a:spcAft>
                <a:spcPts val="0"/>
              </a:spcAft>
              <a:buClr>
                <a:schemeClr val="dk1"/>
              </a:buClr>
              <a:buSzPts val="1400"/>
              <a:buChar char="○"/>
              <a:defRPr/>
            </a:lvl2pPr>
            <a:lvl3pPr lvl="2" algn="l">
              <a:lnSpc>
                <a:spcPct val="90000"/>
              </a:lnSpc>
              <a:spcBef>
                <a:spcPts val="1200"/>
              </a:spcBef>
              <a:spcAft>
                <a:spcPts val="0"/>
              </a:spcAft>
              <a:buClr>
                <a:schemeClr val="dk1"/>
              </a:buClr>
              <a:buSzPts val="1400"/>
              <a:buChar char="■"/>
              <a:defRPr/>
            </a:lvl3pPr>
            <a:lvl4pPr lvl="3" algn="l">
              <a:lnSpc>
                <a:spcPct val="90000"/>
              </a:lnSpc>
              <a:spcBef>
                <a:spcPts val="1200"/>
              </a:spcBef>
              <a:spcAft>
                <a:spcPts val="0"/>
              </a:spcAft>
              <a:buClr>
                <a:schemeClr val="dk1"/>
              </a:buClr>
              <a:buSzPts val="1400"/>
              <a:buChar char="●"/>
              <a:defRPr/>
            </a:lvl4pPr>
            <a:lvl5pPr lvl="4" algn="l">
              <a:lnSpc>
                <a:spcPct val="90000"/>
              </a:lnSpc>
              <a:spcBef>
                <a:spcPts val="1200"/>
              </a:spcBef>
              <a:spcAft>
                <a:spcPts val="0"/>
              </a:spcAft>
              <a:buClr>
                <a:schemeClr val="dk1"/>
              </a:buClr>
              <a:buSzPts val="1400"/>
              <a:buChar char="○"/>
              <a:defRPr/>
            </a:lvl5pPr>
            <a:lvl6pPr lvl="5" algn="l">
              <a:lnSpc>
                <a:spcPct val="90000"/>
              </a:lnSpc>
              <a:spcBef>
                <a:spcPts val="1200"/>
              </a:spcBef>
              <a:spcAft>
                <a:spcPts val="0"/>
              </a:spcAft>
              <a:buClr>
                <a:schemeClr val="dk1"/>
              </a:buClr>
              <a:buSzPts val="1400"/>
              <a:buChar char="■"/>
              <a:defRPr/>
            </a:lvl6pPr>
            <a:lvl7pPr lvl="6" algn="l">
              <a:lnSpc>
                <a:spcPct val="90000"/>
              </a:lnSpc>
              <a:spcBef>
                <a:spcPts val="1200"/>
              </a:spcBef>
              <a:spcAft>
                <a:spcPts val="0"/>
              </a:spcAft>
              <a:buClr>
                <a:schemeClr val="dk1"/>
              </a:buClr>
              <a:buSzPts val="1400"/>
              <a:buChar char="●"/>
              <a:defRPr/>
            </a:lvl7pPr>
            <a:lvl8pPr lvl="7" algn="l">
              <a:lnSpc>
                <a:spcPct val="90000"/>
              </a:lnSpc>
              <a:spcBef>
                <a:spcPts val="1200"/>
              </a:spcBef>
              <a:spcAft>
                <a:spcPts val="0"/>
              </a:spcAft>
              <a:buClr>
                <a:schemeClr val="dk1"/>
              </a:buClr>
              <a:buSzPts val="1400"/>
              <a:buChar char="○"/>
              <a:defRPr/>
            </a:lvl8pPr>
            <a:lvl9pPr lvl="8"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55" name="Shape 55"/>
        <p:cNvGrpSpPr/>
        <p:nvPr/>
      </p:nvGrpSpPr>
      <p:grpSpPr>
        <a:xfrm>
          <a:off x="0" y="0"/>
          <a:ext cx="0" cy="0"/>
          <a:chOff x="0" y="0"/>
          <a:chExt cx="0" cy="0"/>
        </a:xfrm>
      </p:grpSpPr>
      <p:sp>
        <p:nvSpPr>
          <p:cNvPr id="56" name="Google Shape;56;p15"/>
          <p:cNvSpPr txBox="1"/>
          <p:nvPr>
            <p:ph type="title"/>
          </p:nvPr>
        </p:nvSpPr>
        <p:spPr>
          <a:xfrm>
            <a:off x="1095689" y="102394"/>
            <a:ext cx="74196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7" name="Google Shape;57;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58" name="Google Shape;58;p15"/>
          <p:cNvSpPr/>
          <p:nvPr/>
        </p:nvSpPr>
        <p:spPr>
          <a:xfrm>
            <a:off x="0" y="0"/>
            <a:ext cx="811200" cy="5143500"/>
          </a:xfrm>
          <a:prstGeom prst="rect">
            <a:avLst/>
          </a:prstGeom>
          <a:solidFill>
            <a:srgbClr val="903C8D">
              <a:alpha val="800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59" name="Google Shape;59;p15"/>
          <p:cNvPicPr preferRelativeResize="0"/>
          <p:nvPr/>
        </p:nvPicPr>
        <p:blipFill rotWithShape="1">
          <a:blip r:embed="rId2">
            <a:alphaModFix/>
          </a:blip>
          <a:srcRect b="0" l="0" r="0" t="0"/>
          <a:stretch/>
        </p:blipFill>
        <p:spPr>
          <a:xfrm>
            <a:off x="408259" y="4329426"/>
            <a:ext cx="687430" cy="695703"/>
          </a:xfrm>
          <a:prstGeom prst="rect">
            <a:avLst/>
          </a:prstGeom>
          <a:noFill/>
          <a:ln>
            <a:noFill/>
          </a:ln>
        </p:spPr>
      </p:pic>
      <p:sp>
        <p:nvSpPr>
          <p:cNvPr id="60" name="Google Shape;60;p15"/>
          <p:cNvSpPr txBox="1"/>
          <p:nvPr>
            <p:ph idx="1" type="body"/>
          </p:nvPr>
        </p:nvSpPr>
        <p:spPr>
          <a:xfrm>
            <a:off x="1095689" y="1369219"/>
            <a:ext cx="74196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Only">
  <p:cSld name="2_Title Only">
    <p:spTree>
      <p:nvGrpSpPr>
        <p:cNvPr id="61" name="Shape 61"/>
        <p:cNvGrpSpPr/>
        <p:nvPr/>
      </p:nvGrpSpPr>
      <p:grpSpPr>
        <a:xfrm>
          <a:off x="0" y="0"/>
          <a:ext cx="0" cy="0"/>
          <a:chOff x="0" y="0"/>
          <a:chExt cx="0" cy="0"/>
        </a:xfrm>
      </p:grpSpPr>
      <p:sp>
        <p:nvSpPr>
          <p:cNvPr id="62" name="Google Shape;62;p16"/>
          <p:cNvSpPr txBox="1"/>
          <p:nvPr>
            <p:ph type="title"/>
          </p:nvPr>
        </p:nvSpPr>
        <p:spPr>
          <a:xfrm>
            <a:off x="1095689" y="102394"/>
            <a:ext cx="74196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3" name="Google Shape;63;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64" name="Google Shape;64;p16"/>
          <p:cNvSpPr/>
          <p:nvPr/>
        </p:nvSpPr>
        <p:spPr>
          <a:xfrm>
            <a:off x="0" y="0"/>
            <a:ext cx="811200" cy="5143500"/>
          </a:xfrm>
          <a:prstGeom prst="rect">
            <a:avLst/>
          </a:prstGeom>
          <a:solidFill>
            <a:srgbClr val="7BB2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65" name="Google Shape;65;p16"/>
          <p:cNvPicPr preferRelativeResize="0"/>
          <p:nvPr/>
        </p:nvPicPr>
        <p:blipFill rotWithShape="1">
          <a:blip r:embed="rId2">
            <a:alphaModFix/>
          </a:blip>
          <a:srcRect b="0" l="0" r="0" t="0"/>
          <a:stretch/>
        </p:blipFill>
        <p:spPr>
          <a:xfrm>
            <a:off x="408259" y="4329426"/>
            <a:ext cx="687430" cy="695703"/>
          </a:xfrm>
          <a:prstGeom prst="rect">
            <a:avLst/>
          </a:prstGeom>
          <a:noFill/>
          <a:ln>
            <a:noFill/>
          </a:ln>
        </p:spPr>
      </p:pic>
      <p:sp>
        <p:nvSpPr>
          <p:cNvPr id="66" name="Google Shape;66;p16"/>
          <p:cNvSpPr txBox="1"/>
          <p:nvPr>
            <p:ph idx="1" type="body"/>
          </p:nvPr>
        </p:nvSpPr>
        <p:spPr>
          <a:xfrm>
            <a:off x="1095689" y="1369219"/>
            <a:ext cx="34191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67" name="Google Shape;67;p16"/>
          <p:cNvSpPr txBox="1"/>
          <p:nvPr>
            <p:ph idx="2" type="body"/>
          </p:nvPr>
        </p:nvSpPr>
        <p:spPr>
          <a:xfrm>
            <a:off x="5096189" y="1369219"/>
            <a:ext cx="34191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spTree>
      <p:nvGrpSpPr>
        <p:cNvPr id="68" name="Shape 68"/>
        <p:cNvGrpSpPr/>
        <p:nvPr/>
      </p:nvGrpSpPr>
      <p:grpSpPr>
        <a:xfrm>
          <a:off x="0" y="0"/>
          <a:ext cx="0" cy="0"/>
          <a:chOff x="0" y="0"/>
          <a:chExt cx="0" cy="0"/>
        </a:xfrm>
      </p:grpSpPr>
      <p:sp>
        <p:nvSpPr>
          <p:cNvPr id="69" name="Google Shape;69;p17"/>
          <p:cNvSpPr txBox="1"/>
          <p:nvPr>
            <p:ph type="title"/>
          </p:nvPr>
        </p:nvSpPr>
        <p:spPr>
          <a:xfrm>
            <a:off x="1095689" y="102394"/>
            <a:ext cx="74196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0" name="Google Shape;70;p1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71" name="Google Shape;71;p17"/>
          <p:cNvSpPr/>
          <p:nvPr/>
        </p:nvSpPr>
        <p:spPr>
          <a:xfrm>
            <a:off x="0" y="0"/>
            <a:ext cx="811200" cy="5143500"/>
          </a:xfrm>
          <a:prstGeom prst="rect">
            <a:avLst/>
          </a:prstGeom>
          <a:solidFill>
            <a:srgbClr val="ED8922">
              <a:alpha val="800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72" name="Google Shape;72;p17"/>
          <p:cNvPicPr preferRelativeResize="0"/>
          <p:nvPr/>
        </p:nvPicPr>
        <p:blipFill rotWithShape="1">
          <a:blip r:embed="rId2">
            <a:alphaModFix/>
          </a:blip>
          <a:srcRect b="0" l="0" r="0" t="0"/>
          <a:stretch/>
        </p:blipFill>
        <p:spPr>
          <a:xfrm>
            <a:off x="408259" y="4329426"/>
            <a:ext cx="687430" cy="695703"/>
          </a:xfrm>
          <a:prstGeom prst="rect">
            <a:avLst/>
          </a:prstGeom>
          <a:noFill/>
          <a:ln>
            <a:noFill/>
          </a:ln>
        </p:spPr>
      </p:pic>
      <p:sp>
        <p:nvSpPr>
          <p:cNvPr id="73" name="Google Shape;73;p17"/>
          <p:cNvSpPr txBox="1"/>
          <p:nvPr>
            <p:ph idx="1" type="body"/>
          </p:nvPr>
        </p:nvSpPr>
        <p:spPr>
          <a:xfrm>
            <a:off x="1095689" y="1369219"/>
            <a:ext cx="74196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Only">
  <p:cSld name="4_Title Only">
    <p:spTree>
      <p:nvGrpSpPr>
        <p:cNvPr id="74" name="Shape 74"/>
        <p:cNvGrpSpPr/>
        <p:nvPr/>
      </p:nvGrpSpPr>
      <p:grpSpPr>
        <a:xfrm>
          <a:off x="0" y="0"/>
          <a:ext cx="0" cy="0"/>
          <a:chOff x="0" y="0"/>
          <a:chExt cx="0" cy="0"/>
        </a:xfrm>
      </p:grpSpPr>
      <p:sp>
        <p:nvSpPr>
          <p:cNvPr id="75" name="Google Shape;75;p18"/>
          <p:cNvSpPr txBox="1"/>
          <p:nvPr>
            <p:ph type="title"/>
          </p:nvPr>
        </p:nvSpPr>
        <p:spPr>
          <a:xfrm>
            <a:off x="1095689" y="102394"/>
            <a:ext cx="74196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6" name="Google Shape;76;p1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77" name="Google Shape;77;p18"/>
          <p:cNvSpPr/>
          <p:nvPr/>
        </p:nvSpPr>
        <p:spPr>
          <a:xfrm>
            <a:off x="0" y="0"/>
            <a:ext cx="811200" cy="5143500"/>
          </a:xfrm>
          <a:prstGeom prst="rect">
            <a:avLst/>
          </a:prstGeom>
          <a:solidFill>
            <a:srgbClr val="2A88C8">
              <a:alpha val="800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78" name="Google Shape;78;p18"/>
          <p:cNvPicPr preferRelativeResize="0"/>
          <p:nvPr/>
        </p:nvPicPr>
        <p:blipFill rotWithShape="1">
          <a:blip r:embed="rId2">
            <a:alphaModFix/>
          </a:blip>
          <a:srcRect b="0" l="0" r="0" t="0"/>
          <a:stretch/>
        </p:blipFill>
        <p:spPr>
          <a:xfrm>
            <a:off x="408259" y="4329426"/>
            <a:ext cx="687430" cy="695703"/>
          </a:xfrm>
          <a:prstGeom prst="rect">
            <a:avLst/>
          </a:prstGeom>
          <a:noFill/>
          <a:ln>
            <a:noFill/>
          </a:ln>
        </p:spPr>
      </p:pic>
      <p:sp>
        <p:nvSpPr>
          <p:cNvPr id="79" name="Google Shape;79;p18"/>
          <p:cNvSpPr txBox="1"/>
          <p:nvPr>
            <p:ph idx="1" type="body"/>
          </p:nvPr>
        </p:nvSpPr>
        <p:spPr>
          <a:xfrm>
            <a:off x="1095689" y="1369219"/>
            <a:ext cx="34191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80" name="Google Shape;80;p18"/>
          <p:cNvSpPr txBox="1"/>
          <p:nvPr>
            <p:ph idx="2" type="body"/>
          </p:nvPr>
        </p:nvSpPr>
        <p:spPr>
          <a:xfrm>
            <a:off x="5096189" y="1369219"/>
            <a:ext cx="34191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Only">
  <p:cSld name="5_Title Only">
    <p:spTree>
      <p:nvGrpSpPr>
        <p:cNvPr id="81" name="Shape 81"/>
        <p:cNvGrpSpPr/>
        <p:nvPr/>
      </p:nvGrpSpPr>
      <p:grpSpPr>
        <a:xfrm>
          <a:off x="0" y="0"/>
          <a:ext cx="0" cy="0"/>
          <a:chOff x="0" y="0"/>
          <a:chExt cx="0" cy="0"/>
        </a:xfrm>
      </p:grpSpPr>
      <p:sp>
        <p:nvSpPr>
          <p:cNvPr id="82" name="Google Shape;82;p19"/>
          <p:cNvSpPr txBox="1"/>
          <p:nvPr>
            <p:ph type="title"/>
          </p:nvPr>
        </p:nvSpPr>
        <p:spPr>
          <a:xfrm>
            <a:off x="1095689" y="102394"/>
            <a:ext cx="74196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3" name="Google Shape;83;p1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9"/>
          <p:cNvSpPr/>
          <p:nvPr/>
        </p:nvSpPr>
        <p:spPr>
          <a:xfrm>
            <a:off x="0" y="0"/>
            <a:ext cx="811200" cy="5143500"/>
          </a:xfrm>
          <a:prstGeom prst="rect">
            <a:avLst/>
          </a:prstGeom>
          <a:solidFill>
            <a:srgbClr val="CF302A">
              <a:alpha val="800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85" name="Google Shape;85;p19"/>
          <p:cNvPicPr preferRelativeResize="0"/>
          <p:nvPr/>
        </p:nvPicPr>
        <p:blipFill rotWithShape="1">
          <a:blip r:embed="rId2">
            <a:alphaModFix/>
          </a:blip>
          <a:srcRect b="0" l="0" r="0" t="0"/>
          <a:stretch/>
        </p:blipFill>
        <p:spPr>
          <a:xfrm>
            <a:off x="408259" y="4329426"/>
            <a:ext cx="687430" cy="695703"/>
          </a:xfrm>
          <a:prstGeom prst="rect">
            <a:avLst/>
          </a:prstGeom>
          <a:noFill/>
          <a:ln>
            <a:noFill/>
          </a:ln>
        </p:spPr>
      </p:pic>
      <p:sp>
        <p:nvSpPr>
          <p:cNvPr id="86" name="Google Shape;86;p19"/>
          <p:cNvSpPr txBox="1"/>
          <p:nvPr>
            <p:ph idx="1" type="body"/>
          </p:nvPr>
        </p:nvSpPr>
        <p:spPr>
          <a:xfrm>
            <a:off x="1095689" y="1369219"/>
            <a:ext cx="74196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87" name="Shape 87"/>
        <p:cNvGrpSpPr/>
        <p:nvPr/>
      </p:nvGrpSpPr>
      <p:grpSpPr>
        <a:xfrm>
          <a:off x="0" y="0"/>
          <a:ext cx="0" cy="0"/>
          <a:chOff x="0" y="0"/>
          <a:chExt cx="0" cy="0"/>
        </a:xfrm>
      </p:grpSpPr>
      <p:sp>
        <p:nvSpPr>
          <p:cNvPr id="88" name="Google Shape;88;p2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pic>
        <p:nvPicPr>
          <p:cNvPr id="89" name="Google Shape;89;p20"/>
          <p:cNvPicPr preferRelativeResize="0"/>
          <p:nvPr/>
        </p:nvPicPr>
        <p:blipFill rotWithShape="1">
          <a:blip r:embed="rId2">
            <a:alphaModFix/>
          </a:blip>
          <a:srcRect b="1948" l="0" r="0" t="1144"/>
          <a:stretch/>
        </p:blipFill>
        <p:spPr>
          <a:xfrm>
            <a:off x="627584" y="910001"/>
            <a:ext cx="3330156" cy="3330156"/>
          </a:xfrm>
          <a:custGeom>
            <a:rect b="b" l="l" r="r" t="t"/>
            <a:pathLst>
              <a:path extrusionOk="0" h="3741748" w="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ln>
            <a:noFill/>
          </a:ln>
        </p:spPr>
      </p:pic>
      <p:sp>
        <p:nvSpPr>
          <p:cNvPr id="90" name="Google Shape;90;p20"/>
          <p:cNvSpPr txBox="1"/>
          <p:nvPr>
            <p:ph type="title"/>
          </p:nvPr>
        </p:nvSpPr>
        <p:spPr>
          <a:xfrm>
            <a:off x="4646037" y="554983"/>
            <a:ext cx="4001100" cy="2253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1" name="Google Shape;91;p20"/>
          <p:cNvSpPr txBox="1"/>
          <p:nvPr>
            <p:ph idx="1" type="body"/>
          </p:nvPr>
        </p:nvSpPr>
        <p:spPr>
          <a:xfrm>
            <a:off x="4646036" y="2877148"/>
            <a:ext cx="4001100" cy="16419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92" name="Google Shape;92;p20"/>
          <p:cNvSpPr/>
          <p:nvPr/>
        </p:nvSpPr>
        <p:spPr>
          <a:xfrm>
            <a:off x="367990" y="-323175"/>
            <a:ext cx="878100" cy="878100"/>
          </a:xfrm>
          <a:prstGeom prst="ellipse">
            <a:avLst/>
          </a:prstGeom>
          <a:solidFill>
            <a:srgbClr val="903C8D"/>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3" name="Google Shape;93;p20"/>
          <p:cNvSpPr/>
          <p:nvPr/>
        </p:nvSpPr>
        <p:spPr>
          <a:xfrm>
            <a:off x="-405626" y="4419106"/>
            <a:ext cx="1547400" cy="1656000"/>
          </a:xfrm>
          <a:prstGeom prst="frame">
            <a:avLst>
              <a:gd fmla="val 3635" name="adj1"/>
            </a:avLst>
          </a:prstGeom>
          <a:solidFill>
            <a:srgbClr val="7BB2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94" name="Google Shape;94;p20"/>
          <p:cNvSpPr/>
          <p:nvPr/>
        </p:nvSpPr>
        <p:spPr>
          <a:xfrm>
            <a:off x="3203317" y="4452291"/>
            <a:ext cx="1143000" cy="1177500"/>
          </a:xfrm>
          <a:prstGeom prst="ellipse">
            <a:avLst/>
          </a:prstGeom>
          <a:solidFill>
            <a:srgbClr val="ED892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5" name="Google Shape;95;p20"/>
          <p:cNvSpPr/>
          <p:nvPr/>
        </p:nvSpPr>
        <p:spPr>
          <a:xfrm>
            <a:off x="-687642" y="1714500"/>
            <a:ext cx="878100" cy="1211700"/>
          </a:xfrm>
          <a:prstGeom prst="ellipse">
            <a:avLst/>
          </a:prstGeom>
          <a:solidFill>
            <a:srgbClr val="2A88C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96" name="Google Shape;96;p20"/>
          <p:cNvGrpSpPr/>
          <p:nvPr/>
        </p:nvGrpSpPr>
        <p:grpSpPr>
          <a:xfrm rot="-2218427">
            <a:off x="1789135" y="-2589214"/>
            <a:ext cx="3314419" cy="3782790"/>
            <a:chOff x="3353095" y="-3363791"/>
            <a:chExt cx="4419100" cy="5043577"/>
          </a:xfrm>
        </p:grpSpPr>
        <p:sp>
          <p:nvSpPr>
            <p:cNvPr id="97" name="Google Shape;97;p20"/>
            <p:cNvSpPr/>
            <p:nvPr/>
          </p:nvSpPr>
          <p:spPr>
            <a:xfrm rot="3799437">
              <a:off x="3573670" y="-2205065"/>
              <a:ext cx="3947249" cy="2928003"/>
            </a:xfrm>
            <a:prstGeom prst="triangle">
              <a:avLst>
                <a:gd fmla="val 68321" name="adj"/>
              </a:avLst>
            </a:prstGeom>
            <a:solidFill>
              <a:srgbClr val="CF302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8" name="Google Shape;98;p20"/>
            <p:cNvSpPr/>
            <p:nvPr/>
          </p:nvSpPr>
          <p:spPr>
            <a:xfrm rot="3799437">
              <a:off x="3604370" y="-2406942"/>
              <a:ext cx="3947249" cy="2928003"/>
            </a:xfrm>
            <a:prstGeom prst="triangle">
              <a:avLst>
                <a:gd fmla="val 69343"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99" name="Google Shape;99;p20"/>
          <p:cNvSpPr/>
          <p:nvPr/>
        </p:nvSpPr>
        <p:spPr>
          <a:xfrm rot="-5219049">
            <a:off x="2774059" y="3906969"/>
            <a:ext cx="2953691" cy="3172703"/>
          </a:xfrm>
          <a:prstGeom prst="arc">
            <a:avLst>
              <a:gd fmla="val 16579000" name="adj1"/>
              <a:gd fmla="val 99055" name="adj2"/>
            </a:avLst>
          </a:prstGeom>
          <a:noFill/>
          <a:ln cap="rnd" cmpd="sng" w="90500">
            <a:solidFill>
              <a:srgbClr val="2A88C8"/>
            </a:solidFill>
            <a:prstDash val="lgDash"/>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9"/>
                                        </p:tgtEl>
                                        <p:attrNameLst>
                                          <p:attrName>style.visibility</p:attrName>
                                        </p:attrNameLst>
                                      </p:cBhvr>
                                      <p:to>
                                        <p:strVal val="visible"/>
                                      </p:to>
                                    </p:set>
                                    <p:animEffect filter="fade" transition="in">
                                      <p:cBhvr>
                                        <p:cTn dur="1250"/>
                                        <p:tgtEl>
                                          <p:spTgt spid="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00" name="Shape 100"/>
        <p:cNvGrpSpPr/>
        <p:nvPr/>
      </p:nvGrpSpPr>
      <p:grpSpPr>
        <a:xfrm>
          <a:off x="0" y="0"/>
          <a:ext cx="0" cy="0"/>
          <a:chOff x="0" y="0"/>
          <a:chExt cx="0" cy="0"/>
        </a:xfrm>
      </p:grpSpPr>
      <p:sp>
        <p:nvSpPr>
          <p:cNvPr id="101" name="Google Shape;101;p2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pic>
        <p:nvPicPr>
          <p:cNvPr id="102" name="Google Shape;102;p21"/>
          <p:cNvPicPr preferRelativeResize="0"/>
          <p:nvPr/>
        </p:nvPicPr>
        <p:blipFill rotWithShape="1">
          <a:blip r:embed="rId2">
            <a:alphaModFix amt="52000"/>
          </a:blip>
          <a:srcRect b="1948" l="0" r="0" t="1144"/>
          <a:stretch/>
        </p:blipFill>
        <p:spPr>
          <a:xfrm>
            <a:off x="-631763" y="2212522"/>
            <a:ext cx="3882064" cy="3882064"/>
          </a:xfrm>
          <a:custGeom>
            <a:rect b="b" l="l" r="r" t="t"/>
            <a:pathLst>
              <a:path extrusionOk="0" h="3741748" w="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ln>
            <a:noFill/>
          </a:ln>
        </p:spPr>
      </p:pic>
      <p:sp>
        <p:nvSpPr>
          <p:cNvPr id="103" name="Google Shape;103;p21"/>
          <p:cNvSpPr txBox="1"/>
          <p:nvPr>
            <p:ph type="title"/>
          </p:nvPr>
        </p:nvSpPr>
        <p:spPr>
          <a:xfrm>
            <a:off x="4646037" y="554983"/>
            <a:ext cx="4001100" cy="2253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21"/>
          <p:cNvSpPr txBox="1"/>
          <p:nvPr>
            <p:ph idx="1" type="body"/>
          </p:nvPr>
        </p:nvSpPr>
        <p:spPr>
          <a:xfrm>
            <a:off x="4646036" y="2877148"/>
            <a:ext cx="4001100" cy="16419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05" name="Google Shape;105;p21"/>
          <p:cNvSpPr/>
          <p:nvPr/>
        </p:nvSpPr>
        <p:spPr>
          <a:xfrm rot="5400000">
            <a:off x="4359527" y="-4359600"/>
            <a:ext cx="555000" cy="9274200"/>
          </a:xfrm>
          <a:prstGeom prst="rect">
            <a:avLst/>
          </a:prstGeom>
          <a:solidFill>
            <a:srgbClr val="903C8D"/>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 Id="rId3" Type="http://schemas.openxmlformats.org/officeDocument/2006/relationships/hyperlink" Target="http://www.youtube.com/watch?v=j8IYnGECQyQ" TargetMode="Externa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nvSpPr>
        <p:spPr>
          <a:xfrm>
            <a:off x="5325475" y="565025"/>
            <a:ext cx="3687600" cy="9198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1200"/>
              </a:spcAft>
              <a:buClr>
                <a:schemeClr val="dk1"/>
              </a:buClr>
              <a:buSzPts val="1100"/>
              <a:buFont typeface="Arial"/>
              <a:buNone/>
            </a:pPr>
            <a:r>
              <a:rPr b="1" lang="en" sz="2900">
                <a:solidFill>
                  <a:schemeClr val="accent1"/>
                </a:solidFill>
                <a:latin typeface="Poppins"/>
                <a:ea typeface="Poppins"/>
                <a:cs typeface="Poppins"/>
                <a:sym typeface="Poppins"/>
              </a:rPr>
              <a:t>Mini Presentation</a:t>
            </a:r>
            <a:endParaRPr sz="3300">
              <a:solidFill>
                <a:schemeClr val="accent1"/>
              </a:solidFill>
              <a:latin typeface="Poppins"/>
              <a:ea typeface="Poppins"/>
              <a:cs typeface="Poppins"/>
              <a:sym typeface="Poppins"/>
            </a:endParaRPr>
          </a:p>
        </p:txBody>
      </p:sp>
      <p:grpSp>
        <p:nvGrpSpPr>
          <p:cNvPr id="111" name="Google Shape;111;p22"/>
          <p:cNvGrpSpPr/>
          <p:nvPr/>
        </p:nvGrpSpPr>
        <p:grpSpPr>
          <a:xfrm>
            <a:off x="428625" y="3429000"/>
            <a:ext cx="8191650" cy="1047900"/>
            <a:chOff x="0" y="0"/>
            <a:chExt cx="8191650" cy="1047900"/>
          </a:xfrm>
        </p:grpSpPr>
        <p:grpSp>
          <p:nvGrpSpPr>
            <p:cNvPr id="112" name="Google Shape;112;p22"/>
            <p:cNvGrpSpPr/>
            <p:nvPr/>
          </p:nvGrpSpPr>
          <p:grpSpPr>
            <a:xfrm>
              <a:off x="0" y="0"/>
              <a:ext cx="2571900" cy="1047900"/>
              <a:chOff x="0" y="0"/>
              <a:chExt cx="2571900" cy="1047900"/>
            </a:xfrm>
          </p:grpSpPr>
          <p:sp>
            <p:nvSpPr>
              <p:cNvPr id="113" name="Google Shape;113;p22"/>
              <p:cNvSpPr/>
              <p:nvPr/>
            </p:nvSpPr>
            <p:spPr>
              <a:xfrm>
                <a:off x="0" y="0"/>
                <a:ext cx="2571900" cy="1047900"/>
              </a:xfrm>
              <a:prstGeom prst="roundRect">
                <a:avLst>
                  <a:gd fmla="val 10909" name="adj"/>
                </a:avLst>
              </a:prstGeom>
              <a:solidFill>
                <a:srgbClr val="FFFFFF">
                  <a:alpha val="90000"/>
                </a:srgbClr>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4" name="Google Shape;114;p22"/>
              <p:cNvSpPr txBox="1"/>
              <p:nvPr/>
            </p:nvSpPr>
            <p:spPr>
              <a:xfrm>
                <a:off x="0" y="0"/>
                <a:ext cx="2571900" cy="1047900"/>
              </a:xfrm>
              <a:prstGeom prst="rect">
                <a:avLst/>
              </a:prstGeom>
              <a:noFill/>
              <a:ln>
                <a:noFill/>
              </a:ln>
            </p:spPr>
            <p:txBody>
              <a:bodyPr anchorCtr="0" anchor="t" bIns="133350" lIns="133350" spcFirstLastPara="1" rIns="133350" wrap="square" tIns="133350">
                <a:noAutofit/>
              </a:bodyPr>
              <a:lstStyle/>
              <a:p>
                <a:pPr indent="0" lvl="0" marL="0" rtl="0" algn="l">
                  <a:spcBef>
                    <a:spcPts val="450"/>
                  </a:spcBef>
                  <a:spcAft>
                    <a:spcPts val="0"/>
                  </a:spcAft>
                  <a:buNone/>
                </a:pPr>
                <a:r>
                  <a:t/>
                </a:r>
                <a:endParaRPr b="0" sz="1000">
                  <a:solidFill>
                    <a:srgbClr val="475569"/>
                  </a:solidFill>
                  <a:latin typeface="Inter"/>
                  <a:ea typeface="Inter"/>
                  <a:cs typeface="Inter"/>
                  <a:sym typeface="Inter"/>
                </a:endParaRPr>
              </a:p>
            </p:txBody>
          </p:sp>
        </p:grpSp>
        <p:grpSp>
          <p:nvGrpSpPr>
            <p:cNvPr id="115" name="Google Shape;115;p22"/>
            <p:cNvGrpSpPr/>
            <p:nvPr/>
          </p:nvGrpSpPr>
          <p:grpSpPr>
            <a:xfrm>
              <a:off x="2809875" y="0"/>
              <a:ext cx="2571900" cy="1047900"/>
              <a:chOff x="0" y="0"/>
              <a:chExt cx="2571900" cy="1047900"/>
            </a:xfrm>
          </p:grpSpPr>
          <p:sp>
            <p:nvSpPr>
              <p:cNvPr id="116" name="Google Shape;116;p22"/>
              <p:cNvSpPr/>
              <p:nvPr/>
            </p:nvSpPr>
            <p:spPr>
              <a:xfrm>
                <a:off x="0" y="0"/>
                <a:ext cx="2571900" cy="1047900"/>
              </a:xfrm>
              <a:prstGeom prst="roundRect">
                <a:avLst>
                  <a:gd fmla="val 10909" name="adj"/>
                </a:avLst>
              </a:prstGeom>
              <a:solidFill>
                <a:srgbClr val="FFFFFF">
                  <a:alpha val="90000"/>
                </a:srgbClr>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7" name="Google Shape;117;p22"/>
              <p:cNvSpPr txBox="1"/>
              <p:nvPr/>
            </p:nvSpPr>
            <p:spPr>
              <a:xfrm>
                <a:off x="0" y="0"/>
                <a:ext cx="2571900" cy="1047900"/>
              </a:xfrm>
              <a:prstGeom prst="rect">
                <a:avLst/>
              </a:prstGeom>
              <a:noFill/>
              <a:ln>
                <a:noFill/>
              </a:ln>
            </p:spPr>
            <p:txBody>
              <a:bodyPr anchorCtr="0" anchor="t" bIns="133350" lIns="133350" spcFirstLastPara="1" rIns="133350" wrap="square" tIns="133350">
                <a:noAutofit/>
              </a:bodyPr>
              <a:lstStyle/>
              <a:p>
                <a:pPr indent="0" lvl="0" marL="0" rtl="0" algn="l">
                  <a:lnSpc>
                    <a:spcPct val="144977"/>
                  </a:lnSpc>
                  <a:spcBef>
                    <a:spcPts val="0"/>
                  </a:spcBef>
                  <a:spcAft>
                    <a:spcPts val="0"/>
                  </a:spcAft>
                  <a:buNone/>
                </a:pPr>
                <a:r>
                  <a:rPr lang="en" sz="1125">
                    <a:solidFill>
                      <a:schemeClr val="dk1"/>
                    </a:solidFill>
                    <a:latin typeface="Plus Jakarta Sans"/>
                    <a:ea typeface="Plus Jakarta Sans"/>
                    <a:cs typeface="Plus Jakarta Sans"/>
                    <a:sym typeface="Plus Jakarta Sans"/>
                  </a:rPr>
                  <a:t>Continuous modeling and </a:t>
                </a:r>
                <a:r>
                  <a:rPr b="1" lang="en" sz="1125">
                    <a:solidFill>
                      <a:schemeClr val="dk1"/>
                    </a:solidFill>
                    <a:latin typeface="Plus Jakarta Sans"/>
                    <a:ea typeface="Plus Jakarta Sans"/>
                    <a:cs typeface="Plus Jakarta Sans"/>
                    <a:sym typeface="Plus Jakarta Sans"/>
                  </a:rPr>
                  <a:t>intentional lexical targets</a:t>
                </a:r>
                <a:r>
                  <a:rPr lang="en" sz="1125">
                    <a:solidFill>
                      <a:schemeClr val="dk1"/>
                    </a:solidFill>
                    <a:latin typeface="Plus Jakarta Sans"/>
                    <a:ea typeface="Plus Jakarta Sans"/>
                    <a:cs typeface="Plus Jakarta Sans"/>
                    <a:sym typeface="Plus Jakarta Sans"/>
                  </a:rPr>
                  <a:t> woven directly into everyday play.</a:t>
                </a:r>
                <a:endParaRPr b="0" sz="1000">
                  <a:solidFill>
                    <a:schemeClr val="dk1"/>
                  </a:solidFill>
                  <a:latin typeface="Inter"/>
                  <a:ea typeface="Inter"/>
                  <a:cs typeface="Inter"/>
                  <a:sym typeface="Inter"/>
                </a:endParaRPr>
              </a:p>
            </p:txBody>
          </p:sp>
        </p:grpSp>
        <p:grpSp>
          <p:nvGrpSpPr>
            <p:cNvPr id="118" name="Google Shape;118;p22"/>
            <p:cNvGrpSpPr/>
            <p:nvPr/>
          </p:nvGrpSpPr>
          <p:grpSpPr>
            <a:xfrm>
              <a:off x="5619750" y="0"/>
              <a:ext cx="2571900" cy="1047900"/>
              <a:chOff x="0" y="0"/>
              <a:chExt cx="2571900" cy="1047900"/>
            </a:xfrm>
          </p:grpSpPr>
          <p:sp>
            <p:nvSpPr>
              <p:cNvPr id="119" name="Google Shape;119;p22"/>
              <p:cNvSpPr/>
              <p:nvPr/>
            </p:nvSpPr>
            <p:spPr>
              <a:xfrm>
                <a:off x="0" y="0"/>
                <a:ext cx="2571900" cy="1047900"/>
              </a:xfrm>
              <a:prstGeom prst="roundRect">
                <a:avLst>
                  <a:gd fmla="val 10909" name="adj"/>
                </a:avLst>
              </a:prstGeom>
              <a:solidFill>
                <a:srgbClr val="FFFFFF">
                  <a:alpha val="90000"/>
                </a:srgbClr>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0" name="Google Shape;120;p22"/>
              <p:cNvSpPr txBox="1"/>
              <p:nvPr/>
            </p:nvSpPr>
            <p:spPr>
              <a:xfrm>
                <a:off x="0" y="0"/>
                <a:ext cx="2571900" cy="1047900"/>
              </a:xfrm>
              <a:prstGeom prst="rect">
                <a:avLst/>
              </a:prstGeom>
              <a:noFill/>
              <a:ln>
                <a:noFill/>
              </a:ln>
            </p:spPr>
            <p:txBody>
              <a:bodyPr anchorCtr="0" anchor="t" bIns="133350" lIns="133350" spcFirstLastPara="1" rIns="133350" wrap="square" tIns="133350">
                <a:noAutofit/>
              </a:bodyPr>
              <a:lstStyle/>
              <a:p>
                <a:pPr indent="0" lvl="0" marL="0" rtl="0" algn="l">
                  <a:lnSpc>
                    <a:spcPct val="150000"/>
                  </a:lnSpc>
                  <a:spcBef>
                    <a:spcPts val="0"/>
                  </a:spcBef>
                  <a:spcAft>
                    <a:spcPts val="0"/>
                  </a:spcAft>
                  <a:buClr>
                    <a:schemeClr val="dk1"/>
                  </a:buClr>
                  <a:buFont typeface="Arial"/>
                  <a:buNone/>
                </a:pPr>
                <a:r>
                  <a:rPr lang="en" sz="1100">
                    <a:solidFill>
                      <a:schemeClr val="dk1"/>
                    </a:solidFill>
                    <a:latin typeface="Plus Jakarta Sans"/>
                    <a:ea typeface="Plus Jakarta Sans"/>
                    <a:cs typeface="Plus Jakarta Sans"/>
                    <a:sym typeface="Plus Jakarta Sans"/>
                  </a:rPr>
                  <a:t>The educator provides the reference acoustic and lexical </a:t>
                </a:r>
                <a:r>
                  <a:rPr b="1" lang="en" sz="1100">
                    <a:solidFill>
                      <a:schemeClr val="dk1"/>
                    </a:solidFill>
                    <a:latin typeface="Plus Jakarta Sans"/>
                    <a:ea typeface="Plus Jakarta Sans"/>
                    <a:cs typeface="Plus Jakarta Sans"/>
                    <a:sym typeface="Plus Jakarta Sans"/>
                  </a:rPr>
                  <a:t>model.</a:t>
                </a:r>
                <a:endParaRPr b="1" sz="1100">
                  <a:solidFill>
                    <a:schemeClr val="dk1"/>
                  </a:solidFill>
                  <a:latin typeface="Plus Jakarta Sans"/>
                  <a:ea typeface="Plus Jakarta Sans"/>
                  <a:cs typeface="Plus Jakarta Sans"/>
                  <a:sym typeface="Plus Jakarta Sans"/>
                </a:endParaRPr>
              </a:p>
            </p:txBody>
          </p:sp>
        </p:grpSp>
      </p:grpSp>
      <p:sp>
        <p:nvSpPr>
          <p:cNvPr id="121" name="Google Shape;121;p22"/>
          <p:cNvSpPr txBox="1"/>
          <p:nvPr/>
        </p:nvSpPr>
        <p:spPr>
          <a:xfrm>
            <a:off x="428625" y="3397500"/>
            <a:ext cx="2486100" cy="1110900"/>
          </a:xfrm>
          <a:prstGeom prst="rect">
            <a:avLst/>
          </a:prstGeom>
          <a:noFill/>
          <a:ln>
            <a:noFill/>
          </a:ln>
        </p:spPr>
        <p:txBody>
          <a:bodyPr anchorCtr="0" anchor="t" bIns="91425" lIns="91425" spcFirstLastPara="1" rIns="91425" wrap="square" tIns="91425">
            <a:spAutoFit/>
          </a:bodyPr>
          <a:lstStyle/>
          <a:p>
            <a:pPr indent="0" lvl="0" marL="0" rtl="0" algn="l">
              <a:lnSpc>
                <a:spcPct val="144977"/>
              </a:lnSpc>
              <a:spcBef>
                <a:spcPts val="0"/>
              </a:spcBef>
              <a:spcAft>
                <a:spcPts val="0"/>
              </a:spcAft>
              <a:buNone/>
            </a:pPr>
            <a:r>
              <a:rPr lang="en" sz="1125">
                <a:solidFill>
                  <a:schemeClr val="dk1"/>
                </a:solidFill>
                <a:latin typeface="Plus Jakarta Sans"/>
                <a:ea typeface="Plus Jakarta Sans"/>
                <a:cs typeface="Plus Jakarta Sans"/>
                <a:sym typeface="Plus Jakarta Sans"/>
              </a:rPr>
              <a:t>Oral vocabulary is the </a:t>
            </a:r>
            <a:r>
              <a:rPr b="1" lang="en" sz="1125">
                <a:solidFill>
                  <a:schemeClr val="dk1"/>
                </a:solidFill>
                <a:latin typeface="Plus Jakarta Sans"/>
                <a:ea typeface="Plus Jakarta Sans"/>
                <a:cs typeface="Plus Jakarta Sans"/>
                <a:sym typeface="Plus Jakarta Sans"/>
              </a:rPr>
              <a:t>essential springboard</a:t>
            </a:r>
            <a:r>
              <a:rPr lang="en" sz="1125">
                <a:solidFill>
                  <a:schemeClr val="dk1"/>
                </a:solidFill>
                <a:latin typeface="Plus Jakarta Sans"/>
                <a:ea typeface="Plus Jakarta Sans"/>
                <a:cs typeface="Plus Jakarta Sans"/>
                <a:sym typeface="Plus Jakarta Sans"/>
              </a:rPr>
              <a:t> toward reading comprehension and phonological awareness.</a:t>
            </a:r>
            <a:endParaRPr>
              <a:solidFill>
                <a:schemeClr val="dk1"/>
              </a:solidFill>
            </a:endParaRPr>
          </a:p>
        </p:txBody>
      </p:sp>
      <p:sp>
        <p:nvSpPr>
          <p:cNvPr id="122" name="Google Shape;122;p22"/>
          <p:cNvSpPr txBox="1"/>
          <p:nvPr/>
        </p:nvSpPr>
        <p:spPr>
          <a:xfrm>
            <a:off x="5239275" y="1484825"/>
            <a:ext cx="3726000" cy="18096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2100">
                <a:solidFill>
                  <a:srgbClr val="000000"/>
                </a:solidFill>
                <a:latin typeface="Poppins"/>
                <a:ea typeface="Poppins"/>
                <a:cs typeface="Poppins"/>
                <a:sym typeface="Poppins"/>
              </a:rPr>
              <a:t>Inquiry and Play-Based Learning</a:t>
            </a:r>
            <a:endParaRPr b="1" sz="2100">
              <a:solidFill>
                <a:srgbClr val="000000"/>
              </a:solidFill>
              <a:latin typeface="Poppins"/>
              <a:ea typeface="Poppins"/>
              <a:cs typeface="Poppins"/>
              <a:sym typeface="Poppins"/>
            </a:endParaRPr>
          </a:p>
          <a:p>
            <a:pPr indent="0" lvl="0" marL="0" rtl="0" algn="ctr">
              <a:spcBef>
                <a:spcPts val="300"/>
              </a:spcBef>
              <a:spcAft>
                <a:spcPts val="0"/>
              </a:spcAft>
              <a:buNone/>
            </a:pPr>
            <a:r>
              <a:rPr b="1" lang="en" sz="2100">
                <a:solidFill>
                  <a:srgbClr val="000000"/>
                </a:solidFill>
                <a:latin typeface="Poppins"/>
                <a:ea typeface="Poppins"/>
                <a:cs typeface="Poppins"/>
                <a:sym typeface="Poppins"/>
              </a:rPr>
              <a:t>with a Literacy Focus in French Immersion</a:t>
            </a:r>
            <a:endParaRPr b="1" sz="2100">
              <a:solidFill>
                <a:srgbClr val="000000"/>
              </a:solidFill>
              <a:latin typeface="Poppins"/>
              <a:ea typeface="Poppins"/>
              <a:cs typeface="Poppins"/>
              <a:sym typeface="Poppins"/>
            </a:endParaRPr>
          </a:p>
          <a:p>
            <a:pPr indent="0" lvl="0" marL="0" rtl="0" algn="ctr">
              <a:spcBef>
                <a:spcPts val="1200"/>
              </a:spcBef>
              <a:spcAft>
                <a:spcPts val="0"/>
              </a:spcAft>
              <a:buNone/>
            </a:pPr>
            <a:r>
              <a:rPr b="0" lang="en" sz="1300">
                <a:solidFill>
                  <a:srgbClr val="475569"/>
                </a:solidFill>
                <a:latin typeface="Inter"/>
                <a:ea typeface="Inter"/>
                <a:cs typeface="Inter"/>
                <a:sym typeface="Inter"/>
              </a:rPr>
              <a:t>Sophie Beaulne &amp; Lorie Mason</a:t>
            </a:r>
            <a:endParaRPr b="0" sz="1300">
              <a:solidFill>
                <a:srgbClr val="475569"/>
              </a:solidFill>
              <a:latin typeface="Inter"/>
              <a:ea typeface="Inter"/>
              <a:cs typeface="Inter"/>
              <a:sym typeface="Int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3"/>
          <p:cNvSpPr txBox="1"/>
          <p:nvPr>
            <p:ph type="title"/>
          </p:nvPr>
        </p:nvSpPr>
        <p:spPr>
          <a:xfrm>
            <a:off x="1095689" y="102394"/>
            <a:ext cx="7419600" cy="994200"/>
          </a:xfrm>
          <a:prstGeom prst="rect">
            <a:avLst/>
          </a:prstGeom>
          <a:noFill/>
          <a:ln>
            <a:noFill/>
          </a:ln>
        </p:spPr>
        <p:txBody>
          <a:bodyPr anchorCtr="0" anchor="ctr" bIns="34275" lIns="68575" spcFirstLastPara="1" rIns="68575" wrap="square" tIns="34275">
            <a:normAutofit/>
          </a:bodyPr>
          <a:lstStyle/>
          <a:p>
            <a:pPr indent="0" lvl="0" marL="0" rtl="0" algn="l">
              <a:lnSpc>
                <a:spcPct val="100000"/>
              </a:lnSpc>
              <a:spcBef>
                <a:spcPts val="0"/>
              </a:spcBef>
              <a:spcAft>
                <a:spcPts val="0"/>
              </a:spcAft>
              <a:buClr>
                <a:schemeClr val="dk1"/>
              </a:buClr>
              <a:buSzPts val="1100"/>
              <a:buFont typeface="Arial"/>
              <a:buNone/>
            </a:pPr>
            <a:r>
              <a:rPr b="1" lang="en">
                <a:solidFill>
                  <a:srgbClr val="636466"/>
                </a:solidFill>
                <a:latin typeface="Poppins"/>
                <a:ea typeface="Poppins"/>
                <a:cs typeface="Poppins"/>
                <a:sym typeface="Poppins"/>
              </a:rPr>
              <a:t>The Continuum of Play - Where Vocabulary Takes Roots</a:t>
            </a:r>
            <a:endParaRPr/>
          </a:p>
        </p:txBody>
      </p:sp>
      <p:grpSp>
        <p:nvGrpSpPr>
          <p:cNvPr id="128" name="Google Shape;128;p23"/>
          <p:cNvGrpSpPr/>
          <p:nvPr/>
        </p:nvGrpSpPr>
        <p:grpSpPr>
          <a:xfrm>
            <a:off x="1168550" y="1152200"/>
            <a:ext cx="4267514" cy="3785279"/>
            <a:chOff x="0" y="66675"/>
            <a:chExt cx="2419500" cy="3028950"/>
          </a:xfrm>
        </p:grpSpPr>
        <p:sp>
          <p:nvSpPr>
            <p:cNvPr id="129" name="Google Shape;129;p23"/>
            <p:cNvSpPr/>
            <p:nvPr/>
          </p:nvSpPr>
          <p:spPr>
            <a:xfrm>
              <a:off x="0" y="238125"/>
              <a:ext cx="2419500" cy="2857500"/>
            </a:xfrm>
            <a:prstGeom prst="roundRect">
              <a:avLst>
                <a:gd fmla="val 3937"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0" name="Google Shape;130;p23"/>
            <p:cNvSpPr/>
            <p:nvPr/>
          </p:nvSpPr>
          <p:spPr>
            <a:xfrm>
              <a:off x="0" y="238125"/>
              <a:ext cx="2419500" cy="571500"/>
            </a:xfrm>
            <a:prstGeom prst="roundRect">
              <a:avLst>
                <a:gd fmla="val 16666" name="adj"/>
              </a:avLst>
            </a:prstGeom>
            <a:solidFill>
              <a:srgbClr val="903C8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1" name="Google Shape;131;p23"/>
            <p:cNvSpPr/>
            <p:nvPr/>
          </p:nvSpPr>
          <p:spPr>
            <a:xfrm>
              <a:off x="0" y="619125"/>
              <a:ext cx="2419500" cy="190500"/>
            </a:xfrm>
            <a:prstGeom prst="rect">
              <a:avLst/>
            </a:prstGeom>
            <a:solidFill>
              <a:srgbClr val="903C8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2" name="Google Shape;132;p23"/>
            <p:cNvSpPr/>
            <p:nvPr/>
          </p:nvSpPr>
          <p:spPr>
            <a:xfrm>
              <a:off x="1038225" y="66675"/>
              <a:ext cx="342900" cy="342900"/>
            </a:xfrm>
            <a:prstGeom prst="ellipse">
              <a:avLst/>
            </a:prstGeom>
            <a:solidFill>
              <a:srgbClr val="FF0000"/>
            </a:solidFill>
            <a:ln cap="flat" cmpd="sng" w="2857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3" name="Google Shape;133;p23"/>
            <p:cNvSpPr txBox="1"/>
            <p:nvPr/>
          </p:nvSpPr>
          <p:spPr>
            <a:xfrm>
              <a:off x="1019175" y="66675"/>
              <a:ext cx="3810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300">
                  <a:solidFill>
                    <a:srgbClr val="FFFFFF"/>
                  </a:solidFill>
                  <a:latin typeface="Poppins"/>
                  <a:ea typeface="Poppins"/>
                  <a:cs typeface="Poppins"/>
                  <a:sym typeface="Poppins"/>
                </a:rPr>
                <a:t>1</a:t>
              </a:r>
              <a:endParaRPr b="1" sz="1300">
                <a:solidFill>
                  <a:srgbClr val="FFFFFF"/>
                </a:solidFill>
                <a:latin typeface="Poppins"/>
                <a:ea typeface="Poppins"/>
                <a:cs typeface="Poppins"/>
                <a:sym typeface="Poppins"/>
              </a:endParaRPr>
            </a:p>
          </p:txBody>
        </p:sp>
        <p:sp>
          <p:nvSpPr>
            <p:cNvPr id="134" name="Google Shape;134;p23"/>
            <p:cNvSpPr txBox="1"/>
            <p:nvPr/>
          </p:nvSpPr>
          <p:spPr>
            <a:xfrm>
              <a:off x="95250" y="419100"/>
              <a:ext cx="2229000" cy="342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i="0" lang="en" sz="1500" u="none" strike="noStrike">
                  <a:solidFill>
                    <a:srgbClr val="FFFFFF"/>
                  </a:solidFill>
                  <a:latin typeface="Inter"/>
                  <a:ea typeface="Inter"/>
                  <a:cs typeface="Inter"/>
                  <a:sym typeface="Inter"/>
                </a:rPr>
                <a:t>Educator-Directed</a:t>
              </a:r>
              <a:endParaRPr b="1" i="0" sz="1500" u="none" strike="noStrike">
                <a:solidFill>
                  <a:srgbClr val="FFFFFF"/>
                </a:solidFill>
                <a:latin typeface="Inter"/>
                <a:ea typeface="Inter"/>
                <a:cs typeface="Inter"/>
                <a:sym typeface="Inter"/>
              </a:endParaRPr>
            </a:p>
            <a:p>
              <a:pPr indent="0" lvl="0" marL="0" rtl="0" algn="ctr">
                <a:spcBef>
                  <a:spcPts val="0"/>
                </a:spcBef>
                <a:spcAft>
                  <a:spcPts val="0"/>
                </a:spcAft>
                <a:buNone/>
              </a:pPr>
              <a:r>
                <a:rPr b="0" i="0" lang="en" sz="1100" u="none" strike="noStrike">
                  <a:solidFill>
                    <a:srgbClr val="FFFFFF"/>
                  </a:solidFill>
                  <a:latin typeface="Inter"/>
                  <a:ea typeface="Inter"/>
                  <a:cs typeface="Inter"/>
                  <a:sym typeface="Inter"/>
                </a:rPr>
                <a:t>(Mini-Lesson)</a:t>
              </a:r>
              <a:endParaRPr b="1" i="0" sz="1100" u="none" strike="noStrike">
                <a:solidFill>
                  <a:srgbClr val="FFFFFF"/>
                </a:solidFill>
                <a:latin typeface="Inter"/>
                <a:ea typeface="Inter"/>
                <a:cs typeface="Inter"/>
                <a:sym typeface="Inter"/>
              </a:endParaRPr>
            </a:p>
          </p:txBody>
        </p:sp>
        <p:sp>
          <p:nvSpPr>
            <p:cNvPr id="135" name="Google Shape;135;p23"/>
            <p:cNvSpPr txBox="1"/>
            <p:nvPr/>
          </p:nvSpPr>
          <p:spPr>
            <a:xfrm>
              <a:off x="171450" y="904875"/>
              <a:ext cx="2076600" cy="8574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i="0" lang="en" sz="1600">
                  <a:solidFill>
                    <a:srgbClr val="FF0000"/>
                  </a:solidFill>
                  <a:latin typeface="Inter"/>
                  <a:ea typeface="Inter"/>
                  <a:cs typeface="Inter"/>
                  <a:sym typeface="Inter"/>
                </a:rPr>
                <a:t>~</a:t>
              </a:r>
              <a:r>
                <a:rPr b="1" i="0" lang="en" sz="1500">
                  <a:solidFill>
                    <a:srgbClr val="FF0000"/>
                  </a:solidFill>
                  <a:latin typeface="Inter"/>
                  <a:ea typeface="Inter"/>
                  <a:cs typeface="Inter"/>
                  <a:sym typeface="Inter"/>
                </a:rPr>
                <a:t>10 minutes</a:t>
              </a:r>
              <a:r>
                <a:rPr i="0" lang="en" sz="1500">
                  <a:solidFill>
                    <a:srgbClr val="000000"/>
                  </a:solidFill>
                  <a:latin typeface="Inter"/>
                  <a:ea typeface="Inter"/>
                  <a:cs typeface="Inter"/>
                  <a:sym typeface="Inter"/>
                </a:rPr>
                <a:t> of explicit instruction</a:t>
              </a:r>
              <a:endParaRPr b="1" i="0" sz="1500">
                <a:solidFill>
                  <a:srgbClr val="FF0000"/>
                </a:solidFill>
                <a:latin typeface="Inter"/>
                <a:ea typeface="Inter"/>
                <a:cs typeface="Inter"/>
                <a:sym typeface="Inter"/>
              </a:endParaRPr>
            </a:p>
            <a:p>
              <a:pPr indent="0" lvl="0" marL="0" rtl="0" algn="l">
                <a:lnSpc>
                  <a:spcPct val="100000"/>
                </a:lnSpc>
                <a:spcBef>
                  <a:spcPts val="400"/>
                </a:spcBef>
                <a:spcAft>
                  <a:spcPts val="0"/>
                </a:spcAft>
                <a:buNone/>
              </a:pPr>
              <a:r>
                <a:rPr lang="en" sz="1500">
                  <a:solidFill>
                    <a:srgbClr val="334155"/>
                  </a:solidFill>
                  <a:latin typeface="Inter"/>
                  <a:ea typeface="Inter"/>
                  <a:cs typeface="Inter"/>
                  <a:sym typeface="Inter"/>
                </a:rPr>
                <a:t>• </a:t>
              </a:r>
              <a:r>
                <a:rPr b="1" lang="en" sz="1500">
                  <a:solidFill>
                    <a:srgbClr val="334155"/>
                  </a:solidFill>
                  <a:latin typeface="Inter"/>
                  <a:ea typeface="Inter"/>
                  <a:cs typeface="Inter"/>
                  <a:sym typeface="Inter"/>
                </a:rPr>
                <a:t>Explicit target mini-lessons:</a:t>
              </a:r>
              <a:r>
                <a:rPr lang="en" sz="1500">
                  <a:solidFill>
                    <a:srgbClr val="334155"/>
                  </a:solidFill>
                  <a:latin typeface="Inter"/>
                  <a:ea typeface="Inter"/>
                  <a:cs typeface="Inter"/>
                  <a:sym typeface="Inter"/>
                </a:rPr>
                <a:t> introduction of key phonemes (e.g., /u/)</a:t>
              </a:r>
              <a:endParaRPr sz="1500">
                <a:solidFill>
                  <a:srgbClr val="595959"/>
                </a:solidFill>
                <a:latin typeface="Inter"/>
                <a:ea typeface="Inter"/>
                <a:cs typeface="Inter"/>
                <a:sym typeface="Inter"/>
              </a:endParaRPr>
            </a:p>
            <a:p>
              <a:pPr indent="0" lvl="0" marL="0" rtl="0" algn="l">
                <a:lnSpc>
                  <a:spcPct val="100000"/>
                </a:lnSpc>
                <a:spcBef>
                  <a:spcPts val="0"/>
                </a:spcBef>
                <a:spcAft>
                  <a:spcPts val="0"/>
                </a:spcAft>
                <a:buNone/>
              </a:pPr>
              <a:r>
                <a:t/>
              </a:r>
              <a:endParaRPr sz="1500">
                <a:solidFill>
                  <a:srgbClr val="595959"/>
                </a:solidFill>
                <a:latin typeface="Inter"/>
                <a:ea typeface="Inter"/>
                <a:cs typeface="Inter"/>
                <a:sym typeface="Inter"/>
              </a:endParaRPr>
            </a:p>
            <a:p>
              <a:pPr indent="0" lvl="0" marL="0" rtl="0" algn="l">
                <a:lnSpc>
                  <a:spcPct val="100000"/>
                </a:lnSpc>
                <a:spcBef>
                  <a:spcPts val="0"/>
                </a:spcBef>
                <a:spcAft>
                  <a:spcPts val="0"/>
                </a:spcAft>
                <a:buNone/>
              </a:pPr>
              <a:r>
                <a:rPr lang="en" sz="1500">
                  <a:solidFill>
                    <a:srgbClr val="334155"/>
                  </a:solidFill>
                  <a:latin typeface="Inter"/>
                  <a:ea typeface="Inter"/>
                  <a:cs typeface="Inter"/>
                  <a:sym typeface="Inter"/>
                </a:rPr>
                <a:t>• Rhythmic chants and songs to anchor French intonation </a:t>
              </a:r>
              <a:endParaRPr sz="1500">
                <a:solidFill>
                  <a:srgbClr val="334155"/>
                </a:solidFill>
                <a:latin typeface="Inter"/>
                <a:ea typeface="Inter"/>
                <a:cs typeface="Inter"/>
                <a:sym typeface="Inter"/>
              </a:endParaRPr>
            </a:p>
            <a:p>
              <a:pPr indent="0" lvl="0" marL="0" rtl="0" algn="l">
                <a:lnSpc>
                  <a:spcPct val="100000"/>
                </a:lnSpc>
                <a:spcBef>
                  <a:spcPts val="0"/>
                </a:spcBef>
                <a:spcAft>
                  <a:spcPts val="0"/>
                </a:spcAft>
                <a:buNone/>
              </a:pPr>
              <a:r>
                <a:t/>
              </a:r>
              <a:endParaRPr sz="1500">
                <a:solidFill>
                  <a:srgbClr val="334155"/>
                </a:solidFill>
                <a:latin typeface="Inter"/>
                <a:ea typeface="Inter"/>
                <a:cs typeface="Inter"/>
                <a:sym typeface="Inter"/>
              </a:endParaRPr>
            </a:p>
            <a:p>
              <a:pPr indent="0" lvl="0" marL="0" rtl="0" algn="l">
                <a:lnSpc>
                  <a:spcPct val="100000"/>
                </a:lnSpc>
                <a:spcBef>
                  <a:spcPts val="0"/>
                </a:spcBef>
                <a:spcAft>
                  <a:spcPts val="0"/>
                </a:spcAft>
                <a:buClr>
                  <a:schemeClr val="dk1"/>
                </a:buClr>
                <a:buFont typeface="Arial"/>
                <a:buNone/>
              </a:pPr>
              <a:r>
                <a:rPr lang="en" sz="1500">
                  <a:solidFill>
                    <a:srgbClr val="334155"/>
                  </a:solidFill>
                  <a:latin typeface="Inter"/>
                  <a:ea typeface="Inter"/>
                  <a:cs typeface="Inter"/>
                  <a:sym typeface="Inter"/>
                </a:rPr>
                <a:t> </a:t>
              </a:r>
              <a:r>
                <a:rPr b="1" lang="en" sz="1500">
                  <a:solidFill>
                    <a:srgbClr val="334155"/>
                  </a:solidFill>
                  <a:latin typeface="Inter"/>
                  <a:ea typeface="Inter"/>
                  <a:cs typeface="Inter"/>
                  <a:sym typeface="Inter"/>
                </a:rPr>
                <a:t>Visual anchors:</a:t>
              </a:r>
              <a:r>
                <a:rPr lang="en" sz="1500">
                  <a:solidFill>
                    <a:srgbClr val="334155"/>
                  </a:solidFill>
                  <a:latin typeface="Inter"/>
                  <a:ea typeface="Inter"/>
                  <a:cs typeface="Inter"/>
                  <a:sym typeface="Inter"/>
                </a:rPr>
                <a:t> gesture prompts &amp; flash cards without English translation.and prosody.</a:t>
              </a:r>
              <a:endParaRPr sz="1500">
                <a:solidFill>
                  <a:srgbClr val="595959"/>
                </a:solidFill>
                <a:latin typeface="Inter"/>
                <a:ea typeface="Inter"/>
                <a:cs typeface="Inter"/>
                <a:sym typeface="Inter"/>
              </a:endParaRPr>
            </a:p>
            <a:p>
              <a:pPr indent="0" lvl="0" marL="0" rtl="0" algn="l">
                <a:lnSpc>
                  <a:spcPct val="100000"/>
                </a:lnSpc>
                <a:spcBef>
                  <a:spcPts val="0"/>
                </a:spcBef>
                <a:spcAft>
                  <a:spcPts val="0"/>
                </a:spcAft>
                <a:buNone/>
              </a:pPr>
              <a:r>
                <a:t/>
              </a:r>
              <a:endParaRPr sz="1100">
                <a:solidFill>
                  <a:srgbClr val="595959"/>
                </a:solidFill>
                <a:latin typeface="Inter"/>
                <a:ea typeface="Inter"/>
                <a:cs typeface="Inter"/>
                <a:sym typeface="Inter"/>
              </a:endParaRPr>
            </a:p>
          </p:txBody>
        </p:sp>
      </p:grpSp>
      <p:pic>
        <p:nvPicPr>
          <p:cNvPr descr="A teacher leading a brief explicit mini-lesson with young kindergarten students sitting on a rug in a bright classroom" id="136" name="Google Shape;136;p23"/>
          <p:cNvPicPr preferRelativeResize="0"/>
          <p:nvPr/>
        </p:nvPicPr>
        <p:blipFill rotWithShape="1">
          <a:blip r:embed="rId3">
            <a:alphaModFix/>
          </a:blip>
          <a:srcRect b="0" l="952" r="952" t="0"/>
          <a:stretch/>
        </p:blipFill>
        <p:spPr>
          <a:xfrm>
            <a:off x="5945700" y="2176176"/>
            <a:ext cx="2758800" cy="1581600"/>
          </a:xfrm>
          <a:prstGeom prst="roundRect">
            <a:avLst>
              <a:gd fmla="val 6400" name="adj"/>
            </a:avLst>
          </a:prstGeom>
          <a:noFill/>
          <a:ln cap="flat" cmpd="sng" w="38100">
            <a:solidFill>
              <a:srgbClr val="FF0000"/>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4"/>
          <p:cNvSpPr txBox="1"/>
          <p:nvPr>
            <p:ph type="title"/>
          </p:nvPr>
        </p:nvSpPr>
        <p:spPr>
          <a:xfrm>
            <a:off x="1095689" y="102394"/>
            <a:ext cx="7419600" cy="994200"/>
          </a:xfrm>
          <a:prstGeom prst="rect">
            <a:avLst/>
          </a:prstGeom>
          <a:noFill/>
          <a:ln>
            <a:noFill/>
          </a:ln>
        </p:spPr>
        <p:txBody>
          <a:bodyPr anchorCtr="0" anchor="ctr" bIns="34275" lIns="68575" spcFirstLastPara="1" rIns="68575" wrap="square" tIns="34275">
            <a:normAutofit/>
          </a:bodyPr>
          <a:lstStyle/>
          <a:p>
            <a:pPr indent="0" lvl="0" marL="0" rtl="0" algn="l">
              <a:lnSpc>
                <a:spcPct val="100000"/>
              </a:lnSpc>
              <a:spcBef>
                <a:spcPts val="0"/>
              </a:spcBef>
              <a:spcAft>
                <a:spcPts val="0"/>
              </a:spcAft>
              <a:buClr>
                <a:schemeClr val="dk1"/>
              </a:buClr>
              <a:buSzPts val="1100"/>
              <a:buFont typeface="Arial"/>
              <a:buNone/>
            </a:pPr>
            <a:r>
              <a:rPr b="1" lang="en">
                <a:solidFill>
                  <a:srgbClr val="636466"/>
                </a:solidFill>
                <a:latin typeface="Poppins"/>
                <a:ea typeface="Poppins"/>
                <a:cs typeface="Poppins"/>
                <a:sym typeface="Poppins"/>
              </a:rPr>
              <a:t>The Continuum of Play - Where Vocabulary Takes Roots</a:t>
            </a:r>
            <a:endParaRPr/>
          </a:p>
        </p:txBody>
      </p:sp>
      <p:grpSp>
        <p:nvGrpSpPr>
          <p:cNvPr id="142" name="Google Shape;142;p24"/>
          <p:cNvGrpSpPr/>
          <p:nvPr/>
        </p:nvGrpSpPr>
        <p:grpSpPr>
          <a:xfrm>
            <a:off x="1537375" y="1178887"/>
            <a:ext cx="3388752" cy="3737724"/>
            <a:chOff x="0" y="66675"/>
            <a:chExt cx="2419500" cy="3028950"/>
          </a:xfrm>
        </p:grpSpPr>
        <p:sp>
          <p:nvSpPr>
            <p:cNvPr id="143" name="Google Shape;143;p24"/>
            <p:cNvSpPr/>
            <p:nvPr/>
          </p:nvSpPr>
          <p:spPr>
            <a:xfrm>
              <a:off x="0" y="238125"/>
              <a:ext cx="2419500" cy="2857500"/>
            </a:xfrm>
            <a:prstGeom prst="roundRect">
              <a:avLst>
                <a:gd fmla="val 3937"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4" name="Google Shape;144;p24"/>
            <p:cNvSpPr/>
            <p:nvPr/>
          </p:nvSpPr>
          <p:spPr>
            <a:xfrm>
              <a:off x="0" y="238125"/>
              <a:ext cx="2419500" cy="571500"/>
            </a:xfrm>
            <a:prstGeom prst="roundRect">
              <a:avLst>
                <a:gd fmla="val 16666" name="adj"/>
              </a:avLst>
            </a:prstGeom>
            <a:solidFill>
              <a:srgbClr val="7BB24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5" name="Google Shape;145;p24"/>
            <p:cNvSpPr/>
            <p:nvPr/>
          </p:nvSpPr>
          <p:spPr>
            <a:xfrm>
              <a:off x="0" y="619125"/>
              <a:ext cx="2419500" cy="190500"/>
            </a:xfrm>
            <a:prstGeom prst="rect">
              <a:avLst/>
            </a:prstGeom>
            <a:solidFill>
              <a:srgbClr val="7BB24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6" name="Google Shape;146;p24"/>
            <p:cNvSpPr/>
            <p:nvPr/>
          </p:nvSpPr>
          <p:spPr>
            <a:xfrm>
              <a:off x="1038225" y="66675"/>
              <a:ext cx="342900" cy="342900"/>
            </a:xfrm>
            <a:prstGeom prst="ellipse">
              <a:avLst/>
            </a:prstGeom>
            <a:solidFill>
              <a:srgbClr val="0097A7"/>
            </a:solidFill>
            <a:ln cap="flat" cmpd="sng" w="2857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7" name="Google Shape;147;p24"/>
            <p:cNvSpPr txBox="1"/>
            <p:nvPr/>
          </p:nvSpPr>
          <p:spPr>
            <a:xfrm>
              <a:off x="1019175" y="66675"/>
              <a:ext cx="3810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300">
                  <a:solidFill>
                    <a:srgbClr val="FFFFFF"/>
                  </a:solidFill>
                  <a:latin typeface="Poppins"/>
                  <a:ea typeface="Poppins"/>
                  <a:cs typeface="Poppins"/>
                  <a:sym typeface="Poppins"/>
                </a:rPr>
                <a:t>2</a:t>
              </a:r>
              <a:endParaRPr b="1" sz="1300">
                <a:solidFill>
                  <a:srgbClr val="FFFFFF"/>
                </a:solidFill>
                <a:latin typeface="Poppins"/>
                <a:ea typeface="Poppins"/>
                <a:cs typeface="Poppins"/>
                <a:sym typeface="Poppins"/>
              </a:endParaRPr>
            </a:p>
          </p:txBody>
        </p:sp>
        <p:sp>
          <p:nvSpPr>
            <p:cNvPr id="148" name="Google Shape;148;p24"/>
            <p:cNvSpPr txBox="1"/>
            <p:nvPr/>
          </p:nvSpPr>
          <p:spPr>
            <a:xfrm>
              <a:off x="95250" y="419100"/>
              <a:ext cx="2229000" cy="457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i="0" lang="en" sz="1500" u="none" strike="noStrike">
                  <a:solidFill>
                    <a:srgbClr val="FFFFFF"/>
                  </a:solidFill>
                  <a:latin typeface="Inter"/>
                  <a:ea typeface="Inter"/>
                  <a:cs typeface="Inter"/>
                  <a:sym typeface="Inter"/>
                </a:rPr>
                <a:t>Guided Play</a:t>
              </a:r>
              <a:endParaRPr b="1" i="0" sz="1500" u="none" strike="noStrike">
                <a:solidFill>
                  <a:srgbClr val="FFFFFF"/>
                </a:solidFill>
                <a:latin typeface="Inter"/>
                <a:ea typeface="Inter"/>
                <a:cs typeface="Inter"/>
                <a:sym typeface="Inter"/>
              </a:endParaRPr>
            </a:p>
          </p:txBody>
        </p:sp>
        <p:sp>
          <p:nvSpPr>
            <p:cNvPr id="149" name="Google Shape;149;p24"/>
            <p:cNvSpPr txBox="1"/>
            <p:nvPr/>
          </p:nvSpPr>
          <p:spPr>
            <a:xfrm>
              <a:off x="171450" y="904875"/>
              <a:ext cx="2076600" cy="8574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b="0" i="0" sz="1100">
                <a:solidFill>
                  <a:srgbClr val="000000"/>
                </a:solidFill>
                <a:latin typeface="Inter"/>
                <a:ea typeface="Inter"/>
                <a:cs typeface="Inter"/>
                <a:sym typeface="Inter"/>
              </a:endParaRPr>
            </a:p>
          </p:txBody>
        </p:sp>
      </p:grpSp>
      <p:pic>
        <p:nvPicPr>
          <p:cNvPr descr="Kindergarten children engaging in guided play activities at learning centers with educational materials" id="150" name="Google Shape;150;p24"/>
          <p:cNvPicPr preferRelativeResize="0"/>
          <p:nvPr/>
        </p:nvPicPr>
        <p:blipFill rotWithShape="1">
          <a:blip r:embed="rId3">
            <a:alphaModFix/>
          </a:blip>
          <a:srcRect b="0" l="952" r="952" t="0"/>
          <a:stretch/>
        </p:blipFill>
        <p:spPr>
          <a:xfrm>
            <a:off x="5329858" y="1985438"/>
            <a:ext cx="3430500" cy="2124600"/>
          </a:xfrm>
          <a:prstGeom prst="roundRect">
            <a:avLst>
              <a:gd fmla="val 6400" name="adj"/>
            </a:avLst>
          </a:prstGeom>
          <a:noFill/>
          <a:ln cap="flat" cmpd="sng" w="38100">
            <a:solidFill>
              <a:srgbClr val="0097A7"/>
            </a:solidFill>
            <a:prstDash val="solid"/>
            <a:round/>
            <a:headEnd len="sm" w="sm" type="none"/>
            <a:tailEnd len="sm" w="sm" type="none"/>
          </a:ln>
        </p:spPr>
      </p:pic>
      <p:sp>
        <p:nvSpPr>
          <p:cNvPr id="151" name="Google Shape;151;p24"/>
          <p:cNvSpPr txBox="1"/>
          <p:nvPr/>
        </p:nvSpPr>
        <p:spPr>
          <a:xfrm>
            <a:off x="1656225" y="2191425"/>
            <a:ext cx="3072300" cy="70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 sz="1525" u="none" cap="none" strike="noStrike">
                <a:solidFill>
                  <a:srgbClr val="334155"/>
                </a:solidFill>
                <a:latin typeface="Inter"/>
                <a:ea typeface="Inter"/>
                <a:cs typeface="Inter"/>
                <a:sym typeface="Inter"/>
              </a:rPr>
              <a:t>• </a:t>
            </a:r>
            <a:r>
              <a:rPr b="1" i="0" lang="en" sz="1525" u="none" cap="none" strike="noStrike">
                <a:solidFill>
                  <a:srgbClr val="334155"/>
                </a:solidFill>
                <a:latin typeface="Inter"/>
                <a:ea typeface="Inter"/>
                <a:cs typeface="Inter"/>
                <a:sym typeface="Inter"/>
              </a:rPr>
              <a:t>Embedding mini-lesson targets:</a:t>
            </a:r>
            <a:r>
              <a:rPr i="0" lang="en" sz="1525" u="none" cap="none" strike="noStrike">
                <a:solidFill>
                  <a:srgbClr val="334155"/>
                </a:solidFill>
                <a:latin typeface="Inter"/>
                <a:ea typeface="Inter"/>
                <a:cs typeface="Inter"/>
                <a:sym typeface="Inter"/>
              </a:rPr>
              <a:t> intentionally planting new words in centers.</a:t>
            </a:r>
            <a:endParaRPr sz="1800">
              <a:latin typeface="Inter"/>
              <a:ea typeface="Inter"/>
              <a:cs typeface="Inter"/>
              <a:sym typeface="Inter"/>
            </a:endParaRPr>
          </a:p>
        </p:txBody>
      </p:sp>
      <p:sp>
        <p:nvSpPr>
          <p:cNvPr id="152" name="Google Shape;152;p24"/>
          <p:cNvSpPr txBox="1"/>
          <p:nvPr/>
        </p:nvSpPr>
        <p:spPr>
          <a:xfrm>
            <a:off x="1656225" y="2976925"/>
            <a:ext cx="3072300" cy="70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 sz="1225" u="none" cap="none" strike="noStrike">
                <a:solidFill>
                  <a:srgbClr val="334155"/>
                </a:solidFill>
                <a:latin typeface="Inter"/>
                <a:ea typeface="Inter"/>
                <a:cs typeface="Inter"/>
                <a:sym typeface="Inter"/>
              </a:rPr>
              <a:t>•</a:t>
            </a:r>
            <a:r>
              <a:rPr i="0" lang="en" sz="1525" u="none" cap="none" strike="noStrike">
                <a:solidFill>
                  <a:srgbClr val="334155"/>
                </a:solidFill>
                <a:latin typeface="Inter"/>
                <a:ea typeface="Inter"/>
                <a:cs typeface="Inter"/>
                <a:sym typeface="Inter"/>
              </a:rPr>
              <a:t> </a:t>
            </a:r>
            <a:r>
              <a:rPr b="1" i="0" lang="en" sz="1525" u="none" cap="none" strike="noStrike">
                <a:solidFill>
                  <a:srgbClr val="334155"/>
                </a:solidFill>
                <a:latin typeface="Inter"/>
                <a:ea typeface="Inter"/>
                <a:cs typeface="Inter"/>
                <a:sym typeface="Inter"/>
              </a:rPr>
              <a:t>Sentence frames:</a:t>
            </a:r>
            <a:r>
              <a:rPr i="0" lang="en" sz="1525" u="none" cap="none" strike="noStrike">
                <a:solidFill>
                  <a:srgbClr val="334155"/>
                </a:solidFill>
                <a:latin typeface="Inter"/>
                <a:ea typeface="Inter"/>
                <a:cs typeface="Inter"/>
                <a:sym typeface="Inter"/>
              </a:rPr>
              <a:t> providing structures like </a:t>
            </a:r>
            <a:r>
              <a:rPr i="1" lang="en" sz="1525" u="none" cap="none" strike="noStrike">
                <a:solidFill>
                  <a:srgbClr val="334155"/>
                </a:solidFill>
                <a:latin typeface="Inter"/>
                <a:ea typeface="Inter"/>
                <a:cs typeface="Inter"/>
                <a:sym typeface="Inter"/>
              </a:rPr>
              <a:t>« Je </a:t>
            </a:r>
            <a:r>
              <a:rPr i="1" lang="en" sz="1525">
                <a:solidFill>
                  <a:srgbClr val="334155"/>
                </a:solidFill>
                <a:latin typeface="Inter"/>
                <a:ea typeface="Inter"/>
                <a:cs typeface="Inter"/>
                <a:sym typeface="Inter"/>
              </a:rPr>
              <a:t>vois</a:t>
            </a:r>
            <a:r>
              <a:rPr i="1" lang="en" sz="1525" u="none" cap="none" strike="noStrike">
                <a:solidFill>
                  <a:srgbClr val="334155"/>
                </a:solidFill>
                <a:latin typeface="Inter"/>
                <a:ea typeface="Inter"/>
                <a:cs typeface="Inter"/>
                <a:sym typeface="Inter"/>
              </a:rPr>
              <a:t>.. »</a:t>
            </a:r>
            <a:r>
              <a:rPr i="0" lang="en" sz="1525" u="none" cap="none" strike="noStrike">
                <a:solidFill>
                  <a:srgbClr val="334155"/>
                </a:solidFill>
                <a:latin typeface="Inter"/>
                <a:ea typeface="Inter"/>
                <a:cs typeface="Inter"/>
                <a:sym typeface="Inter"/>
              </a:rPr>
              <a:t> and </a:t>
            </a:r>
            <a:r>
              <a:rPr i="1" lang="en" sz="1525" u="none" cap="none" strike="noStrike">
                <a:solidFill>
                  <a:srgbClr val="334155"/>
                </a:solidFill>
                <a:latin typeface="Inter"/>
                <a:ea typeface="Inter"/>
                <a:cs typeface="Inter"/>
                <a:sym typeface="Inter"/>
              </a:rPr>
              <a:t>« J'ai fait... »</a:t>
            </a:r>
            <a:r>
              <a:rPr i="0" lang="en" sz="1525" u="none" cap="none" strike="noStrike">
                <a:solidFill>
                  <a:srgbClr val="334155"/>
                </a:solidFill>
                <a:latin typeface="Inter"/>
                <a:ea typeface="Inter"/>
                <a:cs typeface="Inter"/>
                <a:sym typeface="Inter"/>
              </a:rPr>
              <a:t>.</a:t>
            </a:r>
            <a:endParaRPr sz="1800">
              <a:latin typeface="Inter"/>
              <a:ea typeface="Inter"/>
              <a:cs typeface="Inter"/>
              <a:sym typeface="Inter"/>
            </a:endParaRPr>
          </a:p>
        </p:txBody>
      </p:sp>
      <p:sp>
        <p:nvSpPr>
          <p:cNvPr id="153" name="Google Shape;153;p24"/>
          <p:cNvSpPr txBox="1"/>
          <p:nvPr/>
        </p:nvSpPr>
        <p:spPr>
          <a:xfrm>
            <a:off x="1656225" y="3762450"/>
            <a:ext cx="3128400" cy="704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 sz="1525" u="none" cap="none" strike="noStrike">
                <a:solidFill>
                  <a:srgbClr val="334155"/>
                </a:solidFill>
                <a:latin typeface="Inter"/>
                <a:ea typeface="Inter"/>
                <a:cs typeface="Inter"/>
                <a:sym typeface="Inter"/>
              </a:rPr>
              <a:t>• </a:t>
            </a:r>
            <a:r>
              <a:rPr b="1" i="0" lang="en" sz="1525" u="none" cap="none" strike="noStrike">
                <a:solidFill>
                  <a:srgbClr val="334155"/>
                </a:solidFill>
                <a:latin typeface="Inter"/>
                <a:ea typeface="Inter"/>
                <a:cs typeface="Inter"/>
                <a:sym typeface="Inter"/>
              </a:rPr>
              <a:t>Hands-on prompts:</a:t>
            </a:r>
            <a:r>
              <a:rPr i="0" lang="en" sz="1525" u="none" cap="none" strike="noStrike">
                <a:solidFill>
                  <a:srgbClr val="334155"/>
                </a:solidFill>
                <a:latin typeface="Inter"/>
                <a:ea typeface="Inter"/>
                <a:cs typeface="Inter"/>
                <a:sym typeface="Inter"/>
              </a:rPr>
              <a:t> manipulative provocations tailored to oral goals.</a:t>
            </a:r>
            <a:endParaRPr sz="1800">
              <a:latin typeface="Inter"/>
              <a:ea typeface="Inter"/>
              <a:cs typeface="Inter"/>
              <a:sym typeface="Inte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5"/>
          <p:cNvSpPr txBox="1"/>
          <p:nvPr>
            <p:ph type="title"/>
          </p:nvPr>
        </p:nvSpPr>
        <p:spPr>
          <a:xfrm>
            <a:off x="1095689" y="102394"/>
            <a:ext cx="7419600" cy="9942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100000"/>
              </a:lnSpc>
              <a:spcBef>
                <a:spcPts val="0"/>
              </a:spcBef>
              <a:spcAft>
                <a:spcPts val="0"/>
              </a:spcAft>
              <a:buClr>
                <a:schemeClr val="dk1"/>
              </a:buClr>
              <a:buSzPct val="39286"/>
              <a:buFont typeface="Arial"/>
              <a:buNone/>
            </a:pPr>
            <a:r>
              <a:rPr b="1" lang="en">
                <a:solidFill>
                  <a:srgbClr val="636466"/>
                </a:solidFill>
                <a:latin typeface="Poppins"/>
                <a:ea typeface="Poppins"/>
                <a:cs typeface="Poppins"/>
                <a:sym typeface="Poppins"/>
              </a:rPr>
              <a:t>The Continuum of Play - Where Vocabulary Takes Roots</a:t>
            </a:r>
            <a:endParaRPr b="1">
              <a:solidFill>
                <a:srgbClr val="636466"/>
              </a:solidFill>
              <a:latin typeface="Poppins"/>
              <a:ea typeface="Poppins"/>
              <a:cs typeface="Poppins"/>
              <a:sym typeface="Poppins"/>
            </a:endParaRPr>
          </a:p>
          <a:p>
            <a:pPr indent="0" lvl="0" marL="0" rtl="0" algn="l">
              <a:lnSpc>
                <a:spcPct val="90000"/>
              </a:lnSpc>
              <a:spcBef>
                <a:spcPts val="0"/>
              </a:spcBef>
              <a:spcAft>
                <a:spcPts val="0"/>
              </a:spcAft>
              <a:buClr>
                <a:schemeClr val="dk1"/>
              </a:buClr>
              <a:buSzPct val="117857"/>
              <a:buFont typeface="Play"/>
              <a:buNone/>
            </a:pPr>
            <a:r>
              <a:t/>
            </a:r>
            <a:endParaRPr/>
          </a:p>
        </p:txBody>
      </p:sp>
      <p:grpSp>
        <p:nvGrpSpPr>
          <p:cNvPr id="159" name="Google Shape;159;p25"/>
          <p:cNvGrpSpPr/>
          <p:nvPr/>
        </p:nvGrpSpPr>
        <p:grpSpPr>
          <a:xfrm>
            <a:off x="1224250" y="1163674"/>
            <a:ext cx="3546987" cy="3880388"/>
            <a:chOff x="0" y="66675"/>
            <a:chExt cx="2419500" cy="3028950"/>
          </a:xfrm>
        </p:grpSpPr>
        <p:sp>
          <p:nvSpPr>
            <p:cNvPr id="160" name="Google Shape;160;p25"/>
            <p:cNvSpPr/>
            <p:nvPr/>
          </p:nvSpPr>
          <p:spPr>
            <a:xfrm>
              <a:off x="0" y="238125"/>
              <a:ext cx="2419500" cy="2857500"/>
            </a:xfrm>
            <a:prstGeom prst="roundRect">
              <a:avLst>
                <a:gd fmla="val 3937"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1" name="Google Shape;161;p25"/>
            <p:cNvSpPr/>
            <p:nvPr/>
          </p:nvSpPr>
          <p:spPr>
            <a:xfrm>
              <a:off x="0" y="238125"/>
              <a:ext cx="2419500" cy="571500"/>
            </a:xfrm>
            <a:prstGeom prst="roundRect">
              <a:avLst>
                <a:gd fmla="val 16666" name="adj"/>
              </a:avLst>
            </a:prstGeom>
            <a:solidFill>
              <a:srgbClr val="ED89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2" name="Google Shape;162;p25"/>
            <p:cNvSpPr/>
            <p:nvPr/>
          </p:nvSpPr>
          <p:spPr>
            <a:xfrm>
              <a:off x="0" y="619125"/>
              <a:ext cx="2419500" cy="190500"/>
            </a:xfrm>
            <a:prstGeom prst="rect">
              <a:avLst/>
            </a:prstGeom>
            <a:solidFill>
              <a:srgbClr val="ED892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3" name="Google Shape;163;p25"/>
            <p:cNvSpPr/>
            <p:nvPr/>
          </p:nvSpPr>
          <p:spPr>
            <a:xfrm>
              <a:off x="1038225" y="66675"/>
              <a:ext cx="342900" cy="342900"/>
            </a:xfrm>
            <a:prstGeom prst="ellipse">
              <a:avLst/>
            </a:prstGeom>
            <a:solidFill>
              <a:srgbClr val="636466"/>
            </a:solidFill>
            <a:ln cap="flat" cmpd="sng" w="28575">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4" name="Google Shape;164;p25"/>
            <p:cNvSpPr txBox="1"/>
            <p:nvPr/>
          </p:nvSpPr>
          <p:spPr>
            <a:xfrm>
              <a:off x="1019175" y="66675"/>
              <a:ext cx="3810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300">
                  <a:solidFill>
                    <a:srgbClr val="FFFFFF"/>
                  </a:solidFill>
                  <a:latin typeface="Poppins"/>
                  <a:ea typeface="Poppins"/>
                  <a:cs typeface="Poppins"/>
                  <a:sym typeface="Poppins"/>
                </a:rPr>
                <a:t>3</a:t>
              </a:r>
              <a:endParaRPr b="1" sz="1300">
                <a:solidFill>
                  <a:srgbClr val="FFFFFF"/>
                </a:solidFill>
                <a:latin typeface="Poppins"/>
                <a:ea typeface="Poppins"/>
                <a:cs typeface="Poppins"/>
                <a:sym typeface="Poppins"/>
              </a:endParaRPr>
            </a:p>
          </p:txBody>
        </p:sp>
        <p:sp>
          <p:nvSpPr>
            <p:cNvPr id="165" name="Google Shape;165;p25"/>
            <p:cNvSpPr txBox="1"/>
            <p:nvPr/>
          </p:nvSpPr>
          <p:spPr>
            <a:xfrm>
              <a:off x="95250" y="419100"/>
              <a:ext cx="2229000" cy="457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i="0" lang="en" sz="1500" u="none" strike="noStrike">
                  <a:solidFill>
                    <a:srgbClr val="FFFFFF"/>
                  </a:solidFill>
                  <a:latin typeface="Inter"/>
                  <a:ea typeface="Inter"/>
                  <a:cs typeface="Inter"/>
                  <a:sym typeface="Inter"/>
                </a:rPr>
                <a:t>Free Inquiry</a:t>
              </a:r>
              <a:endParaRPr b="1" i="0" sz="1500" u="none" strike="noStrike">
                <a:solidFill>
                  <a:srgbClr val="FFFFFF"/>
                </a:solidFill>
                <a:latin typeface="Inter"/>
                <a:ea typeface="Inter"/>
                <a:cs typeface="Inter"/>
                <a:sym typeface="Inter"/>
              </a:endParaRPr>
            </a:p>
          </p:txBody>
        </p:sp>
      </p:grpSp>
      <p:pic>
        <p:nvPicPr>
          <p:cNvPr descr="Children engaged in self-directed free inquiry exploration with hands-on learning objects in a classroom" id="166" name="Google Shape;166;p25"/>
          <p:cNvPicPr preferRelativeResize="0"/>
          <p:nvPr/>
        </p:nvPicPr>
        <p:blipFill rotWithShape="1">
          <a:blip r:embed="rId3">
            <a:alphaModFix/>
          </a:blip>
          <a:srcRect b="0" l="952" r="952" t="0"/>
          <a:stretch/>
        </p:blipFill>
        <p:spPr>
          <a:xfrm>
            <a:off x="5097500" y="2220275"/>
            <a:ext cx="3546900" cy="2287200"/>
          </a:xfrm>
          <a:prstGeom prst="roundRect">
            <a:avLst>
              <a:gd fmla="val 6400" name="adj"/>
            </a:avLst>
          </a:prstGeom>
          <a:noFill/>
          <a:ln cap="flat" cmpd="sng" w="38100">
            <a:solidFill>
              <a:srgbClr val="595959"/>
            </a:solidFill>
            <a:prstDash val="solid"/>
            <a:round/>
            <a:headEnd len="sm" w="sm" type="none"/>
            <a:tailEnd len="sm" w="sm" type="none"/>
          </a:ln>
        </p:spPr>
      </p:pic>
      <p:sp>
        <p:nvSpPr>
          <p:cNvPr id="167" name="Google Shape;167;p25"/>
          <p:cNvSpPr txBox="1"/>
          <p:nvPr/>
        </p:nvSpPr>
        <p:spPr>
          <a:xfrm>
            <a:off x="1397399" y="2174275"/>
            <a:ext cx="32448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Inter"/>
                <a:ea typeface="Inter"/>
                <a:cs typeface="Inter"/>
                <a:sym typeface="Inter"/>
              </a:rPr>
              <a:t>• Authentic self-expression: child navigates their own play storyline.</a:t>
            </a:r>
            <a:endParaRPr sz="1500">
              <a:latin typeface="Inter"/>
              <a:ea typeface="Inter"/>
              <a:cs typeface="Inter"/>
              <a:sym typeface="Inter"/>
            </a:endParaRPr>
          </a:p>
          <a:p>
            <a:pPr indent="0" lvl="0" marL="0" rtl="0" algn="l">
              <a:spcBef>
                <a:spcPts val="0"/>
              </a:spcBef>
              <a:spcAft>
                <a:spcPts val="0"/>
              </a:spcAft>
              <a:buNone/>
            </a:pPr>
            <a:r>
              <a:t/>
            </a:r>
            <a:endParaRPr sz="1500">
              <a:latin typeface="Inter"/>
              <a:ea typeface="Inter"/>
              <a:cs typeface="Inter"/>
              <a:sym typeface="Inter"/>
            </a:endParaRPr>
          </a:p>
          <a:p>
            <a:pPr indent="0" lvl="0" marL="0" rtl="0" algn="l">
              <a:spcBef>
                <a:spcPts val="0"/>
              </a:spcBef>
              <a:spcAft>
                <a:spcPts val="0"/>
              </a:spcAft>
              <a:buNone/>
            </a:pPr>
            <a:r>
              <a:rPr lang="en" sz="1500">
                <a:latin typeface="Inter"/>
                <a:ea typeface="Inter"/>
                <a:cs typeface="Inter"/>
                <a:sym typeface="Inter"/>
              </a:rPr>
              <a:t>• Responsive co-construction: educators enter play as responsive language partners, not examiners.</a:t>
            </a:r>
            <a:endParaRPr sz="1500">
              <a:latin typeface="Inter"/>
              <a:ea typeface="Inter"/>
              <a:cs typeface="Inter"/>
              <a:sym typeface="Inter"/>
            </a:endParaRPr>
          </a:p>
          <a:p>
            <a:pPr indent="0" lvl="0" marL="0" rtl="0" algn="l">
              <a:spcBef>
                <a:spcPts val="0"/>
              </a:spcBef>
              <a:spcAft>
                <a:spcPts val="0"/>
              </a:spcAft>
              <a:buNone/>
            </a:pPr>
            <a:r>
              <a:t/>
            </a:r>
            <a:endParaRPr sz="1500">
              <a:latin typeface="Inter"/>
              <a:ea typeface="Inter"/>
              <a:cs typeface="Inter"/>
              <a:sym typeface="Inter"/>
            </a:endParaRPr>
          </a:p>
          <a:p>
            <a:pPr indent="0" lvl="0" marL="0" rtl="0" algn="l">
              <a:spcBef>
                <a:spcPts val="0"/>
              </a:spcBef>
              <a:spcAft>
                <a:spcPts val="0"/>
              </a:spcAft>
              <a:buNone/>
            </a:pPr>
            <a:r>
              <a:rPr lang="en" sz="1500">
                <a:latin typeface="Inter"/>
                <a:ea typeface="Inter"/>
                <a:cs typeface="Inter"/>
                <a:sym typeface="Inter"/>
              </a:rPr>
              <a:t>• Continuous observation and documentation of spontaneous language.</a:t>
            </a:r>
            <a:endParaRPr sz="1500">
              <a:latin typeface="Inter"/>
              <a:ea typeface="Inter"/>
              <a:cs typeface="Inter"/>
              <a:sym typeface="Inte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6"/>
          <p:cNvSpPr txBox="1"/>
          <p:nvPr>
            <p:ph type="title"/>
          </p:nvPr>
        </p:nvSpPr>
        <p:spPr>
          <a:xfrm>
            <a:off x="1095689" y="102394"/>
            <a:ext cx="7419600" cy="994200"/>
          </a:xfrm>
          <a:prstGeom prst="rect">
            <a:avLst/>
          </a:prstGeom>
          <a:noFill/>
          <a:ln>
            <a:noFill/>
          </a:ln>
        </p:spPr>
        <p:txBody>
          <a:bodyPr anchorCtr="0" anchor="ctr" bIns="34275" lIns="68575" spcFirstLastPara="1" rIns="68575" wrap="square" tIns="34275">
            <a:normAutofit/>
          </a:bodyPr>
          <a:lstStyle/>
          <a:p>
            <a:pPr indent="0" lvl="0" marL="0" rtl="0" algn="l">
              <a:lnSpc>
                <a:spcPct val="100000"/>
              </a:lnSpc>
              <a:spcBef>
                <a:spcPts val="0"/>
              </a:spcBef>
              <a:spcAft>
                <a:spcPts val="0"/>
              </a:spcAft>
              <a:buClr>
                <a:schemeClr val="dk1"/>
              </a:buClr>
              <a:buSzPts val="1100"/>
              <a:buFont typeface="Arial"/>
              <a:buNone/>
            </a:pPr>
            <a:r>
              <a:rPr b="1" lang="en">
                <a:solidFill>
                  <a:srgbClr val="636466"/>
                </a:solidFill>
                <a:latin typeface="Poppins"/>
                <a:ea typeface="Poppins"/>
                <a:cs typeface="Poppins"/>
                <a:sym typeface="Poppins"/>
              </a:rPr>
              <a:t>Practical Learning Centres in Action</a:t>
            </a:r>
            <a:endParaRPr/>
          </a:p>
        </p:txBody>
      </p:sp>
      <p:grpSp>
        <p:nvGrpSpPr>
          <p:cNvPr id="173" name="Google Shape;173;p26"/>
          <p:cNvGrpSpPr/>
          <p:nvPr/>
        </p:nvGrpSpPr>
        <p:grpSpPr>
          <a:xfrm>
            <a:off x="1193975" y="1261657"/>
            <a:ext cx="7419594" cy="2977173"/>
            <a:chOff x="0" y="0"/>
            <a:chExt cx="2667000" cy="3333900"/>
          </a:xfrm>
        </p:grpSpPr>
        <p:sp>
          <p:nvSpPr>
            <p:cNvPr id="174" name="Google Shape;174;p26"/>
            <p:cNvSpPr/>
            <p:nvPr/>
          </p:nvSpPr>
          <p:spPr>
            <a:xfrm>
              <a:off x="0" y="0"/>
              <a:ext cx="2667000" cy="3333900"/>
            </a:xfrm>
            <a:prstGeom prst="roundRect">
              <a:avLst>
                <a:gd fmla="val 2857" name="adj"/>
              </a:avLst>
            </a:prstGeom>
            <a:solidFill>
              <a:srgbClr val="FFFFFF">
                <a:alpha val="8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5" name="Google Shape;175;p26"/>
            <p:cNvSpPr/>
            <p:nvPr/>
          </p:nvSpPr>
          <p:spPr>
            <a:xfrm>
              <a:off x="0" y="0"/>
              <a:ext cx="2667000" cy="400200"/>
            </a:xfrm>
            <a:prstGeom prst="roundRect">
              <a:avLst>
                <a:gd fmla="val 19047" name="adj"/>
              </a:avLst>
            </a:prstGeom>
            <a:solidFill>
              <a:srgbClr val="FF00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6" name="Google Shape;176;p26"/>
            <p:cNvSpPr/>
            <p:nvPr/>
          </p:nvSpPr>
          <p:spPr>
            <a:xfrm>
              <a:off x="0" y="209550"/>
              <a:ext cx="2667000" cy="190500"/>
            </a:xfrm>
            <a:prstGeom prst="rect">
              <a:avLst/>
            </a:prstGeom>
            <a:solidFill>
              <a:srgbClr val="FF00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7" name="Google Shape;177;p26"/>
            <p:cNvSpPr txBox="1"/>
            <p:nvPr/>
          </p:nvSpPr>
          <p:spPr>
            <a:xfrm>
              <a:off x="0" y="0"/>
              <a:ext cx="2667000" cy="400200"/>
            </a:xfrm>
            <a:prstGeom prst="rect">
              <a:avLst/>
            </a:prstGeom>
            <a:solidFill>
              <a:srgbClr val="2A88C8"/>
            </a:solidFill>
            <a:ln>
              <a:noFill/>
            </a:ln>
          </p:spPr>
          <p:txBody>
            <a:bodyPr anchorCtr="0" anchor="ctr" bIns="0" lIns="0" spcFirstLastPara="1" rIns="0" wrap="square" tIns="0">
              <a:noAutofit/>
            </a:bodyPr>
            <a:lstStyle/>
            <a:p>
              <a:pPr indent="0" lvl="0" marL="0" rtl="0" algn="ctr">
                <a:spcBef>
                  <a:spcPts val="0"/>
                </a:spcBef>
                <a:spcAft>
                  <a:spcPts val="0"/>
                </a:spcAft>
                <a:buNone/>
              </a:pPr>
              <a:r>
                <a:rPr b="1" i="0" lang="en" sz="1339" u="none" strike="noStrike">
                  <a:solidFill>
                    <a:srgbClr val="FFFFFF"/>
                  </a:solidFill>
                  <a:latin typeface="Inter"/>
                  <a:ea typeface="Inter"/>
                  <a:cs typeface="Inter"/>
                  <a:sym typeface="Inter"/>
                </a:rPr>
                <a:t>Jeu dramatique</a:t>
              </a:r>
              <a:endParaRPr b="1" i="0" sz="1339" u="none" strike="noStrike">
                <a:solidFill>
                  <a:srgbClr val="FFFFFF"/>
                </a:solidFill>
                <a:latin typeface="Inter"/>
                <a:ea typeface="Inter"/>
                <a:cs typeface="Inter"/>
                <a:sym typeface="Inter"/>
              </a:endParaRPr>
            </a:p>
          </p:txBody>
        </p:sp>
        <p:sp>
          <p:nvSpPr>
            <p:cNvPr id="178" name="Google Shape;178;p26"/>
            <p:cNvSpPr txBox="1"/>
            <p:nvPr/>
          </p:nvSpPr>
          <p:spPr>
            <a:xfrm>
              <a:off x="1576226" y="752475"/>
              <a:ext cx="929400" cy="13812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i="0" lang="en" sz="1518" u="none" strike="noStrike">
                  <a:solidFill>
                    <a:srgbClr val="0097A7"/>
                  </a:solidFill>
                  <a:latin typeface="Poppins"/>
                  <a:ea typeface="Poppins"/>
                  <a:cs typeface="Poppins"/>
                  <a:sym typeface="Poppins"/>
                </a:rPr>
                <a:t>La pizzeria</a:t>
              </a:r>
              <a:endParaRPr b="1" i="0" sz="1518" u="none" strike="noStrike">
                <a:solidFill>
                  <a:srgbClr val="0097A7"/>
                </a:solidFill>
                <a:latin typeface="Poppins"/>
                <a:ea typeface="Poppins"/>
                <a:cs typeface="Poppins"/>
                <a:sym typeface="Poppins"/>
              </a:endParaRPr>
            </a:p>
            <a:p>
              <a:pPr indent="-289193" lvl="0" marL="408272" rtl="0" algn="l">
                <a:spcBef>
                  <a:spcPts val="536"/>
                </a:spcBef>
                <a:spcAft>
                  <a:spcPts val="0"/>
                </a:spcAft>
                <a:buClr>
                  <a:schemeClr val="dk1"/>
                </a:buClr>
                <a:buSzPts val="1339"/>
                <a:buFont typeface="Poppins"/>
                <a:buChar char="●"/>
              </a:pPr>
              <a:r>
                <a:rPr b="0" i="0" lang="en" sz="1339" u="none" strike="noStrike">
                  <a:solidFill>
                    <a:srgbClr val="000000"/>
                  </a:solidFill>
                  <a:latin typeface="Inter"/>
                  <a:ea typeface="Inter"/>
                  <a:cs typeface="Inter"/>
                  <a:sym typeface="Inter"/>
                </a:rPr>
                <a:t>Oral French vocabulary</a:t>
              </a:r>
              <a:endParaRPr b="1" i="0" sz="1339" u="none" strike="noStrike">
                <a:solidFill>
                  <a:srgbClr val="0097A7"/>
                </a:solidFill>
                <a:latin typeface="Poppins"/>
                <a:ea typeface="Poppins"/>
                <a:cs typeface="Poppins"/>
                <a:sym typeface="Poppins"/>
              </a:endParaRPr>
            </a:p>
            <a:p>
              <a:pPr indent="-289193" lvl="0" marL="408272" rtl="0" algn="l">
                <a:spcBef>
                  <a:spcPts val="357"/>
                </a:spcBef>
                <a:spcAft>
                  <a:spcPts val="0"/>
                </a:spcAft>
                <a:buClr>
                  <a:schemeClr val="dk1"/>
                </a:buClr>
                <a:buSzPts val="1339"/>
                <a:buFont typeface="Poppins"/>
                <a:buChar char="●"/>
              </a:pPr>
              <a:r>
                <a:rPr b="0" i="0" lang="en" sz="1339" u="none" strike="noStrike">
                  <a:solidFill>
                    <a:srgbClr val="000000"/>
                  </a:solidFill>
                  <a:latin typeface="Inter"/>
                  <a:ea typeface="Inter"/>
                  <a:cs typeface="Inter"/>
                  <a:sym typeface="Inter"/>
                </a:rPr>
                <a:t>Order forms</a:t>
              </a:r>
              <a:endParaRPr b="0" i="0" sz="1339" u="none" strike="noStrike">
                <a:solidFill>
                  <a:srgbClr val="000000"/>
                </a:solidFill>
                <a:latin typeface="Inter"/>
                <a:ea typeface="Inter"/>
                <a:cs typeface="Inter"/>
                <a:sym typeface="Inter"/>
              </a:endParaRPr>
            </a:p>
            <a:p>
              <a:pPr indent="-289193" lvl="0" marL="408272" rtl="0" algn="l">
                <a:spcBef>
                  <a:spcPts val="357"/>
                </a:spcBef>
                <a:spcAft>
                  <a:spcPts val="0"/>
                </a:spcAft>
                <a:buClr>
                  <a:schemeClr val="dk1"/>
                </a:buClr>
                <a:buSzPts val="1339"/>
                <a:buFont typeface="Inter"/>
                <a:buChar char="●"/>
              </a:pPr>
              <a:r>
                <a:rPr lang="en" sz="1339">
                  <a:latin typeface="Inter"/>
                  <a:ea typeface="Inter"/>
                  <a:cs typeface="Inter"/>
                  <a:sym typeface="Inter"/>
                </a:rPr>
                <a:t>Menus</a:t>
              </a:r>
              <a:endParaRPr sz="1339">
                <a:latin typeface="Inter"/>
                <a:ea typeface="Inter"/>
                <a:cs typeface="Inter"/>
                <a:sym typeface="Inter"/>
              </a:endParaRPr>
            </a:p>
            <a:p>
              <a:pPr indent="-289193" lvl="0" marL="408272" rtl="0" algn="l">
                <a:spcBef>
                  <a:spcPts val="357"/>
                </a:spcBef>
                <a:spcAft>
                  <a:spcPts val="0"/>
                </a:spcAft>
                <a:buClr>
                  <a:schemeClr val="dk1"/>
                </a:buClr>
                <a:buSzPts val="1339"/>
                <a:buFont typeface="Poppins"/>
                <a:buChar char="●"/>
              </a:pPr>
              <a:r>
                <a:rPr b="0" i="0" lang="en" sz="1339" u="none" strike="noStrike">
                  <a:solidFill>
                    <a:srgbClr val="000000"/>
                  </a:solidFill>
                  <a:latin typeface="Inter"/>
                  <a:ea typeface="Inter"/>
                  <a:cs typeface="Inter"/>
                  <a:sym typeface="Inter"/>
                </a:rPr>
                <a:t>Initial sound sorting (</a:t>
              </a:r>
              <a:r>
                <a:rPr b="1" i="0" lang="en" sz="1339" u="none" strike="noStrike">
                  <a:solidFill>
                    <a:srgbClr val="000000"/>
                  </a:solidFill>
                  <a:latin typeface="Inter"/>
                  <a:ea typeface="Inter"/>
                  <a:cs typeface="Inter"/>
                  <a:sym typeface="Inter"/>
                </a:rPr>
                <a:t>/p/ pour pepperoni</a:t>
              </a:r>
              <a:r>
                <a:rPr b="0" i="0" lang="en" sz="1339" u="none" strike="noStrike">
                  <a:solidFill>
                    <a:srgbClr val="000000"/>
                  </a:solidFill>
                  <a:latin typeface="Inter"/>
                  <a:ea typeface="Inter"/>
                  <a:cs typeface="Inter"/>
                  <a:sym typeface="Inter"/>
                </a:rPr>
                <a:t>)</a:t>
              </a:r>
              <a:endParaRPr b="1" i="0" sz="1339" u="none" strike="noStrike">
                <a:solidFill>
                  <a:srgbClr val="0097A7"/>
                </a:solidFill>
                <a:latin typeface="Poppins"/>
                <a:ea typeface="Poppins"/>
                <a:cs typeface="Poppins"/>
                <a:sym typeface="Poppins"/>
              </a:endParaRPr>
            </a:p>
          </p:txBody>
        </p:sp>
      </p:grpSp>
      <p:pic>
        <p:nvPicPr>
          <p:cNvPr descr="Kindergarten children playing in a dramatic play pizza restaurant centre in a French Immersion classroom, with order forms, pretend pizza, and play cash register" id="179" name="Google Shape;179;p26"/>
          <p:cNvPicPr preferRelativeResize="0"/>
          <p:nvPr/>
        </p:nvPicPr>
        <p:blipFill rotWithShape="1">
          <a:blip r:embed="rId3">
            <a:alphaModFix/>
          </a:blip>
          <a:srcRect b="1607" l="0" r="0" t="1616"/>
          <a:stretch/>
        </p:blipFill>
        <p:spPr>
          <a:xfrm>
            <a:off x="1490803" y="1878150"/>
            <a:ext cx="3513600" cy="1912500"/>
          </a:xfrm>
          <a:prstGeom prst="roundRect">
            <a:avLst>
              <a:gd fmla="val 4444" name="adj"/>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7"/>
          <p:cNvSpPr txBox="1"/>
          <p:nvPr>
            <p:ph type="title"/>
          </p:nvPr>
        </p:nvSpPr>
        <p:spPr>
          <a:xfrm>
            <a:off x="1095689" y="102394"/>
            <a:ext cx="7419600" cy="994200"/>
          </a:xfrm>
          <a:prstGeom prst="rect">
            <a:avLst/>
          </a:prstGeom>
          <a:noFill/>
          <a:ln>
            <a:noFill/>
          </a:ln>
        </p:spPr>
        <p:txBody>
          <a:bodyPr anchorCtr="0" anchor="ctr" bIns="34275" lIns="68575" spcFirstLastPara="1" rIns="68575" wrap="square" tIns="34275">
            <a:normAutofit/>
          </a:bodyPr>
          <a:lstStyle/>
          <a:p>
            <a:pPr indent="0" lvl="0" marL="0" rtl="0" algn="l">
              <a:lnSpc>
                <a:spcPct val="100000"/>
              </a:lnSpc>
              <a:spcBef>
                <a:spcPts val="0"/>
              </a:spcBef>
              <a:spcAft>
                <a:spcPts val="0"/>
              </a:spcAft>
              <a:buClr>
                <a:schemeClr val="dk1"/>
              </a:buClr>
              <a:buSzPts val="1100"/>
              <a:buFont typeface="Arial"/>
              <a:buNone/>
            </a:pPr>
            <a:r>
              <a:rPr b="1" lang="en">
                <a:solidFill>
                  <a:srgbClr val="636466"/>
                </a:solidFill>
                <a:latin typeface="Poppins"/>
                <a:ea typeface="Poppins"/>
                <a:cs typeface="Poppins"/>
                <a:sym typeface="Poppins"/>
              </a:rPr>
              <a:t>Practical Learning Centres in Action</a:t>
            </a:r>
            <a:endParaRPr/>
          </a:p>
        </p:txBody>
      </p:sp>
      <p:grpSp>
        <p:nvGrpSpPr>
          <p:cNvPr id="185" name="Google Shape;185;p27"/>
          <p:cNvGrpSpPr/>
          <p:nvPr/>
        </p:nvGrpSpPr>
        <p:grpSpPr>
          <a:xfrm>
            <a:off x="1326475" y="1628250"/>
            <a:ext cx="7668692" cy="3214546"/>
            <a:chOff x="0" y="0"/>
            <a:chExt cx="2667000" cy="3333900"/>
          </a:xfrm>
        </p:grpSpPr>
        <p:sp>
          <p:nvSpPr>
            <p:cNvPr id="186" name="Google Shape;186;p27"/>
            <p:cNvSpPr/>
            <p:nvPr/>
          </p:nvSpPr>
          <p:spPr>
            <a:xfrm>
              <a:off x="0" y="0"/>
              <a:ext cx="2667000" cy="3333900"/>
            </a:xfrm>
            <a:prstGeom prst="roundRect">
              <a:avLst>
                <a:gd fmla="val 2857" name="adj"/>
              </a:avLst>
            </a:prstGeom>
            <a:solidFill>
              <a:srgbClr val="FFFFFF">
                <a:alpha val="8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7" name="Google Shape;187;p27"/>
            <p:cNvSpPr/>
            <p:nvPr/>
          </p:nvSpPr>
          <p:spPr>
            <a:xfrm>
              <a:off x="0" y="0"/>
              <a:ext cx="2667000" cy="400200"/>
            </a:xfrm>
            <a:prstGeom prst="roundRect">
              <a:avLst>
                <a:gd fmla="val 19047" name="adj"/>
              </a:avLst>
            </a:prstGeom>
            <a:solidFill>
              <a:srgbClr val="0097A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8" name="Google Shape;188;p27"/>
            <p:cNvSpPr/>
            <p:nvPr/>
          </p:nvSpPr>
          <p:spPr>
            <a:xfrm>
              <a:off x="0" y="209550"/>
              <a:ext cx="2667000" cy="190500"/>
            </a:xfrm>
            <a:prstGeom prst="rect">
              <a:avLst/>
            </a:prstGeom>
            <a:solidFill>
              <a:srgbClr val="0097A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9" name="Google Shape;189;p27"/>
            <p:cNvSpPr txBox="1"/>
            <p:nvPr/>
          </p:nvSpPr>
          <p:spPr>
            <a:xfrm>
              <a:off x="0" y="0"/>
              <a:ext cx="2667000" cy="400200"/>
            </a:xfrm>
            <a:prstGeom prst="rect">
              <a:avLst/>
            </a:prstGeom>
            <a:solidFill>
              <a:srgbClr val="CF302A"/>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446">
                  <a:solidFill>
                    <a:srgbClr val="FFFFFF"/>
                  </a:solidFill>
                  <a:latin typeface="Inter"/>
                  <a:ea typeface="Inter"/>
                  <a:cs typeface="Inter"/>
                  <a:sym typeface="Inter"/>
                </a:rPr>
                <a:t>Centre de construction</a:t>
              </a:r>
              <a:endParaRPr b="1" sz="1446">
                <a:solidFill>
                  <a:srgbClr val="FFFFFF"/>
                </a:solidFill>
                <a:latin typeface="Inter"/>
                <a:ea typeface="Inter"/>
                <a:cs typeface="Inter"/>
                <a:sym typeface="Inter"/>
              </a:endParaRPr>
            </a:p>
          </p:txBody>
        </p:sp>
        <p:sp>
          <p:nvSpPr>
            <p:cNvPr id="190" name="Google Shape;190;p27"/>
            <p:cNvSpPr txBox="1"/>
            <p:nvPr/>
          </p:nvSpPr>
          <p:spPr>
            <a:xfrm>
              <a:off x="1502500" y="840975"/>
              <a:ext cx="961800" cy="13812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1736">
                  <a:solidFill>
                    <a:srgbClr val="0097A7"/>
                  </a:solidFill>
                  <a:latin typeface="Poppins"/>
                  <a:ea typeface="Poppins"/>
                  <a:cs typeface="Poppins"/>
                  <a:sym typeface="Poppins"/>
                </a:rPr>
                <a:t>Blocks</a:t>
              </a:r>
              <a:endParaRPr b="1" sz="1736">
                <a:solidFill>
                  <a:srgbClr val="0097A7"/>
                </a:solidFill>
                <a:latin typeface="Poppins"/>
                <a:ea typeface="Poppins"/>
                <a:cs typeface="Poppins"/>
                <a:sym typeface="Poppins"/>
              </a:endParaRPr>
            </a:p>
            <a:p>
              <a:pPr indent="-318399" lvl="0" marL="440859" rtl="0" algn="l">
                <a:spcBef>
                  <a:spcPts val="579"/>
                </a:spcBef>
                <a:spcAft>
                  <a:spcPts val="0"/>
                </a:spcAft>
                <a:buClr>
                  <a:srgbClr val="000000"/>
                </a:buClr>
                <a:buSzPts val="1543"/>
                <a:buFont typeface="Inter"/>
                <a:buChar char="●"/>
              </a:pPr>
              <a:r>
                <a:rPr b="0" lang="en" sz="1543">
                  <a:solidFill>
                    <a:srgbClr val="000000"/>
                  </a:solidFill>
                  <a:latin typeface="Inter"/>
                  <a:ea typeface="Inter"/>
                  <a:cs typeface="Inter"/>
                  <a:sym typeface="Inter"/>
                </a:rPr>
                <a:t>Spatial terms (</a:t>
              </a:r>
              <a:r>
                <a:rPr b="1" lang="en" sz="1543">
                  <a:solidFill>
                    <a:srgbClr val="000000"/>
                  </a:solidFill>
                  <a:latin typeface="Inter"/>
                  <a:ea typeface="Inter"/>
                  <a:cs typeface="Inter"/>
                  <a:sym typeface="Inter"/>
                </a:rPr>
                <a:t>sur, sous</a:t>
              </a:r>
              <a:r>
                <a:rPr b="0" lang="en" sz="1543">
                  <a:solidFill>
                    <a:srgbClr val="000000"/>
                  </a:solidFill>
                  <a:latin typeface="Inter"/>
                  <a:ea typeface="Inter"/>
                  <a:cs typeface="Inter"/>
                  <a:sym typeface="Inter"/>
                </a:rPr>
                <a:t>)</a:t>
              </a:r>
              <a:endParaRPr b="0" sz="1543">
                <a:solidFill>
                  <a:srgbClr val="000000"/>
                </a:solidFill>
                <a:latin typeface="Inter"/>
                <a:ea typeface="Inter"/>
                <a:cs typeface="Inter"/>
                <a:sym typeface="Inter"/>
              </a:endParaRPr>
            </a:p>
            <a:p>
              <a:pPr indent="-318399" lvl="0" marL="440859" rtl="0" algn="l">
                <a:spcBef>
                  <a:spcPts val="386"/>
                </a:spcBef>
                <a:spcAft>
                  <a:spcPts val="0"/>
                </a:spcAft>
                <a:buClr>
                  <a:srgbClr val="000000"/>
                </a:buClr>
                <a:buSzPts val="1543"/>
                <a:buFont typeface="Inter"/>
                <a:buChar char="●"/>
              </a:pPr>
              <a:r>
                <a:rPr b="0" lang="en" sz="1543">
                  <a:solidFill>
                    <a:srgbClr val="000000"/>
                  </a:solidFill>
                  <a:latin typeface="Inter"/>
                  <a:ea typeface="Inter"/>
                  <a:cs typeface="Inter"/>
                  <a:sym typeface="Inter"/>
                </a:rPr>
                <a:t>Environmental print (</a:t>
              </a:r>
              <a:r>
                <a:rPr b="1" lang="en" sz="1543">
                  <a:solidFill>
                    <a:srgbClr val="000000"/>
                  </a:solidFill>
                  <a:latin typeface="Inter"/>
                  <a:ea typeface="Inter"/>
                  <a:cs typeface="Inter"/>
                  <a:sym typeface="Inter"/>
                </a:rPr>
                <a:t>Arrêt</a:t>
              </a:r>
              <a:r>
                <a:rPr lang="en" sz="1543">
                  <a:latin typeface="Inter"/>
                  <a:ea typeface="Inter"/>
                  <a:cs typeface="Inter"/>
                  <a:sym typeface="Inter"/>
                </a:rPr>
                <a:t>, </a:t>
              </a:r>
              <a:r>
                <a:rPr b="1" lang="en" sz="1543">
                  <a:latin typeface="Inter"/>
                  <a:ea typeface="Inter"/>
                  <a:cs typeface="Inter"/>
                  <a:sym typeface="Inter"/>
                </a:rPr>
                <a:t>noms de restaurants et noms de magasins) </a:t>
              </a:r>
              <a:endParaRPr sz="1543">
                <a:latin typeface="Inter"/>
                <a:ea typeface="Inter"/>
                <a:cs typeface="Inter"/>
                <a:sym typeface="Inter"/>
              </a:endParaRPr>
            </a:p>
          </p:txBody>
        </p:sp>
      </p:grpSp>
      <p:pic>
        <p:nvPicPr>
          <p:cNvPr descr="Kindergarten students building with wooden blocks and construction toys in a bright classroom centre with French stop signs" id="191" name="Google Shape;191;p27"/>
          <p:cNvPicPr preferRelativeResize="0"/>
          <p:nvPr/>
        </p:nvPicPr>
        <p:blipFill rotWithShape="1">
          <a:blip r:embed="rId3">
            <a:alphaModFix/>
          </a:blip>
          <a:srcRect b="13710" l="0" r="0" t="13710"/>
          <a:stretch/>
        </p:blipFill>
        <p:spPr>
          <a:xfrm>
            <a:off x="1761835" y="2194936"/>
            <a:ext cx="3666600" cy="1995900"/>
          </a:xfrm>
          <a:prstGeom prst="roundRect">
            <a:avLst>
              <a:gd fmla="val 4444" name="adj"/>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8"/>
          <p:cNvSpPr txBox="1"/>
          <p:nvPr>
            <p:ph type="title"/>
          </p:nvPr>
        </p:nvSpPr>
        <p:spPr>
          <a:xfrm>
            <a:off x="1095689" y="102394"/>
            <a:ext cx="7419600" cy="994200"/>
          </a:xfrm>
          <a:prstGeom prst="rect">
            <a:avLst/>
          </a:prstGeom>
          <a:noFill/>
          <a:ln>
            <a:noFill/>
          </a:ln>
        </p:spPr>
        <p:txBody>
          <a:bodyPr anchorCtr="0" anchor="ctr" bIns="34275" lIns="68575" spcFirstLastPara="1" rIns="68575" wrap="square" tIns="34275">
            <a:normAutofit/>
          </a:bodyPr>
          <a:lstStyle/>
          <a:p>
            <a:pPr indent="0" lvl="0" marL="0" rtl="0" algn="l">
              <a:lnSpc>
                <a:spcPct val="100000"/>
              </a:lnSpc>
              <a:spcBef>
                <a:spcPts val="0"/>
              </a:spcBef>
              <a:spcAft>
                <a:spcPts val="0"/>
              </a:spcAft>
              <a:buClr>
                <a:schemeClr val="dk1"/>
              </a:buClr>
              <a:buSzPts val="1100"/>
              <a:buFont typeface="Arial"/>
              <a:buNone/>
            </a:pPr>
            <a:r>
              <a:rPr b="1" lang="en">
                <a:solidFill>
                  <a:srgbClr val="636466"/>
                </a:solidFill>
                <a:latin typeface="Poppins"/>
                <a:ea typeface="Poppins"/>
                <a:cs typeface="Poppins"/>
                <a:sym typeface="Poppins"/>
              </a:rPr>
              <a:t>Practical Learning Centres in Action</a:t>
            </a:r>
            <a:endParaRPr/>
          </a:p>
        </p:txBody>
      </p:sp>
      <p:grpSp>
        <p:nvGrpSpPr>
          <p:cNvPr id="197" name="Google Shape;197;p28"/>
          <p:cNvGrpSpPr/>
          <p:nvPr/>
        </p:nvGrpSpPr>
        <p:grpSpPr>
          <a:xfrm>
            <a:off x="1754150" y="1313675"/>
            <a:ext cx="6674434" cy="2925164"/>
            <a:chOff x="0" y="0"/>
            <a:chExt cx="2667000" cy="3333900"/>
          </a:xfrm>
        </p:grpSpPr>
        <p:sp>
          <p:nvSpPr>
            <p:cNvPr id="198" name="Google Shape;198;p28"/>
            <p:cNvSpPr/>
            <p:nvPr/>
          </p:nvSpPr>
          <p:spPr>
            <a:xfrm>
              <a:off x="0" y="0"/>
              <a:ext cx="2667000" cy="3333900"/>
            </a:xfrm>
            <a:prstGeom prst="roundRect">
              <a:avLst>
                <a:gd fmla="val 2857" name="adj"/>
              </a:avLst>
            </a:prstGeom>
            <a:solidFill>
              <a:srgbClr val="FFFFFF">
                <a:alpha val="8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9" name="Google Shape;199;p28"/>
            <p:cNvSpPr/>
            <p:nvPr/>
          </p:nvSpPr>
          <p:spPr>
            <a:xfrm>
              <a:off x="0" y="0"/>
              <a:ext cx="2667000" cy="400200"/>
            </a:xfrm>
            <a:prstGeom prst="roundRect">
              <a:avLst>
                <a:gd fmla="val 19047" name="adj"/>
              </a:avLst>
            </a:prstGeom>
            <a:solidFill>
              <a:srgbClr val="63646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0" name="Google Shape;200;p28"/>
            <p:cNvSpPr/>
            <p:nvPr/>
          </p:nvSpPr>
          <p:spPr>
            <a:xfrm>
              <a:off x="0" y="209550"/>
              <a:ext cx="2667000" cy="190500"/>
            </a:xfrm>
            <a:prstGeom prst="rect">
              <a:avLst/>
            </a:prstGeom>
            <a:solidFill>
              <a:srgbClr val="63646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1" name="Google Shape;201;p28"/>
            <p:cNvSpPr txBox="1"/>
            <p:nvPr/>
          </p:nvSpPr>
          <p:spPr>
            <a:xfrm>
              <a:off x="0" y="0"/>
              <a:ext cx="2667000" cy="400200"/>
            </a:xfrm>
            <a:prstGeom prst="rect">
              <a:avLst/>
            </a:prstGeom>
            <a:solidFill>
              <a:srgbClr val="2A88C8"/>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316">
                  <a:solidFill>
                    <a:srgbClr val="FFFFFF"/>
                  </a:solidFill>
                  <a:latin typeface="Inter"/>
                  <a:ea typeface="Inter"/>
                  <a:cs typeface="Inter"/>
                  <a:sym typeface="Inter"/>
                </a:rPr>
                <a:t>Table de manipulation</a:t>
              </a:r>
              <a:endParaRPr b="1" sz="1316">
                <a:solidFill>
                  <a:srgbClr val="FFFFFF"/>
                </a:solidFill>
                <a:latin typeface="Inter"/>
                <a:ea typeface="Inter"/>
                <a:cs typeface="Inter"/>
                <a:sym typeface="Inter"/>
              </a:endParaRPr>
            </a:p>
          </p:txBody>
        </p:sp>
        <p:pic>
          <p:nvPicPr>
            <p:cNvPr id="202" name="Google Shape;202;p28"/>
            <p:cNvPicPr preferRelativeResize="0"/>
            <p:nvPr/>
          </p:nvPicPr>
          <p:blipFill rotWithShape="1">
            <a:blip r:embed="rId3">
              <a:alphaModFix/>
            </a:blip>
            <a:srcRect b="0" l="0" r="0" t="0"/>
            <a:stretch/>
          </p:blipFill>
          <p:spPr>
            <a:xfrm>
              <a:off x="192036" y="752475"/>
              <a:ext cx="1083000" cy="2090400"/>
            </a:xfrm>
            <a:prstGeom prst="rect">
              <a:avLst/>
            </a:prstGeom>
            <a:noFill/>
            <a:ln>
              <a:noFill/>
            </a:ln>
          </p:spPr>
        </p:pic>
        <p:sp>
          <p:nvSpPr>
            <p:cNvPr id="203" name="Google Shape;203;p28"/>
            <p:cNvSpPr txBox="1"/>
            <p:nvPr/>
          </p:nvSpPr>
          <p:spPr>
            <a:xfrm>
              <a:off x="1435293" y="955925"/>
              <a:ext cx="1038900" cy="933600"/>
            </a:xfrm>
            <a:prstGeom prst="rect">
              <a:avLst/>
            </a:prstGeom>
            <a:noFill/>
            <a:ln>
              <a:noFill/>
            </a:ln>
          </p:spPr>
          <p:txBody>
            <a:bodyPr anchorCtr="0" anchor="t" bIns="0" lIns="0" spcFirstLastPara="1" rIns="0" wrap="square" tIns="0">
              <a:noAutofit/>
            </a:bodyPr>
            <a:lstStyle/>
            <a:p>
              <a:pPr indent="-284140" lvl="0" marL="401138" rtl="0" algn="l">
                <a:spcBef>
                  <a:spcPts val="0"/>
                </a:spcBef>
                <a:spcAft>
                  <a:spcPts val="0"/>
                </a:spcAft>
                <a:buClr>
                  <a:srgbClr val="000000"/>
                </a:buClr>
                <a:buSzPts val="1316"/>
                <a:buFont typeface="Inter"/>
                <a:buChar char="●"/>
              </a:pPr>
              <a:r>
                <a:rPr b="0" lang="en" sz="1316">
                  <a:solidFill>
                    <a:srgbClr val="000000"/>
                  </a:solidFill>
                  <a:latin typeface="Inter"/>
                  <a:ea typeface="Inter"/>
                  <a:cs typeface="Inter"/>
                  <a:sym typeface="Inter"/>
                </a:rPr>
                <a:t>Syllable clapping with clay (</a:t>
              </a:r>
              <a:r>
                <a:rPr b="1" lang="en" sz="1316">
                  <a:solidFill>
                    <a:srgbClr val="000000"/>
                  </a:solidFill>
                  <a:latin typeface="Inter"/>
                  <a:ea typeface="Inter"/>
                  <a:cs typeface="Inter"/>
                  <a:sym typeface="Inter"/>
                </a:rPr>
                <a:t>pa-pi-llon</a:t>
              </a:r>
              <a:r>
                <a:rPr b="0" lang="en" sz="1316">
                  <a:solidFill>
                    <a:srgbClr val="000000"/>
                  </a:solidFill>
                  <a:latin typeface="Inter"/>
                  <a:ea typeface="Inter"/>
                  <a:cs typeface="Inter"/>
                  <a:sym typeface="Inter"/>
                </a:rPr>
                <a:t>)</a:t>
              </a:r>
              <a:endParaRPr b="0" sz="1316">
                <a:solidFill>
                  <a:srgbClr val="000000"/>
                </a:solidFill>
                <a:latin typeface="Inter"/>
                <a:ea typeface="Inter"/>
                <a:cs typeface="Inter"/>
                <a:sym typeface="Inter"/>
              </a:endParaRPr>
            </a:p>
            <a:p>
              <a:pPr indent="-284140" lvl="0" marL="401138" rtl="0" algn="l">
                <a:spcBef>
                  <a:spcPts val="395"/>
                </a:spcBef>
                <a:spcAft>
                  <a:spcPts val="395"/>
                </a:spcAft>
                <a:buClr>
                  <a:srgbClr val="000000"/>
                </a:buClr>
                <a:buSzPts val="1316"/>
                <a:buFont typeface="Inter"/>
                <a:buChar char="●"/>
              </a:pPr>
              <a:r>
                <a:rPr b="0" lang="en" sz="1316">
                  <a:solidFill>
                    <a:srgbClr val="000000"/>
                  </a:solidFill>
                  <a:latin typeface="Inter"/>
                  <a:ea typeface="Inter"/>
                  <a:cs typeface="Inter"/>
                  <a:sym typeface="Inter"/>
                </a:rPr>
                <a:t>Playdough letter formation</a:t>
              </a:r>
              <a:endParaRPr b="0" sz="1316">
                <a:solidFill>
                  <a:srgbClr val="000000"/>
                </a:solidFill>
                <a:latin typeface="Inter"/>
                <a:ea typeface="Inter"/>
                <a:cs typeface="Inter"/>
                <a:sym typeface="Inte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9"/>
          <p:cNvSpPr txBox="1"/>
          <p:nvPr>
            <p:ph type="title"/>
          </p:nvPr>
        </p:nvSpPr>
        <p:spPr>
          <a:xfrm>
            <a:off x="1095689" y="102394"/>
            <a:ext cx="7419600" cy="994200"/>
          </a:xfrm>
          <a:prstGeom prst="rect">
            <a:avLst/>
          </a:prstGeom>
          <a:noFill/>
          <a:ln>
            <a:noFill/>
          </a:ln>
        </p:spPr>
        <p:txBody>
          <a:bodyPr anchorCtr="0" anchor="ctr" bIns="34275" lIns="68575" spcFirstLastPara="1" rIns="68575" wrap="square" tIns="34275">
            <a:normAutofit/>
          </a:bodyPr>
          <a:lstStyle/>
          <a:p>
            <a:pPr indent="0" lvl="0" marL="0" rtl="0" algn="l">
              <a:lnSpc>
                <a:spcPct val="100000"/>
              </a:lnSpc>
              <a:spcBef>
                <a:spcPts val="0"/>
              </a:spcBef>
              <a:spcAft>
                <a:spcPts val="0"/>
              </a:spcAft>
              <a:buClr>
                <a:schemeClr val="dk1"/>
              </a:buClr>
              <a:buSzPts val="1100"/>
              <a:buFont typeface="Arial"/>
              <a:buNone/>
            </a:pPr>
            <a:r>
              <a:rPr b="1" lang="en">
                <a:solidFill>
                  <a:srgbClr val="636466"/>
                </a:solidFill>
                <a:latin typeface="Poppins"/>
                <a:ea typeface="Poppins"/>
                <a:cs typeface="Poppins"/>
                <a:sym typeface="Poppins"/>
              </a:rPr>
              <a:t>OCT &amp; DECE Collaboration &amp; Prompting</a:t>
            </a:r>
            <a:endParaRPr/>
          </a:p>
        </p:txBody>
      </p:sp>
      <p:grpSp>
        <p:nvGrpSpPr>
          <p:cNvPr id="209" name="Google Shape;209;p29"/>
          <p:cNvGrpSpPr/>
          <p:nvPr/>
        </p:nvGrpSpPr>
        <p:grpSpPr>
          <a:xfrm>
            <a:off x="1267225" y="1342790"/>
            <a:ext cx="7419727" cy="3267468"/>
            <a:chOff x="0" y="0"/>
            <a:chExt cx="4000500" cy="3657750"/>
          </a:xfrm>
        </p:grpSpPr>
        <p:sp>
          <p:nvSpPr>
            <p:cNvPr id="210" name="Google Shape;210;p29"/>
            <p:cNvSpPr/>
            <p:nvPr/>
          </p:nvSpPr>
          <p:spPr>
            <a:xfrm>
              <a:off x="0" y="0"/>
              <a:ext cx="4000500" cy="419100"/>
            </a:xfrm>
            <a:prstGeom prst="roundRect">
              <a:avLst>
                <a:gd fmla="val 9090" name="adj"/>
              </a:avLst>
            </a:prstGeom>
            <a:solidFill>
              <a:srgbClr val="FF00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1" name="Google Shape;211;p29"/>
            <p:cNvSpPr txBox="1"/>
            <p:nvPr/>
          </p:nvSpPr>
          <p:spPr>
            <a:xfrm>
              <a:off x="0" y="0"/>
              <a:ext cx="4000500" cy="419100"/>
            </a:xfrm>
            <a:prstGeom prst="rect">
              <a:avLst/>
            </a:prstGeom>
            <a:solidFill>
              <a:srgbClr val="903C8D"/>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429">
                  <a:solidFill>
                    <a:srgbClr val="FFFFFF"/>
                  </a:solidFill>
                  <a:latin typeface="Inter"/>
                  <a:ea typeface="Inter"/>
                  <a:cs typeface="Inter"/>
                  <a:sym typeface="Inter"/>
                </a:rPr>
                <a:t>Parallel Play Technique</a:t>
              </a:r>
              <a:endParaRPr b="1" sz="1429">
                <a:solidFill>
                  <a:srgbClr val="FFFFFF"/>
                </a:solidFill>
                <a:latin typeface="Inter"/>
                <a:ea typeface="Inter"/>
                <a:cs typeface="Inter"/>
                <a:sym typeface="Inter"/>
              </a:endParaRPr>
            </a:p>
          </p:txBody>
        </p:sp>
        <p:sp>
          <p:nvSpPr>
            <p:cNvPr id="212" name="Google Shape;212;p29"/>
            <p:cNvSpPr/>
            <p:nvPr/>
          </p:nvSpPr>
          <p:spPr>
            <a:xfrm>
              <a:off x="0" y="514350"/>
              <a:ext cx="4000500" cy="3143400"/>
            </a:xfrm>
            <a:prstGeom prst="roundRect">
              <a:avLst>
                <a:gd fmla="val 1817" name="adj"/>
              </a:avLst>
            </a:prstGeom>
            <a:solidFill>
              <a:srgbClr val="FFFFFF">
                <a:alpha val="85000"/>
              </a:srgbClr>
            </a:solidFill>
            <a:ln cap="flat" cmpd="sng" w="8525">
              <a:solidFill>
                <a:srgbClr val="E0E0E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3" name="Google Shape;213;p29"/>
            <p:cNvSpPr txBox="1"/>
            <p:nvPr/>
          </p:nvSpPr>
          <p:spPr>
            <a:xfrm>
              <a:off x="0" y="514350"/>
              <a:ext cx="1740000" cy="1143000"/>
            </a:xfrm>
            <a:prstGeom prst="rect">
              <a:avLst/>
            </a:prstGeom>
            <a:solidFill>
              <a:srgbClr val="000000">
                <a:alpha val="0"/>
              </a:srgbClr>
            </a:solidFill>
            <a:ln>
              <a:noFill/>
            </a:ln>
          </p:spPr>
          <p:txBody>
            <a:bodyPr anchorCtr="0" anchor="t" bIns="0" lIns="170175" spcFirstLastPara="1" rIns="170175" wrap="square" tIns="136125">
              <a:noAutofit/>
            </a:bodyPr>
            <a:lstStyle/>
            <a:p>
              <a:pPr indent="0" lvl="0" marL="0" rtl="0" algn="l">
                <a:spcBef>
                  <a:spcPts val="0"/>
                </a:spcBef>
                <a:spcAft>
                  <a:spcPts val="0"/>
                </a:spcAft>
                <a:buNone/>
              </a:pPr>
              <a:r>
                <a:rPr b="1" lang="en" sz="1519">
                  <a:solidFill>
                    <a:srgbClr val="0097A7"/>
                  </a:solidFill>
                  <a:latin typeface="Inter"/>
                  <a:ea typeface="Inter"/>
                  <a:cs typeface="Inter"/>
                  <a:sym typeface="Inter"/>
                </a:rPr>
                <a:t>Parallel Play &amp; Co-Play Strategy</a:t>
              </a:r>
              <a:endParaRPr b="1" sz="1519">
                <a:solidFill>
                  <a:srgbClr val="0097A7"/>
                </a:solidFill>
                <a:latin typeface="Inter"/>
                <a:ea typeface="Inter"/>
                <a:cs typeface="Inter"/>
                <a:sym typeface="Inter"/>
              </a:endParaRPr>
            </a:p>
            <a:p>
              <a:pPr indent="0" lvl="0" marL="0" rtl="0" algn="l">
                <a:spcBef>
                  <a:spcPts val="0"/>
                </a:spcBef>
                <a:spcAft>
                  <a:spcPts val="0"/>
                </a:spcAft>
                <a:buNone/>
              </a:pPr>
              <a:r>
                <a:t/>
              </a:r>
              <a:endParaRPr b="1" sz="1161">
                <a:solidFill>
                  <a:srgbClr val="0097A7"/>
                </a:solidFill>
                <a:latin typeface="Inter"/>
                <a:ea typeface="Inter"/>
                <a:cs typeface="Inter"/>
                <a:sym typeface="Inter"/>
              </a:endParaRPr>
            </a:p>
            <a:p>
              <a:pPr indent="0" lvl="0" marL="0" rtl="0" algn="l">
                <a:spcBef>
                  <a:spcPts val="0"/>
                </a:spcBef>
                <a:spcAft>
                  <a:spcPts val="0"/>
                </a:spcAft>
                <a:buNone/>
              </a:pPr>
              <a:r>
                <a:rPr lang="en" sz="1161">
                  <a:solidFill>
                    <a:srgbClr val="0097A7"/>
                  </a:solidFill>
                  <a:latin typeface="Inter"/>
                  <a:ea typeface="Inter"/>
                  <a:cs typeface="Inter"/>
                  <a:sym typeface="Inter"/>
                </a:rPr>
                <a:t>One Educator in Small Group</a:t>
              </a:r>
              <a:endParaRPr sz="1161">
                <a:solidFill>
                  <a:srgbClr val="0097A7"/>
                </a:solidFill>
                <a:latin typeface="Inter"/>
                <a:ea typeface="Inter"/>
                <a:cs typeface="Inter"/>
                <a:sym typeface="Inter"/>
              </a:endParaRPr>
            </a:p>
            <a:p>
              <a:pPr indent="0" lvl="0" marL="0" rtl="0" algn="l">
                <a:spcBef>
                  <a:spcPts val="0"/>
                </a:spcBef>
                <a:spcAft>
                  <a:spcPts val="0"/>
                </a:spcAft>
                <a:buNone/>
              </a:pPr>
              <a:r>
                <a:t/>
              </a:r>
              <a:endParaRPr sz="1161">
                <a:solidFill>
                  <a:srgbClr val="0097A7"/>
                </a:solidFill>
                <a:latin typeface="Inter"/>
                <a:ea typeface="Inter"/>
                <a:cs typeface="Inter"/>
                <a:sym typeface="Inter"/>
              </a:endParaRPr>
            </a:p>
            <a:p>
              <a:pPr indent="0" lvl="0" marL="0" rtl="0" algn="l">
                <a:spcBef>
                  <a:spcPts val="0"/>
                </a:spcBef>
                <a:spcAft>
                  <a:spcPts val="0"/>
                </a:spcAft>
                <a:buNone/>
              </a:pPr>
              <a:r>
                <a:rPr lang="en" sz="1161">
                  <a:solidFill>
                    <a:srgbClr val="0097A7"/>
                  </a:solidFill>
                  <a:latin typeface="Inter"/>
                  <a:ea typeface="Inter"/>
                  <a:cs typeface="Inter"/>
                  <a:sym typeface="Inter"/>
                </a:rPr>
                <a:t>Explicit phonological instruction, target sound discrimination, and syllable blending.</a:t>
              </a:r>
              <a:endParaRPr sz="1161">
                <a:solidFill>
                  <a:srgbClr val="0097A7"/>
                </a:solidFill>
                <a:latin typeface="Inter"/>
                <a:ea typeface="Inter"/>
                <a:cs typeface="Inter"/>
                <a:sym typeface="Inter"/>
              </a:endParaRPr>
            </a:p>
            <a:p>
              <a:pPr indent="0" lvl="0" marL="0" rtl="0" algn="l">
                <a:spcBef>
                  <a:spcPts val="0"/>
                </a:spcBef>
                <a:spcAft>
                  <a:spcPts val="0"/>
                </a:spcAft>
                <a:buNone/>
              </a:pPr>
              <a:r>
                <a:t/>
              </a:r>
              <a:endParaRPr sz="1161">
                <a:solidFill>
                  <a:srgbClr val="0097A7"/>
                </a:solidFill>
                <a:latin typeface="Inter"/>
                <a:ea typeface="Inter"/>
                <a:cs typeface="Inter"/>
                <a:sym typeface="Inter"/>
              </a:endParaRPr>
            </a:p>
            <a:p>
              <a:pPr indent="0" lvl="0" marL="0" rtl="0" algn="l">
                <a:spcBef>
                  <a:spcPts val="0"/>
                </a:spcBef>
                <a:spcAft>
                  <a:spcPts val="0"/>
                </a:spcAft>
                <a:buNone/>
              </a:pPr>
              <a:r>
                <a:rPr lang="en" sz="1161">
                  <a:solidFill>
                    <a:srgbClr val="0097A7"/>
                  </a:solidFill>
                  <a:latin typeface="Inter"/>
                  <a:ea typeface="Inter"/>
                  <a:cs typeface="Inter"/>
                  <a:sym typeface="Inter"/>
                </a:rPr>
                <a:t>Co-Educator in Parallel Play</a:t>
              </a:r>
              <a:endParaRPr sz="1161">
                <a:solidFill>
                  <a:srgbClr val="0097A7"/>
                </a:solidFill>
                <a:latin typeface="Inter"/>
                <a:ea typeface="Inter"/>
                <a:cs typeface="Inter"/>
                <a:sym typeface="Inter"/>
              </a:endParaRPr>
            </a:p>
            <a:p>
              <a:pPr indent="0" lvl="0" marL="0" rtl="0" algn="l">
                <a:spcBef>
                  <a:spcPts val="0"/>
                </a:spcBef>
                <a:spcAft>
                  <a:spcPts val="0"/>
                </a:spcAft>
                <a:buNone/>
              </a:pPr>
              <a:r>
                <a:t/>
              </a:r>
              <a:endParaRPr sz="1161">
                <a:solidFill>
                  <a:srgbClr val="0097A7"/>
                </a:solidFill>
                <a:latin typeface="Inter"/>
                <a:ea typeface="Inter"/>
                <a:cs typeface="Inter"/>
                <a:sym typeface="Inter"/>
              </a:endParaRPr>
            </a:p>
            <a:p>
              <a:pPr indent="0" lvl="0" marL="0" rtl="0" algn="l">
                <a:spcBef>
                  <a:spcPts val="0"/>
                </a:spcBef>
                <a:spcAft>
                  <a:spcPts val="0"/>
                </a:spcAft>
                <a:buNone/>
              </a:pPr>
              <a:r>
                <a:rPr lang="en" sz="1161">
                  <a:solidFill>
                    <a:srgbClr val="0097A7"/>
                  </a:solidFill>
                  <a:latin typeface="Inter"/>
                  <a:ea typeface="Inter"/>
                  <a:cs typeface="Inter"/>
                  <a:sym typeface="Inter"/>
                </a:rPr>
                <a:t>Plays alongside children at centers, modeling rich and natural French dialogue.</a:t>
              </a:r>
              <a:endParaRPr sz="1161">
                <a:solidFill>
                  <a:srgbClr val="0097A7"/>
                </a:solidFill>
                <a:latin typeface="Inter"/>
                <a:ea typeface="Inter"/>
                <a:cs typeface="Inter"/>
                <a:sym typeface="Inter"/>
              </a:endParaRPr>
            </a:p>
            <a:p>
              <a:pPr indent="0" lvl="0" marL="0" rtl="0" algn="l">
                <a:spcBef>
                  <a:spcPts val="0"/>
                </a:spcBef>
                <a:spcAft>
                  <a:spcPts val="0"/>
                </a:spcAft>
                <a:buNone/>
              </a:pPr>
              <a:r>
                <a:t/>
              </a:r>
              <a:endParaRPr b="1" sz="804">
                <a:solidFill>
                  <a:srgbClr val="0097A7"/>
                </a:solidFill>
                <a:latin typeface="Inter"/>
                <a:ea typeface="Inter"/>
                <a:cs typeface="Inter"/>
                <a:sym typeface="Inter"/>
              </a:endParaRPr>
            </a:p>
            <a:p>
              <a:pPr indent="0" lvl="0" marL="0" rtl="0" algn="l">
                <a:spcBef>
                  <a:spcPts val="536"/>
                </a:spcBef>
                <a:spcAft>
                  <a:spcPts val="0"/>
                </a:spcAft>
                <a:buNone/>
              </a:pPr>
              <a:r>
                <a:t/>
              </a:r>
              <a:endParaRPr b="1" i="0" sz="1340">
                <a:solidFill>
                  <a:srgbClr val="0097A7"/>
                </a:solidFill>
                <a:latin typeface="Inter"/>
                <a:ea typeface="Inter"/>
                <a:cs typeface="Inter"/>
                <a:sym typeface="Inter"/>
              </a:endParaRPr>
            </a:p>
          </p:txBody>
        </p:sp>
      </p:grpSp>
      <p:pic>
        <p:nvPicPr>
          <p:cNvPr id="214" name="Google Shape;214;p29"/>
          <p:cNvPicPr preferRelativeResize="0"/>
          <p:nvPr/>
        </p:nvPicPr>
        <p:blipFill>
          <a:blip r:embed="rId3">
            <a:alphaModFix/>
          </a:blip>
          <a:stretch>
            <a:fillRect/>
          </a:stretch>
        </p:blipFill>
        <p:spPr>
          <a:xfrm>
            <a:off x="4562908" y="2096423"/>
            <a:ext cx="3783805" cy="179062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0"/>
          <p:cNvSpPr txBox="1"/>
          <p:nvPr>
            <p:ph type="title"/>
          </p:nvPr>
        </p:nvSpPr>
        <p:spPr>
          <a:xfrm>
            <a:off x="1095689" y="102394"/>
            <a:ext cx="7419600" cy="994200"/>
          </a:xfrm>
          <a:prstGeom prst="rect">
            <a:avLst/>
          </a:prstGeom>
          <a:noFill/>
          <a:ln>
            <a:noFill/>
          </a:ln>
        </p:spPr>
        <p:txBody>
          <a:bodyPr anchorCtr="0" anchor="ctr" bIns="34275" lIns="68575" spcFirstLastPara="1" rIns="68575" wrap="square" tIns="34275">
            <a:normAutofit/>
          </a:bodyPr>
          <a:lstStyle/>
          <a:p>
            <a:pPr indent="0" lvl="0" marL="0" rtl="0" algn="l">
              <a:lnSpc>
                <a:spcPct val="100000"/>
              </a:lnSpc>
              <a:spcBef>
                <a:spcPts val="0"/>
              </a:spcBef>
              <a:spcAft>
                <a:spcPts val="0"/>
              </a:spcAft>
              <a:buClr>
                <a:schemeClr val="dk1"/>
              </a:buClr>
              <a:buSzPts val="1100"/>
              <a:buFont typeface="Arial"/>
              <a:buNone/>
            </a:pPr>
            <a:r>
              <a:rPr b="1" lang="en">
                <a:solidFill>
                  <a:srgbClr val="636466"/>
                </a:solidFill>
                <a:latin typeface="Poppins"/>
                <a:ea typeface="Poppins"/>
                <a:cs typeface="Poppins"/>
                <a:sym typeface="Poppins"/>
              </a:rPr>
              <a:t>OCT &amp; DECE Collaboration &amp; Prompting</a:t>
            </a:r>
            <a:endParaRPr/>
          </a:p>
        </p:txBody>
      </p:sp>
      <p:grpSp>
        <p:nvGrpSpPr>
          <p:cNvPr id="220" name="Google Shape;220;p30"/>
          <p:cNvGrpSpPr/>
          <p:nvPr/>
        </p:nvGrpSpPr>
        <p:grpSpPr>
          <a:xfrm>
            <a:off x="1581626" y="1249501"/>
            <a:ext cx="6933667" cy="3174410"/>
            <a:chOff x="0" y="0"/>
            <a:chExt cx="4000500" cy="2423214"/>
          </a:xfrm>
        </p:grpSpPr>
        <p:sp>
          <p:nvSpPr>
            <p:cNvPr id="221" name="Google Shape;221;p30"/>
            <p:cNvSpPr/>
            <p:nvPr/>
          </p:nvSpPr>
          <p:spPr>
            <a:xfrm>
              <a:off x="0" y="0"/>
              <a:ext cx="4000500" cy="282300"/>
            </a:xfrm>
            <a:prstGeom prst="roundRect">
              <a:avLst>
                <a:gd fmla="val 9090" name="adj"/>
              </a:avLst>
            </a:prstGeom>
            <a:solidFill>
              <a:srgbClr val="FF00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2" name="Google Shape;222;p30"/>
            <p:cNvSpPr txBox="1"/>
            <p:nvPr/>
          </p:nvSpPr>
          <p:spPr>
            <a:xfrm>
              <a:off x="0" y="0"/>
              <a:ext cx="4000500" cy="250500"/>
            </a:xfrm>
            <a:prstGeom prst="rect">
              <a:avLst/>
            </a:prstGeom>
            <a:solidFill>
              <a:srgbClr val="7BB242"/>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406">
                  <a:solidFill>
                    <a:srgbClr val="FFFFFF"/>
                  </a:solidFill>
                  <a:latin typeface="Inter"/>
                  <a:ea typeface="Inter"/>
                  <a:cs typeface="Inter"/>
                  <a:sym typeface="Inter"/>
                </a:rPr>
                <a:t>Shift to Co-creation</a:t>
              </a:r>
              <a:endParaRPr b="1" sz="1406">
                <a:solidFill>
                  <a:srgbClr val="FFFFFF"/>
                </a:solidFill>
                <a:latin typeface="Inter"/>
                <a:ea typeface="Inter"/>
                <a:cs typeface="Inter"/>
                <a:sym typeface="Inter"/>
              </a:endParaRPr>
            </a:p>
          </p:txBody>
        </p:sp>
        <p:sp>
          <p:nvSpPr>
            <p:cNvPr id="223" name="Google Shape;223;p30"/>
            <p:cNvSpPr/>
            <p:nvPr/>
          </p:nvSpPr>
          <p:spPr>
            <a:xfrm>
              <a:off x="0" y="346314"/>
              <a:ext cx="4000500" cy="2076900"/>
            </a:xfrm>
            <a:prstGeom prst="roundRect">
              <a:avLst>
                <a:gd fmla="val 1817" name="adj"/>
              </a:avLst>
            </a:prstGeom>
            <a:solidFill>
              <a:srgbClr val="FFFFFF">
                <a:alpha val="85000"/>
              </a:srgbClr>
            </a:solidFill>
            <a:ln cap="flat" cmpd="sng" w="8375">
              <a:solidFill>
                <a:srgbClr val="E0E0E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224" name="Google Shape;224;p30"/>
          <p:cNvSpPr txBox="1"/>
          <p:nvPr/>
        </p:nvSpPr>
        <p:spPr>
          <a:xfrm>
            <a:off x="1779724" y="1840278"/>
            <a:ext cx="3120000" cy="2583600"/>
          </a:xfrm>
          <a:prstGeom prst="rect">
            <a:avLst/>
          </a:prstGeom>
          <a:noFill/>
          <a:ln>
            <a:noFill/>
          </a:ln>
        </p:spPr>
        <p:txBody>
          <a:bodyPr anchorCtr="0" anchor="t" bIns="80350" lIns="80350" spcFirstLastPara="1" rIns="80350" wrap="square" tIns="80350">
            <a:spAutoFit/>
          </a:bodyPr>
          <a:lstStyle/>
          <a:p>
            <a:pPr indent="0" lvl="0" marL="0" rtl="0" algn="l">
              <a:spcBef>
                <a:spcPts val="0"/>
              </a:spcBef>
              <a:spcAft>
                <a:spcPts val="0"/>
              </a:spcAft>
              <a:buNone/>
            </a:pPr>
            <a:r>
              <a:rPr b="1" lang="en" sz="1230">
                <a:solidFill>
                  <a:srgbClr val="0097A7"/>
                </a:solidFill>
                <a:latin typeface="Inter"/>
                <a:ea typeface="Inter"/>
                <a:cs typeface="Inter"/>
                <a:sym typeface="Inter"/>
              </a:rPr>
              <a:t>Avoid Interrogation:</a:t>
            </a:r>
            <a:endParaRPr b="1" sz="1230">
              <a:solidFill>
                <a:srgbClr val="0097A7"/>
              </a:solidFill>
              <a:latin typeface="Inter"/>
              <a:ea typeface="Inter"/>
              <a:cs typeface="Inter"/>
              <a:sym typeface="Inter"/>
            </a:endParaRPr>
          </a:p>
          <a:p>
            <a:pPr indent="0" lvl="0" marL="0" rtl="0" algn="l">
              <a:spcBef>
                <a:spcPts val="0"/>
              </a:spcBef>
              <a:spcAft>
                <a:spcPts val="0"/>
              </a:spcAft>
              <a:buNone/>
            </a:pPr>
            <a:r>
              <a:rPr lang="en" sz="967">
                <a:solidFill>
                  <a:srgbClr val="0097A7"/>
                </a:solidFill>
                <a:latin typeface="Inter"/>
                <a:ea typeface="Inter"/>
                <a:cs typeface="Inter"/>
                <a:sym typeface="Inter"/>
              </a:rPr>
              <a:t>« C'est quelle couleur ? » (induces linguistic anxiety and limits children to one-word answers).</a:t>
            </a:r>
            <a:endParaRPr sz="967">
              <a:solidFill>
                <a:srgbClr val="0097A7"/>
              </a:solidFill>
              <a:latin typeface="Inter"/>
              <a:ea typeface="Inter"/>
              <a:cs typeface="Inter"/>
              <a:sym typeface="Inter"/>
            </a:endParaRPr>
          </a:p>
          <a:p>
            <a:pPr indent="0" lvl="0" marL="0" rtl="0" algn="l">
              <a:spcBef>
                <a:spcPts val="0"/>
              </a:spcBef>
              <a:spcAft>
                <a:spcPts val="0"/>
              </a:spcAft>
              <a:buNone/>
            </a:pPr>
            <a:r>
              <a:t/>
            </a:r>
            <a:endParaRPr sz="967">
              <a:solidFill>
                <a:srgbClr val="0097A7"/>
              </a:solidFill>
              <a:latin typeface="Inter"/>
              <a:ea typeface="Inter"/>
              <a:cs typeface="Inter"/>
              <a:sym typeface="Inter"/>
            </a:endParaRPr>
          </a:p>
          <a:p>
            <a:pPr indent="0" lvl="0" marL="0" rtl="0" algn="l">
              <a:spcBef>
                <a:spcPts val="0"/>
              </a:spcBef>
              <a:spcAft>
                <a:spcPts val="0"/>
              </a:spcAft>
              <a:buNone/>
            </a:pPr>
            <a:r>
              <a:rPr b="1" lang="en" sz="967">
                <a:solidFill>
                  <a:srgbClr val="0097A7"/>
                </a:solidFill>
                <a:latin typeface="Inter"/>
                <a:ea typeface="Inter"/>
                <a:cs typeface="Inter"/>
                <a:sym typeface="Inter"/>
              </a:rPr>
              <a:t>BLOCK CENTRE</a:t>
            </a:r>
            <a:endParaRPr b="1" sz="967">
              <a:solidFill>
                <a:srgbClr val="0097A7"/>
              </a:solidFill>
              <a:latin typeface="Inter"/>
              <a:ea typeface="Inter"/>
              <a:cs typeface="Inter"/>
              <a:sym typeface="Inter"/>
            </a:endParaRPr>
          </a:p>
          <a:p>
            <a:pPr indent="0" lvl="0" marL="0" rtl="0" algn="l">
              <a:spcBef>
                <a:spcPts val="0"/>
              </a:spcBef>
              <a:spcAft>
                <a:spcPts val="0"/>
              </a:spcAft>
              <a:buNone/>
            </a:pPr>
            <a:r>
              <a:t/>
            </a:r>
            <a:endParaRPr sz="967">
              <a:solidFill>
                <a:srgbClr val="0097A7"/>
              </a:solidFill>
              <a:latin typeface="Inter"/>
              <a:ea typeface="Inter"/>
              <a:cs typeface="Inter"/>
              <a:sym typeface="Inter"/>
            </a:endParaRPr>
          </a:p>
          <a:p>
            <a:pPr indent="0" lvl="0" marL="0" rtl="0" algn="l">
              <a:spcBef>
                <a:spcPts val="0"/>
              </a:spcBef>
              <a:spcAft>
                <a:spcPts val="0"/>
              </a:spcAft>
              <a:buNone/>
            </a:pPr>
            <a:r>
              <a:rPr lang="en" sz="967">
                <a:solidFill>
                  <a:srgbClr val="0097A7"/>
                </a:solidFill>
                <a:latin typeface="Inter"/>
                <a:ea typeface="Inter"/>
                <a:cs typeface="Inter"/>
                <a:sym typeface="Inter"/>
              </a:rPr>
              <a:t>Educator: « Qu’est-ce que tu as fait ? » [What did you make?]</a:t>
            </a:r>
            <a:endParaRPr sz="967">
              <a:solidFill>
                <a:srgbClr val="0097A7"/>
              </a:solidFill>
              <a:latin typeface="Inter"/>
              <a:ea typeface="Inter"/>
              <a:cs typeface="Inter"/>
              <a:sym typeface="Inter"/>
            </a:endParaRPr>
          </a:p>
          <a:p>
            <a:pPr indent="0" lvl="0" marL="0" rtl="0" algn="l">
              <a:spcBef>
                <a:spcPts val="0"/>
              </a:spcBef>
              <a:spcAft>
                <a:spcPts val="0"/>
              </a:spcAft>
              <a:buNone/>
            </a:pPr>
            <a:r>
              <a:t/>
            </a:r>
            <a:endParaRPr sz="967">
              <a:solidFill>
                <a:srgbClr val="0097A7"/>
              </a:solidFill>
              <a:latin typeface="Inter"/>
              <a:ea typeface="Inter"/>
              <a:cs typeface="Inter"/>
              <a:sym typeface="Inter"/>
            </a:endParaRPr>
          </a:p>
          <a:p>
            <a:pPr indent="0" lvl="0" marL="0" rtl="0" algn="l">
              <a:spcBef>
                <a:spcPts val="0"/>
              </a:spcBef>
              <a:spcAft>
                <a:spcPts val="0"/>
              </a:spcAft>
              <a:buNone/>
            </a:pPr>
            <a:r>
              <a:rPr lang="en" sz="967">
                <a:solidFill>
                  <a:srgbClr val="0097A7"/>
                </a:solidFill>
                <a:latin typeface="Inter"/>
                <a:ea typeface="Inter"/>
                <a:cs typeface="Inter"/>
                <a:sym typeface="Inter"/>
              </a:rPr>
              <a:t>Student: « Maison. » [House.]</a:t>
            </a:r>
            <a:endParaRPr sz="967">
              <a:solidFill>
                <a:srgbClr val="0097A7"/>
              </a:solidFill>
              <a:latin typeface="Inter"/>
              <a:ea typeface="Inter"/>
              <a:cs typeface="Inter"/>
              <a:sym typeface="Inter"/>
            </a:endParaRPr>
          </a:p>
          <a:p>
            <a:pPr indent="0" lvl="0" marL="0" rtl="0" algn="l">
              <a:spcBef>
                <a:spcPts val="0"/>
              </a:spcBef>
              <a:spcAft>
                <a:spcPts val="0"/>
              </a:spcAft>
              <a:buNone/>
            </a:pPr>
            <a:r>
              <a:t/>
            </a:r>
            <a:endParaRPr sz="967">
              <a:solidFill>
                <a:srgbClr val="0097A7"/>
              </a:solidFill>
              <a:latin typeface="Inter"/>
              <a:ea typeface="Inter"/>
              <a:cs typeface="Inter"/>
              <a:sym typeface="Inter"/>
            </a:endParaRPr>
          </a:p>
          <a:p>
            <a:pPr indent="0" lvl="0" marL="0" rtl="0" algn="l">
              <a:spcBef>
                <a:spcPts val="0"/>
              </a:spcBef>
              <a:spcAft>
                <a:spcPts val="0"/>
              </a:spcAft>
              <a:buNone/>
            </a:pPr>
            <a:r>
              <a:rPr lang="en" sz="967">
                <a:solidFill>
                  <a:srgbClr val="0097A7"/>
                </a:solidFill>
                <a:latin typeface="Inter"/>
                <a:ea typeface="Inter"/>
                <a:cs typeface="Inter"/>
                <a:sym typeface="Inter"/>
              </a:rPr>
              <a:t>Educator: « J’ai fait une maison ? » [I made a house?]</a:t>
            </a:r>
            <a:endParaRPr sz="967">
              <a:solidFill>
                <a:srgbClr val="0097A7"/>
              </a:solidFill>
              <a:latin typeface="Inter"/>
              <a:ea typeface="Inter"/>
              <a:cs typeface="Inter"/>
              <a:sym typeface="Inter"/>
            </a:endParaRPr>
          </a:p>
          <a:p>
            <a:pPr indent="0" lvl="0" marL="0" rtl="0" algn="l">
              <a:spcBef>
                <a:spcPts val="0"/>
              </a:spcBef>
              <a:spcAft>
                <a:spcPts val="0"/>
              </a:spcAft>
              <a:buNone/>
            </a:pPr>
            <a:r>
              <a:t/>
            </a:r>
            <a:endParaRPr sz="967">
              <a:solidFill>
                <a:srgbClr val="0097A7"/>
              </a:solidFill>
              <a:latin typeface="Inter"/>
              <a:ea typeface="Inter"/>
              <a:cs typeface="Inter"/>
              <a:sym typeface="Inter"/>
            </a:endParaRPr>
          </a:p>
          <a:p>
            <a:pPr indent="0" lvl="0" marL="0" rtl="0" algn="l">
              <a:spcBef>
                <a:spcPts val="0"/>
              </a:spcBef>
              <a:spcAft>
                <a:spcPts val="0"/>
              </a:spcAft>
              <a:buNone/>
            </a:pPr>
            <a:r>
              <a:rPr lang="en" sz="967">
                <a:solidFill>
                  <a:srgbClr val="0097A7"/>
                </a:solidFill>
                <a:latin typeface="Inter"/>
                <a:ea typeface="Inter"/>
                <a:cs typeface="Inter"/>
                <a:sym typeface="Inter"/>
              </a:rPr>
              <a:t>Student (smiling): « J’ai fait une maison ! » [I made a house!]</a:t>
            </a:r>
            <a:endParaRPr sz="967">
              <a:solidFill>
                <a:srgbClr val="0097A7"/>
              </a:solidFill>
              <a:latin typeface="Inter"/>
              <a:ea typeface="Inter"/>
              <a:cs typeface="Inter"/>
              <a:sym typeface="Inter"/>
            </a:endParaRPr>
          </a:p>
        </p:txBody>
      </p:sp>
      <p:pic>
        <p:nvPicPr>
          <p:cNvPr id="225" name="Google Shape;225;p30"/>
          <p:cNvPicPr preferRelativeResize="0"/>
          <p:nvPr/>
        </p:nvPicPr>
        <p:blipFill>
          <a:blip r:embed="rId3">
            <a:alphaModFix/>
          </a:blip>
          <a:stretch>
            <a:fillRect/>
          </a:stretch>
        </p:blipFill>
        <p:spPr>
          <a:xfrm>
            <a:off x="5118201" y="1989427"/>
            <a:ext cx="3120168" cy="173491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1"/>
          <p:cNvSpPr txBox="1"/>
          <p:nvPr>
            <p:ph idx="1" type="body"/>
          </p:nvPr>
        </p:nvSpPr>
        <p:spPr>
          <a:xfrm>
            <a:off x="513100" y="624150"/>
            <a:ext cx="7907700" cy="848100"/>
          </a:xfrm>
          <a:prstGeom prst="rect">
            <a:avLst/>
          </a:prstGeom>
          <a:noFill/>
          <a:ln>
            <a:noFill/>
          </a:ln>
        </p:spPr>
        <p:txBody>
          <a:bodyPr anchorCtr="0" anchor="t" bIns="34275" lIns="68575" spcFirstLastPara="1" rIns="68575" wrap="square" tIns="34275">
            <a:normAutofit/>
          </a:bodyPr>
          <a:lstStyle/>
          <a:p>
            <a:pPr indent="0" lvl="0" marL="0" rtl="0" algn="l">
              <a:lnSpc>
                <a:spcPct val="100000"/>
              </a:lnSpc>
              <a:spcBef>
                <a:spcPts val="0"/>
              </a:spcBef>
              <a:spcAft>
                <a:spcPts val="0"/>
              </a:spcAft>
              <a:buClr>
                <a:schemeClr val="dk1"/>
              </a:buClr>
              <a:buSzPts val="1100"/>
              <a:buFont typeface="Arial"/>
              <a:buNone/>
            </a:pPr>
            <a:r>
              <a:rPr b="1" lang="en" sz="2800">
                <a:solidFill>
                  <a:srgbClr val="636466"/>
                </a:solidFill>
                <a:latin typeface="Poppins"/>
                <a:ea typeface="Poppins"/>
                <a:cs typeface="Poppins"/>
                <a:sym typeface="Poppins"/>
              </a:rPr>
              <a:t>Interactive Activity</a:t>
            </a:r>
            <a:endParaRPr/>
          </a:p>
        </p:txBody>
      </p:sp>
      <p:pic>
        <p:nvPicPr>
          <p:cNvPr id="231" name="Google Shape;231;p31" title="Une visite chez le vétérinaire : Utiliser l'environnement pour enrichir le vocabulaire">
            <a:hlinkClick r:id="rId3"/>
          </p:cNvPr>
          <p:cNvPicPr preferRelativeResize="0"/>
          <p:nvPr/>
        </p:nvPicPr>
        <p:blipFill>
          <a:blip r:embed="rId4">
            <a:alphaModFix/>
          </a:blip>
          <a:stretch>
            <a:fillRect/>
          </a:stretch>
        </p:blipFill>
        <p:spPr>
          <a:xfrm>
            <a:off x="4330750" y="757925"/>
            <a:ext cx="4090050" cy="3111875"/>
          </a:xfrm>
          <a:prstGeom prst="rect">
            <a:avLst/>
          </a:prstGeom>
          <a:noFill/>
          <a:ln>
            <a:noFill/>
          </a:ln>
        </p:spPr>
      </p:pic>
      <p:sp>
        <p:nvSpPr>
          <p:cNvPr id="232" name="Google Shape;232;p31"/>
          <p:cNvSpPr txBox="1"/>
          <p:nvPr/>
        </p:nvSpPr>
        <p:spPr>
          <a:xfrm>
            <a:off x="3294150" y="3991500"/>
            <a:ext cx="5663700" cy="7320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chemeClr val="dk1"/>
              </a:buClr>
              <a:buSzPts val="1100"/>
              <a:buFont typeface="Inter"/>
              <a:buAutoNum type="arabicPeriod"/>
            </a:pPr>
            <a:r>
              <a:rPr i="1" lang="en" sz="1100">
                <a:solidFill>
                  <a:schemeClr val="dk1"/>
                </a:solidFill>
                <a:latin typeface="Inter"/>
                <a:ea typeface="Inter"/>
                <a:cs typeface="Inter"/>
                <a:sym typeface="Inter"/>
              </a:rPr>
              <a:t>How did the educator frame an open-ended French inquiry prompt without interrupting their play?</a:t>
            </a:r>
            <a:endParaRPr i="1" sz="1100">
              <a:solidFill>
                <a:schemeClr val="dk1"/>
              </a:solidFill>
              <a:latin typeface="Inter"/>
              <a:ea typeface="Inter"/>
              <a:cs typeface="Inter"/>
              <a:sym typeface="Inter"/>
            </a:endParaRPr>
          </a:p>
          <a:p>
            <a:pPr indent="-298450" lvl="0" marL="457200" rtl="0" algn="l">
              <a:lnSpc>
                <a:spcPct val="115000"/>
              </a:lnSpc>
              <a:spcBef>
                <a:spcPts val="0"/>
              </a:spcBef>
              <a:spcAft>
                <a:spcPts val="0"/>
              </a:spcAft>
              <a:buClr>
                <a:schemeClr val="dk1"/>
              </a:buClr>
              <a:buSzPts val="1100"/>
              <a:buFont typeface="Inter"/>
              <a:buAutoNum type="arabicPeriod"/>
            </a:pPr>
            <a:r>
              <a:rPr i="1" lang="en" sz="1100">
                <a:solidFill>
                  <a:schemeClr val="dk1"/>
                </a:solidFill>
                <a:latin typeface="Inter"/>
                <a:ea typeface="Inter"/>
                <a:cs typeface="Inter"/>
                <a:sym typeface="Inter"/>
              </a:rPr>
              <a:t>What 3 oral target words would you prioritize?</a:t>
            </a:r>
            <a:endParaRPr i="1" sz="1100">
              <a:solidFill>
                <a:schemeClr val="dk1"/>
              </a:solidFill>
              <a:latin typeface="Inter"/>
              <a:ea typeface="Inter"/>
              <a:cs typeface="Inter"/>
              <a:sym typeface="Inter"/>
            </a:endParaRPr>
          </a:p>
          <a:p>
            <a:pPr indent="-298450" lvl="0" marL="457200" rtl="0" algn="l">
              <a:lnSpc>
                <a:spcPct val="115000"/>
              </a:lnSpc>
              <a:spcBef>
                <a:spcPts val="0"/>
              </a:spcBef>
              <a:spcAft>
                <a:spcPts val="0"/>
              </a:spcAft>
              <a:buClr>
                <a:schemeClr val="dk1"/>
              </a:buClr>
              <a:buSzPts val="1100"/>
              <a:buFont typeface="Inter"/>
              <a:buAutoNum type="arabicPeriod"/>
            </a:pPr>
            <a:r>
              <a:rPr i="1" lang="en" sz="1100">
                <a:solidFill>
                  <a:schemeClr val="dk1"/>
                </a:solidFill>
                <a:latin typeface="Inter"/>
                <a:ea typeface="Inter"/>
                <a:cs typeface="Inter"/>
                <a:sym typeface="Inter"/>
              </a:rPr>
              <a:t>What emergent literacy or phonemic awareness opportunity could you weave in?</a:t>
            </a:r>
            <a:endParaRPr sz="17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2"/>
          <p:cNvSpPr txBox="1"/>
          <p:nvPr/>
        </p:nvSpPr>
        <p:spPr>
          <a:xfrm>
            <a:off x="4321475" y="939450"/>
            <a:ext cx="3000000" cy="352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100">
                <a:solidFill>
                  <a:schemeClr val="dk1"/>
                </a:solidFill>
                <a:latin typeface="Poppins"/>
                <a:ea typeface="Poppins"/>
                <a:cs typeface="Poppins"/>
                <a:sym typeface="Poppins"/>
              </a:rPr>
              <a:t>Takeaway:</a:t>
            </a:r>
            <a:r>
              <a:rPr lang="en" sz="3100">
                <a:solidFill>
                  <a:schemeClr val="dk1"/>
                </a:solidFill>
                <a:latin typeface="Inter"/>
                <a:ea typeface="Inter"/>
                <a:cs typeface="Inter"/>
                <a:sym typeface="Inter"/>
              </a:rPr>
              <a:t> </a:t>
            </a:r>
            <a:endParaRPr sz="3100">
              <a:solidFill>
                <a:schemeClr val="dk1"/>
              </a:solidFill>
              <a:latin typeface="Inter"/>
              <a:ea typeface="Inter"/>
              <a:cs typeface="Inter"/>
              <a:sym typeface="Inter"/>
            </a:endParaRPr>
          </a:p>
          <a:p>
            <a:pPr indent="0" lvl="0" marL="0" rtl="0" algn="l">
              <a:spcBef>
                <a:spcPts val="0"/>
              </a:spcBef>
              <a:spcAft>
                <a:spcPts val="0"/>
              </a:spcAft>
              <a:buNone/>
            </a:pPr>
            <a:r>
              <a:t/>
            </a:r>
            <a:endParaRPr sz="3100">
              <a:solidFill>
                <a:schemeClr val="dk1"/>
              </a:solidFill>
              <a:latin typeface="Inter"/>
              <a:ea typeface="Inter"/>
              <a:cs typeface="Inter"/>
              <a:sym typeface="Inter"/>
            </a:endParaRPr>
          </a:p>
          <a:p>
            <a:pPr indent="0" lvl="0" marL="0" rtl="0" algn="l">
              <a:spcBef>
                <a:spcPts val="0"/>
              </a:spcBef>
              <a:spcAft>
                <a:spcPts val="0"/>
              </a:spcAft>
              <a:buNone/>
            </a:pPr>
            <a:r>
              <a:rPr lang="en" sz="3100">
                <a:solidFill>
                  <a:schemeClr val="dk1"/>
                </a:solidFill>
                <a:latin typeface="Inter"/>
                <a:ea typeface="Inter"/>
                <a:cs typeface="Inter"/>
                <a:sym typeface="Inter"/>
              </a:rPr>
              <a:t>Play is the engine that drives language acquisition</a:t>
            </a:r>
            <a:endParaRPr/>
          </a:p>
        </p:txBody>
      </p:sp>
      <p:pic>
        <p:nvPicPr>
          <p:cNvPr id="238" name="Google Shape;238;p32"/>
          <p:cNvPicPr preferRelativeResize="0"/>
          <p:nvPr/>
        </p:nvPicPr>
        <p:blipFill>
          <a:blip r:embed="rId3">
            <a:alphaModFix/>
          </a:blip>
          <a:stretch>
            <a:fillRect/>
          </a:stretch>
        </p:blipFill>
        <p:spPr>
          <a:xfrm>
            <a:off x="1553400" y="709275"/>
            <a:ext cx="6549375" cy="47092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