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Poppins"/>
      <p:regular r:id="rId18"/>
      <p:bold r:id="rId19"/>
      <p:italic r:id="rId20"/>
      <p:boldItalic r:id="rId21"/>
    </p:embeddedFont>
    <p:embeddedFont>
      <p:font typeface="Inter"/>
      <p:regular r:id="rId22"/>
      <p:bold r:id="rId23"/>
      <p:italic r:id="rId24"/>
      <p:boldItalic r:id="rId25"/>
    </p:embeddedFont>
    <p:embeddedFont>
      <p:font typeface="Manrope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italic.fntdata"/><Relationship Id="rId22" Type="http://schemas.openxmlformats.org/officeDocument/2006/relationships/font" Target="fonts/Inter-regular.fntdata"/><Relationship Id="rId21" Type="http://schemas.openxmlformats.org/officeDocument/2006/relationships/font" Target="fonts/Poppins-boldItalic.fntdata"/><Relationship Id="rId24" Type="http://schemas.openxmlformats.org/officeDocument/2006/relationships/font" Target="fonts/Inter-italic.fntdata"/><Relationship Id="rId23" Type="http://schemas.openxmlformats.org/officeDocument/2006/relationships/font" Target="fonts/Inter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anrope-regular.fntdata"/><Relationship Id="rId25" Type="http://schemas.openxmlformats.org/officeDocument/2006/relationships/font" Target="fonts/Inter-boldItalic.fntdata"/><Relationship Id="rId27" Type="http://schemas.openxmlformats.org/officeDocument/2006/relationships/font" Target="fonts/Manrope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Poppins-bold.fntdata"/><Relationship Id="rId18" Type="http://schemas.openxmlformats.org/officeDocument/2006/relationships/font" Target="fonts/Poppi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h1a3dd1c9ff84c76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8" name="Google Shape;108;h1a3dd1c9ff84c76e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h1a3dd1c9ff84c76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Danielle</a:t>
            </a:r>
            <a:endParaRPr/>
          </a:p>
        </p:txBody>
      </p:sp>
      <p:sp>
        <p:nvSpPr>
          <p:cNvPr id="114" name="Google Shape;114;h1a3dd1c9ff84c76e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h2a651041f1d446d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Danielle</a:t>
            </a:r>
            <a:endParaRPr/>
          </a:p>
        </p:txBody>
      </p:sp>
      <p:sp>
        <p:nvSpPr>
          <p:cNvPr id="120" name="Google Shape;120;h2a651041f1d446d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2a651041f1d446d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Danielle then Amy UGSB Bird count)</a:t>
            </a:r>
            <a:endParaRPr/>
          </a:p>
        </p:txBody>
      </p:sp>
      <p:sp>
        <p:nvSpPr>
          <p:cNvPr id="127" name="Google Shape;127;h2a651041f1d446d5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h1733b5d7e9c915e9_2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Danielle</a:t>
            </a:r>
            <a:endParaRPr/>
          </a:p>
        </p:txBody>
      </p:sp>
      <p:sp>
        <p:nvSpPr>
          <p:cNvPr id="134" name="Google Shape;134;h1733b5d7e9c915e9_2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h1a3dd1c9ff84c76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Amy - </a:t>
            </a:r>
            <a:endParaRPr/>
          </a:p>
        </p:txBody>
      </p:sp>
      <p:sp>
        <p:nvSpPr>
          <p:cNvPr id="145" name="Google Shape;145;h1a3dd1c9ff84c76e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h2a651041f1d446d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Amy</a:t>
            </a:r>
            <a:endParaRPr/>
          </a:p>
        </p:txBody>
      </p:sp>
      <p:sp>
        <p:nvSpPr>
          <p:cNvPr id="152" name="Google Shape;152;h2a651041f1d446d5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1a3dd1c9ff84c76e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Danielle</a:t>
            </a:r>
            <a:endParaRPr/>
          </a:p>
        </p:txBody>
      </p:sp>
      <p:sp>
        <p:nvSpPr>
          <p:cNvPr id="162" name="Google Shape;162;h1a3dd1c9ff84c76e_0_3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h1a3dd1c9ff84c76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Amy - give an example ie brushing teeth</a:t>
            </a:r>
            <a:endParaRPr/>
          </a:p>
        </p:txBody>
      </p:sp>
      <p:sp>
        <p:nvSpPr>
          <p:cNvPr id="169" name="Google Shape;169;h1a3dd1c9ff84c76e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h2a651041f1d446d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h2a651041f1d446d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h728c4f653bd166eb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h728c4f653bd166eb_1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h1a3dd1c9ff84c76e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9" name="Google Shape;189;h1a3dd1c9ff84c76e_0_3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bcc39be87_7_0)">
  <p:cSld name="Generated (g3fbcc39be87_7_0)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Header">
  <p:cSld name="1_Section Head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4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-729728" y="-663679"/>
            <a:ext cx="5886074" cy="6059779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4"/>
          <p:cNvSpPr txBox="1"/>
          <p:nvPr>
            <p:ph type="ctrTitle"/>
          </p:nvPr>
        </p:nvSpPr>
        <p:spPr>
          <a:xfrm>
            <a:off x="1143000" y="1017233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lvl="1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/>
          <p:nvPr>
            <p:ph type="title"/>
          </p:nvPr>
        </p:nvSpPr>
        <p:spPr>
          <a:xfrm>
            <a:off x="1095689" y="102394"/>
            <a:ext cx="7419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" name="Google Shape;58;p15"/>
          <p:cNvSpPr/>
          <p:nvPr/>
        </p:nvSpPr>
        <p:spPr>
          <a:xfrm>
            <a:off x="0" y="0"/>
            <a:ext cx="811200" cy="5143500"/>
          </a:xfrm>
          <a:prstGeom prst="rect">
            <a:avLst/>
          </a:prstGeom>
          <a:solidFill>
            <a:srgbClr val="903C8D">
              <a:alpha val="8000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259" y="4329426"/>
            <a:ext cx="687430" cy="695703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1095689" y="1369219"/>
            <a:ext cx="74196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Only">
  <p:cSld name="2_Title 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1095689" y="102394"/>
            <a:ext cx="7419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" name="Google Shape;64;p16"/>
          <p:cNvSpPr/>
          <p:nvPr/>
        </p:nvSpPr>
        <p:spPr>
          <a:xfrm>
            <a:off x="0" y="0"/>
            <a:ext cx="811200" cy="5143500"/>
          </a:xfrm>
          <a:prstGeom prst="rect">
            <a:avLst/>
          </a:prstGeom>
          <a:solidFill>
            <a:srgbClr val="7BB24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259" y="4329426"/>
            <a:ext cx="687430" cy="695703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1095689" y="1369219"/>
            <a:ext cx="34191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2" type="body"/>
          </p:nvPr>
        </p:nvSpPr>
        <p:spPr>
          <a:xfrm>
            <a:off x="5096189" y="1369219"/>
            <a:ext cx="34191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Only">
  <p:cSld name="3_Title 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1095689" y="102394"/>
            <a:ext cx="7419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7"/>
          <p:cNvSpPr/>
          <p:nvPr/>
        </p:nvSpPr>
        <p:spPr>
          <a:xfrm>
            <a:off x="0" y="0"/>
            <a:ext cx="811200" cy="5143500"/>
          </a:xfrm>
          <a:prstGeom prst="rect">
            <a:avLst/>
          </a:prstGeom>
          <a:solidFill>
            <a:srgbClr val="ED8922">
              <a:alpha val="8000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259" y="4329426"/>
            <a:ext cx="687430" cy="695703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7"/>
          <p:cNvSpPr txBox="1"/>
          <p:nvPr>
            <p:ph idx="1" type="body"/>
          </p:nvPr>
        </p:nvSpPr>
        <p:spPr>
          <a:xfrm>
            <a:off x="1095689" y="1369219"/>
            <a:ext cx="74196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Only">
  <p:cSld name="4_Title 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1095689" y="102394"/>
            <a:ext cx="7419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8"/>
          <p:cNvSpPr/>
          <p:nvPr/>
        </p:nvSpPr>
        <p:spPr>
          <a:xfrm>
            <a:off x="0" y="0"/>
            <a:ext cx="811200" cy="5143500"/>
          </a:xfrm>
          <a:prstGeom prst="rect">
            <a:avLst/>
          </a:prstGeom>
          <a:solidFill>
            <a:srgbClr val="2A88C8">
              <a:alpha val="8000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259" y="4329426"/>
            <a:ext cx="687430" cy="69570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8"/>
          <p:cNvSpPr txBox="1"/>
          <p:nvPr>
            <p:ph idx="1" type="body"/>
          </p:nvPr>
        </p:nvSpPr>
        <p:spPr>
          <a:xfrm>
            <a:off x="1095689" y="1369219"/>
            <a:ext cx="34191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2" type="body"/>
          </p:nvPr>
        </p:nvSpPr>
        <p:spPr>
          <a:xfrm>
            <a:off x="5096189" y="1369219"/>
            <a:ext cx="34191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Only">
  <p:cSld name="5_Title 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>
            <p:ph type="title"/>
          </p:nvPr>
        </p:nvSpPr>
        <p:spPr>
          <a:xfrm>
            <a:off x="1095689" y="102394"/>
            <a:ext cx="7419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19"/>
          <p:cNvSpPr/>
          <p:nvPr/>
        </p:nvSpPr>
        <p:spPr>
          <a:xfrm>
            <a:off x="0" y="0"/>
            <a:ext cx="811200" cy="5143500"/>
          </a:xfrm>
          <a:prstGeom prst="rect">
            <a:avLst/>
          </a:prstGeom>
          <a:solidFill>
            <a:srgbClr val="CF302A">
              <a:alpha val="8000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259" y="4329426"/>
            <a:ext cx="687430" cy="695703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9"/>
          <p:cNvSpPr txBox="1"/>
          <p:nvPr>
            <p:ph idx="1" type="body"/>
          </p:nvPr>
        </p:nvSpPr>
        <p:spPr>
          <a:xfrm>
            <a:off x="1095689" y="1369219"/>
            <a:ext cx="74196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Blank">
  <p:cSld name="2_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9" name="Google Shape;89;p20"/>
          <p:cNvPicPr preferRelativeResize="0"/>
          <p:nvPr/>
        </p:nvPicPr>
        <p:blipFill rotWithShape="1">
          <a:blip r:embed="rId2">
            <a:alphaModFix/>
          </a:blip>
          <a:srcRect b="1948" l="0" r="0" t="1144"/>
          <a:stretch/>
        </p:blipFill>
        <p:spPr>
          <a:xfrm>
            <a:off x="627584" y="910001"/>
            <a:ext cx="3330156" cy="3330156"/>
          </a:xfrm>
          <a:custGeom>
            <a:rect b="b" l="l" r="r" t="t"/>
            <a:pathLst>
              <a:path extrusionOk="0" h="3741748" w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90" name="Google Shape;90;p20"/>
          <p:cNvSpPr txBox="1"/>
          <p:nvPr>
            <p:ph type="title"/>
          </p:nvPr>
        </p:nvSpPr>
        <p:spPr>
          <a:xfrm>
            <a:off x="4646037" y="554983"/>
            <a:ext cx="4001100" cy="2253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20"/>
          <p:cNvSpPr txBox="1"/>
          <p:nvPr>
            <p:ph idx="1" type="body"/>
          </p:nvPr>
        </p:nvSpPr>
        <p:spPr>
          <a:xfrm>
            <a:off x="4646036" y="2877148"/>
            <a:ext cx="4001100" cy="16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0"/>
          <p:cNvSpPr/>
          <p:nvPr/>
        </p:nvSpPr>
        <p:spPr>
          <a:xfrm>
            <a:off x="367990" y="-323175"/>
            <a:ext cx="878100" cy="878100"/>
          </a:xfrm>
          <a:prstGeom prst="ellipse">
            <a:avLst/>
          </a:prstGeom>
          <a:solidFill>
            <a:srgbClr val="903C8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0"/>
          <p:cNvSpPr/>
          <p:nvPr/>
        </p:nvSpPr>
        <p:spPr>
          <a:xfrm>
            <a:off x="-405626" y="4419106"/>
            <a:ext cx="1547400" cy="1656000"/>
          </a:xfrm>
          <a:prstGeom prst="frame">
            <a:avLst>
              <a:gd fmla="val 3635" name="adj1"/>
            </a:avLst>
          </a:prstGeom>
          <a:solidFill>
            <a:srgbClr val="7BB24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0"/>
          <p:cNvSpPr/>
          <p:nvPr/>
        </p:nvSpPr>
        <p:spPr>
          <a:xfrm>
            <a:off x="3203317" y="4452291"/>
            <a:ext cx="1143000" cy="1177500"/>
          </a:xfrm>
          <a:prstGeom prst="ellipse">
            <a:avLst/>
          </a:prstGeom>
          <a:solidFill>
            <a:srgbClr val="ED892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0"/>
          <p:cNvSpPr/>
          <p:nvPr/>
        </p:nvSpPr>
        <p:spPr>
          <a:xfrm>
            <a:off x="-687642" y="1714500"/>
            <a:ext cx="878100" cy="1211700"/>
          </a:xfrm>
          <a:prstGeom prst="ellipse">
            <a:avLst/>
          </a:prstGeom>
          <a:solidFill>
            <a:srgbClr val="2A88C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" name="Google Shape;96;p20"/>
          <p:cNvGrpSpPr/>
          <p:nvPr/>
        </p:nvGrpSpPr>
        <p:grpSpPr>
          <a:xfrm rot="-2218427">
            <a:off x="1789135" y="-2589214"/>
            <a:ext cx="3314419" cy="3782790"/>
            <a:chOff x="3353095" y="-3363791"/>
            <a:chExt cx="4419100" cy="5043577"/>
          </a:xfrm>
        </p:grpSpPr>
        <p:sp>
          <p:nvSpPr>
            <p:cNvPr id="97" name="Google Shape;97;p20"/>
            <p:cNvSpPr/>
            <p:nvPr/>
          </p:nvSpPr>
          <p:spPr>
            <a:xfrm rot="3799437">
              <a:off x="3573670" y="-2205065"/>
              <a:ext cx="3947249" cy="2928003"/>
            </a:xfrm>
            <a:prstGeom prst="triangle">
              <a:avLst>
                <a:gd fmla="val 68321" name="adj"/>
              </a:avLst>
            </a:prstGeom>
            <a:solidFill>
              <a:srgbClr val="CF302A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20"/>
            <p:cNvSpPr/>
            <p:nvPr/>
          </p:nvSpPr>
          <p:spPr>
            <a:xfrm rot="3799437">
              <a:off x="3604370" y="-2406942"/>
              <a:ext cx="3947249" cy="2928003"/>
            </a:xfrm>
            <a:prstGeom prst="triangle">
              <a:avLst>
                <a:gd fmla="val 69343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9" name="Google Shape;99;p20"/>
          <p:cNvSpPr/>
          <p:nvPr/>
        </p:nvSpPr>
        <p:spPr>
          <a:xfrm rot="-5219049">
            <a:off x="2774059" y="3906969"/>
            <a:ext cx="2953691" cy="3172703"/>
          </a:xfrm>
          <a:prstGeom prst="arc">
            <a:avLst>
              <a:gd fmla="val 16579000" name="adj1"/>
              <a:gd fmla="val 99055" name="adj2"/>
            </a:avLst>
          </a:prstGeom>
          <a:noFill/>
          <a:ln cap="rnd" cmpd="sng" w="90500">
            <a:solidFill>
              <a:srgbClr val="2A88C8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2" name="Google Shape;102;p21"/>
          <p:cNvPicPr preferRelativeResize="0"/>
          <p:nvPr/>
        </p:nvPicPr>
        <p:blipFill rotWithShape="1">
          <a:blip r:embed="rId2">
            <a:alphaModFix amt="52000"/>
          </a:blip>
          <a:srcRect b="1948" l="0" r="0" t="1144"/>
          <a:stretch/>
        </p:blipFill>
        <p:spPr>
          <a:xfrm>
            <a:off x="-631763" y="2212522"/>
            <a:ext cx="3882064" cy="3882064"/>
          </a:xfrm>
          <a:custGeom>
            <a:rect b="b" l="l" r="r" t="t"/>
            <a:pathLst>
              <a:path extrusionOk="0" h="3741748" w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03" name="Google Shape;103;p21"/>
          <p:cNvSpPr txBox="1"/>
          <p:nvPr>
            <p:ph type="title"/>
          </p:nvPr>
        </p:nvSpPr>
        <p:spPr>
          <a:xfrm>
            <a:off x="4646037" y="554983"/>
            <a:ext cx="4001100" cy="2253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4646036" y="2877148"/>
            <a:ext cx="4001100" cy="16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05" name="Google Shape;105;p21"/>
          <p:cNvSpPr/>
          <p:nvPr/>
        </p:nvSpPr>
        <p:spPr>
          <a:xfrm rot="5400000">
            <a:off x="4359527" y="-4359600"/>
            <a:ext cx="555000" cy="9274200"/>
          </a:xfrm>
          <a:prstGeom prst="rect">
            <a:avLst/>
          </a:prstGeom>
          <a:solidFill>
            <a:srgbClr val="903C8D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Relationship Id="rId4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dcp.edu.gov.on.ca/en/curriculum/kindergarten/grades/jk-sk/strands" TargetMode="External"/><Relationship Id="rId4" Type="http://schemas.openxmlformats.org/officeDocument/2006/relationships/hyperlink" Target="https://docs.google.com/spreadsheets/d/1rlAw5YfGSO0zOE7UiZ6qSb8ihPP1lS8-TWYFHi9jm1o/edit?usp=drive_lin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/>
        </p:nvSpPr>
        <p:spPr>
          <a:xfrm>
            <a:off x="5325475" y="565025"/>
            <a:ext cx="3687600" cy="9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9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Mini Presentation</a:t>
            </a:r>
            <a:endParaRPr sz="33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1" name="Google Shape;111;p22"/>
          <p:cNvSpPr txBox="1"/>
          <p:nvPr/>
        </p:nvSpPr>
        <p:spPr>
          <a:xfrm>
            <a:off x="5239275" y="1484825"/>
            <a:ext cx="3726000" cy="1809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3300">
                <a:latin typeface="Poppins"/>
                <a:ea typeface="Poppins"/>
                <a:cs typeface="Poppins"/>
                <a:sym typeface="Poppins"/>
              </a:rPr>
              <a:t>Backwards Design using the CEFR Descriptors</a:t>
            </a:r>
            <a:endParaRPr sz="2500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Danielle Hunter and Amy Turner</a:t>
            </a:r>
            <a:endParaRPr b="0" sz="2500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1095689" y="102394"/>
            <a:ext cx="7419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636466"/>
                </a:solidFill>
                <a:latin typeface="Poppins"/>
                <a:ea typeface="Poppins"/>
                <a:cs typeface="Poppins"/>
                <a:sym typeface="Poppins"/>
              </a:rPr>
              <a:t>Planning with Backward Design</a:t>
            </a:r>
            <a:endParaRPr/>
          </a:p>
        </p:txBody>
      </p:sp>
      <p:pic>
        <p:nvPicPr>
          <p:cNvPr id="117" name="Google Shape;11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6713" y="919651"/>
            <a:ext cx="6337575" cy="412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>
            <a:off x="1095689" y="102394"/>
            <a:ext cx="7419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636466"/>
                </a:solidFill>
                <a:latin typeface="Poppins"/>
                <a:ea typeface="Poppins"/>
                <a:cs typeface="Poppins"/>
                <a:sym typeface="Poppins"/>
              </a:rPr>
              <a:t>Using CEFR Descriptors</a:t>
            </a:r>
            <a:endParaRPr/>
          </a:p>
        </p:txBody>
      </p:sp>
      <p:pic>
        <p:nvPicPr>
          <p:cNvPr id="123" name="Google Shape;12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963" y="900276"/>
            <a:ext cx="6015176" cy="4169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1600" y="1924149"/>
            <a:ext cx="1670325" cy="212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type="title"/>
          </p:nvPr>
        </p:nvSpPr>
        <p:spPr>
          <a:xfrm>
            <a:off x="1095689" y="102394"/>
            <a:ext cx="7419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636466"/>
                </a:solidFill>
                <a:latin typeface="Poppins"/>
                <a:ea typeface="Poppins"/>
                <a:cs typeface="Poppins"/>
                <a:sym typeface="Poppins"/>
              </a:rPr>
              <a:t>Backyard Bird </a:t>
            </a:r>
            <a:r>
              <a:rPr b="1" lang="en">
                <a:solidFill>
                  <a:srgbClr val="636466"/>
                </a:solidFill>
                <a:latin typeface="Poppins"/>
                <a:ea typeface="Poppins"/>
                <a:cs typeface="Poppins"/>
                <a:sym typeface="Poppins"/>
              </a:rPr>
              <a:t>Count</a:t>
            </a:r>
            <a:endParaRPr/>
          </a:p>
        </p:txBody>
      </p:sp>
      <p:pic>
        <p:nvPicPr>
          <p:cNvPr id="130" name="Google Shape;130;p25"/>
          <p:cNvPicPr preferRelativeResize="0"/>
          <p:nvPr/>
        </p:nvPicPr>
        <p:blipFill rotWithShape="1">
          <a:blip r:embed="rId3">
            <a:alphaModFix/>
          </a:blip>
          <a:srcRect b="0" l="0" r="0" t="3204"/>
          <a:stretch/>
        </p:blipFill>
        <p:spPr>
          <a:xfrm>
            <a:off x="5602925" y="989825"/>
            <a:ext cx="3479725" cy="2949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8250" y="861551"/>
            <a:ext cx="3167551" cy="4204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7225" y="764088"/>
            <a:ext cx="5431174" cy="2943926"/>
          </a:xfrm>
          <a:prstGeom prst="rect">
            <a:avLst/>
          </a:prstGeom>
          <a:noFill/>
          <a:ln cap="flat" cmpd="sng" w="3810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7" name="Google Shape;137;p26"/>
          <p:cNvSpPr/>
          <p:nvPr/>
        </p:nvSpPr>
        <p:spPr>
          <a:xfrm>
            <a:off x="88825" y="235800"/>
            <a:ext cx="3012600" cy="4000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6"/>
          <p:cNvSpPr/>
          <p:nvPr/>
        </p:nvSpPr>
        <p:spPr>
          <a:xfrm rot="5400000">
            <a:off x="2762325" y="2570353"/>
            <a:ext cx="707100" cy="10557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F302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6"/>
          <p:cNvSpPr txBox="1"/>
          <p:nvPr/>
        </p:nvSpPr>
        <p:spPr>
          <a:xfrm>
            <a:off x="21000" y="303625"/>
            <a:ext cx="3186900" cy="10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Where do birds live?</a:t>
            </a:r>
            <a:endParaRPr b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2"/>
                </a:solidFill>
              </a:rPr>
              <a:t>Show pictures of different bird habitats and invite learners to match familiar birds to places they might live</a:t>
            </a:r>
            <a:endParaRPr i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Bird habitat detectives</a:t>
            </a:r>
            <a:endParaRPr b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2"/>
                </a:solidFill>
              </a:rPr>
              <a:t>Take a nature walk and look for evidence of bird friendly spaces</a:t>
            </a:r>
            <a:endParaRPr i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Different birds, different homes</a:t>
            </a:r>
            <a:endParaRPr b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2"/>
                </a:solidFill>
              </a:rPr>
              <a:t>Compare the homes of two different birds</a:t>
            </a:r>
            <a:endParaRPr i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Building bird nests</a:t>
            </a:r>
            <a:endParaRPr b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2"/>
                </a:solidFill>
              </a:rPr>
              <a:t>Can you build a nest that holds three eggs?</a:t>
            </a:r>
            <a:endParaRPr i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</a:rPr>
              <a:t>Wetland sensory bin</a:t>
            </a:r>
            <a:endParaRPr b="1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chemeClr val="dk2"/>
              </a:solidFill>
            </a:endParaRPr>
          </a:p>
        </p:txBody>
      </p:sp>
      <p:sp>
        <p:nvSpPr>
          <p:cNvPr id="140" name="Google Shape;140;p26"/>
          <p:cNvSpPr/>
          <p:nvPr/>
        </p:nvSpPr>
        <p:spPr>
          <a:xfrm>
            <a:off x="1909875" y="119600"/>
            <a:ext cx="1733700" cy="4947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</a:rPr>
              <a:t>Subtasks*</a:t>
            </a:r>
            <a:endParaRPr b="1" sz="2200">
              <a:solidFill>
                <a:schemeClr val="lt1"/>
              </a:solidFill>
            </a:endParaRPr>
          </a:p>
        </p:txBody>
      </p:sp>
      <p:sp>
        <p:nvSpPr>
          <p:cNvPr id="141" name="Google Shape;141;p26"/>
          <p:cNvSpPr txBox="1"/>
          <p:nvPr/>
        </p:nvSpPr>
        <p:spPr>
          <a:xfrm>
            <a:off x="2830100" y="2861028"/>
            <a:ext cx="7362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</a:rPr>
              <a:t>Backward design</a:t>
            </a:r>
            <a:endParaRPr sz="800">
              <a:solidFill>
                <a:schemeClr val="lt1"/>
              </a:solidFill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1067150" y="4236300"/>
            <a:ext cx="29253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*Subtasks ideas were generated by AI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>
            <p:ph type="title"/>
          </p:nvPr>
        </p:nvSpPr>
        <p:spPr>
          <a:xfrm>
            <a:off x="1095689" y="102394"/>
            <a:ext cx="7419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636466"/>
                </a:solidFill>
                <a:latin typeface="Poppins"/>
                <a:ea typeface="Poppins"/>
                <a:cs typeface="Poppins"/>
                <a:sym typeface="Poppins"/>
              </a:rPr>
              <a:t>Curriculum connections</a:t>
            </a:r>
            <a:endParaRPr/>
          </a:p>
        </p:txBody>
      </p:sp>
      <p:sp>
        <p:nvSpPr>
          <p:cNvPr id="148" name="Google Shape;148;p27"/>
          <p:cNvSpPr/>
          <p:nvPr/>
        </p:nvSpPr>
        <p:spPr>
          <a:xfrm>
            <a:off x="1208625" y="927213"/>
            <a:ext cx="7605000" cy="39516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7"/>
          <p:cNvSpPr txBox="1"/>
          <p:nvPr/>
        </p:nvSpPr>
        <p:spPr>
          <a:xfrm>
            <a:off x="1571375" y="1096600"/>
            <a:ext cx="6445500" cy="22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C16. Understanding Health Concepts</a:t>
            </a:r>
            <a:endParaRPr b="1" sz="16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C16.1:  demonstrate an understanding of the effects of healthy, active living on the mind and body.</a:t>
            </a:r>
            <a:endParaRPr sz="16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C16.2:  investigate the benefits of nutritious foods and explore ways of ensuring healthy eating</a:t>
            </a:r>
            <a:endParaRPr sz="16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C16.3:  practise and discuss appropriate personal hygiene that promotes personal, family and community health.</a:t>
            </a:r>
            <a:endParaRPr sz="16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A1  Oral and Non-Verbal communication</a:t>
            </a:r>
            <a:endParaRPr b="1" sz="16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a1.1 Listen and respond</a:t>
            </a:r>
            <a:endParaRPr sz="16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C14.  Social Skills</a:t>
            </a:r>
            <a:endParaRPr b="1" sz="16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C14.1:  act and talk with peers and adults by expressing and accepting positive messages</a:t>
            </a:r>
            <a:r>
              <a:rPr lang="en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>
            <p:ph type="title"/>
          </p:nvPr>
        </p:nvSpPr>
        <p:spPr>
          <a:xfrm>
            <a:off x="1095689" y="215419"/>
            <a:ext cx="7419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">
                <a:solidFill>
                  <a:srgbClr val="636466"/>
                </a:solidFill>
                <a:latin typeface="Poppins"/>
                <a:ea typeface="Poppins"/>
                <a:cs typeface="Poppins"/>
                <a:sym typeface="Poppins"/>
              </a:rPr>
              <a:t>Tâche Finale:</a:t>
            </a:r>
            <a:endParaRPr b="1">
              <a:solidFill>
                <a:srgbClr val="6364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">
                <a:solidFill>
                  <a:srgbClr val="ED8922"/>
                </a:solidFill>
                <a:latin typeface="Poppins"/>
                <a:ea typeface="Poppins"/>
                <a:cs typeface="Poppins"/>
                <a:sym typeface="Poppins"/>
              </a:rPr>
              <a:t>Aider notre ami à être en bonne santé</a:t>
            </a:r>
            <a:endParaRPr b="1">
              <a:solidFill>
                <a:srgbClr val="ED892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7857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155" name="Google Shape;155;p28"/>
          <p:cNvSpPr txBox="1"/>
          <p:nvPr/>
        </p:nvSpPr>
        <p:spPr>
          <a:xfrm>
            <a:off x="1095700" y="1000775"/>
            <a:ext cx="4904100" cy="40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Aujourd'hui, notre ami Luc ne se sent pas bien et n'a pas de l'énergie pour jouer pendant la </a:t>
            </a:r>
            <a:r>
              <a:rPr lang="en" sz="2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récréation</a:t>
            </a:r>
            <a:r>
              <a:rPr lang="en" sz="2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  Toute la classe veut l'aider !  On partage des idées pour aider Luc à prendre soin de lui à la récréation, à la maison et à table.   Ensemble, on aide Luc à découvrir de bonnes habitudes pour être en santé.  </a:t>
            </a:r>
            <a:r>
              <a:rPr lang="en" sz="2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Aussi, o</a:t>
            </a:r>
            <a:r>
              <a:rPr lang="en" sz="2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n prépare une carte pour Luc qui dit « Bon rétablissement ! »</a:t>
            </a:r>
            <a:endParaRPr sz="2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descr="Three panels show healthy habits: sleep, healthy food/hydration, and playing outside." id="156" name="Google Shape;156;p28"/>
          <p:cNvPicPr preferRelativeResize="0"/>
          <p:nvPr/>
        </p:nvPicPr>
        <p:blipFill rotWithShape="1">
          <a:blip r:embed="rId3">
            <a:alphaModFix/>
          </a:blip>
          <a:srcRect b="24700" l="38189" r="35424" t="18337"/>
          <a:stretch/>
        </p:blipFill>
        <p:spPr>
          <a:xfrm>
            <a:off x="7463800" y="3027925"/>
            <a:ext cx="781125" cy="1686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Three panels show healthy habits: sleep, healthy food/hydration, and playing outside." id="157" name="Google Shape;157;p28"/>
          <p:cNvPicPr preferRelativeResize="0"/>
          <p:nvPr/>
        </p:nvPicPr>
        <p:blipFill rotWithShape="1">
          <a:blip r:embed="rId3">
            <a:alphaModFix/>
          </a:blip>
          <a:srcRect b="24700" l="67734" r="4118" t="18337"/>
          <a:stretch/>
        </p:blipFill>
        <p:spPr>
          <a:xfrm>
            <a:off x="6162225" y="1600849"/>
            <a:ext cx="833275" cy="1686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8" name="Google Shape;158;p28"/>
          <p:cNvSpPr txBox="1"/>
          <p:nvPr/>
        </p:nvSpPr>
        <p:spPr>
          <a:xfrm>
            <a:off x="6514713" y="4849325"/>
            <a:ext cx="2679300" cy="1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Images created with AI</a:t>
            </a:r>
            <a:endParaRPr sz="1200">
              <a:solidFill>
                <a:schemeClr val="dk2"/>
              </a:solidFill>
            </a:endParaRPr>
          </a:p>
        </p:txBody>
      </p:sp>
      <p:pic>
        <p:nvPicPr>
          <p:cNvPr descr="Panel showing toothbrushing, clean towels, and a sleeping moon/stars scene." id="159" name="Google Shape;159;p28"/>
          <p:cNvPicPr preferRelativeResize="0"/>
          <p:nvPr/>
        </p:nvPicPr>
        <p:blipFill rotWithShape="1">
          <a:blip r:embed="rId4">
            <a:alphaModFix/>
          </a:blip>
          <a:srcRect b="24474" l="3957" r="66558" t="20837"/>
          <a:stretch/>
        </p:blipFill>
        <p:spPr>
          <a:xfrm>
            <a:off x="7684399" y="1123007"/>
            <a:ext cx="781125" cy="144874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>
            <p:ph type="title"/>
          </p:nvPr>
        </p:nvSpPr>
        <p:spPr>
          <a:xfrm>
            <a:off x="1005050" y="102400"/>
            <a:ext cx="75102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636466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b="1" lang="en">
                <a:solidFill>
                  <a:srgbClr val="636466"/>
                </a:solidFill>
                <a:latin typeface="Poppins"/>
                <a:ea typeface="Poppins"/>
                <a:cs typeface="Poppins"/>
                <a:sym typeface="Poppins"/>
              </a:rPr>
              <a:t>reating Subtas</a:t>
            </a:r>
            <a:r>
              <a:rPr b="1" lang="en">
                <a:solidFill>
                  <a:srgbClr val="636466"/>
                </a:solidFill>
                <a:latin typeface="Poppins"/>
                <a:ea typeface="Poppins"/>
                <a:cs typeface="Poppins"/>
                <a:sym typeface="Poppins"/>
              </a:rPr>
              <a:t>k Groupings </a:t>
            </a:r>
            <a:endParaRPr/>
          </a:p>
        </p:txBody>
      </p:sp>
      <p:sp>
        <p:nvSpPr>
          <p:cNvPr id="165" name="Google Shape;165;p29"/>
          <p:cNvSpPr txBox="1"/>
          <p:nvPr/>
        </p:nvSpPr>
        <p:spPr>
          <a:xfrm>
            <a:off x="6394725" y="1362550"/>
            <a:ext cx="2537400" cy="28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What do my students need to learn to be successful in achieving the final task?</a:t>
            </a:r>
            <a:endParaRPr sz="2300">
              <a:solidFill>
                <a:schemeClr val="dk2"/>
              </a:solidFill>
            </a:endParaRPr>
          </a:p>
        </p:txBody>
      </p:sp>
      <p:pic>
        <p:nvPicPr>
          <p:cNvPr id="166" name="Google Shape;16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5050" y="1362550"/>
            <a:ext cx="5099900" cy="2714449"/>
          </a:xfrm>
          <a:prstGeom prst="rect">
            <a:avLst/>
          </a:prstGeom>
          <a:noFill/>
          <a:ln cap="flat" cmpd="sng" w="762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/>
          <p:nvPr>
            <p:ph type="title"/>
          </p:nvPr>
        </p:nvSpPr>
        <p:spPr>
          <a:xfrm>
            <a:off x="1095689" y="102394"/>
            <a:ext cx="7419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Building Subtasks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2" name="Google Shape;172;p30"/>
          <p:cNvSpPr txBox="1"/>
          <p:nvPr/>
        </p:nvSpPr>
        <p:spPr>
          <a:xfrm>
            <a:off x="1095700" y="833400"/>
            <a:ext cx="4762800" cy="24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1. Think about the subtask groupings. What do students need to learn to be successful in achieving the final task? Give a suggestion for a subtask (and connect it to the subtask grouping).</a:t>
            </a:r>
            <a:endParaRPr sz="19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73" name="Google Shape;17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32116">
            <a:off x="5843550" y="906343"/>
            <a:ext cx="2905225" cy="188546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74" name="Google Shape;174;p30"/>
          <p:cNvSpPr txBox="1"/>
          <p:nvPr/>
        </p:nvSpPr>
        <p:spPr>
          <a:xfrm>
            <a:off x="1173900" y="2824000"/>
            <a:ext cx="74196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If time:</a:t>
            </a:r>
            <a:endParaRPr b="1" sz="19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2. How does this link to the Kindergarten curriculum? Provide specific expectations ( i.e A1.1, B2.1)?</a:t>
            </a:r>
            <a:endParaRPr sz="19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3. What pre-A1 or A1 descriptors link to this task? Provide “je peux” statements.</a:t>
            </a:r>
            <a:endParaRPr sz="19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type="title"/>
          </p:nvPr>
        </p:nvSpPr>
        <p:spPr>
          <a:xfrm>
            <a:off x="1095689" y="102394"/>
            <a:ext cx="7419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anrope"/>
                <a:ea typeface="Manrope"/>
                <a:cs typeface="Manrope"/>
                <a:sym typeface="Manrope"/>
              </a:rPr>
              <a:t>Sample Sub Task  </a:t>
            </a:r>
            <a:endParaRPr b="1"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80" name="Google Shape;18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7975" y="960044"/>
            <a:ext cx="5304744" cy="374210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/>
          <p:nvPr>
            <p:ph type="title"/>
          </p:nvPr>
        </p:nvSpPr>
        <p:spPr>
          <a:xfrm>
            <a:off x="1005050" y="102400"/>
            <a:ext cx="75102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636466"/>
                </a:solidFill>
                <a:latin typeface="Poppins"/>
                <a:ea typeface="Poppins"/>
                <a:cs typeface="Poppins"/>
                <a:sym typeface="Poppins"/>
              </a:rPr>
              <a:t>Possible Groupings and Sub-tasks</a:t>
            </a:r>
            <a:endParaRPr/>
          </a:p>
        </p:txBody>
      </p:sp>
      <p:pic>
        <p:nvPicPr>
          <p:cNvPr id="186" name="Google Shape;1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5050" y="906775"/>
            <a:ext cx="7785601" cy="340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3"/>
          <p:cNvSpPr txBox="1"/>
          <p:nvPr>
            <p:ph idx="1" type="body"/>
          </p:nvPr>
        </p:nvSpPr>
        <p:spPr>
          <a:xfrm>
            <a:off x="513100" y="624150"/>
            <a:ext cx="79077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800">
                <a:solidFill>
                  <a:srgbClr val="636466"/>
                </a:solidFill>
                <a:latin typeface="Poppins"/>
                <a:ea typeface="Poppins"/>
                <a:cs typeface="Poppins"/>
                <a:sym typeface="Poppins"/>
              </a:rPr>
              <a:t>Tools</a:t>
            </a:r>
            <a:endParaRPr/>
          </a:p>
        </p:txBody>
      </p:sp>
      <p:sp>
        <p:nvSpPr>
          <p:cNvPr id="192" name="Google Shape;192;p33"/>
          <p:cNvSpPr txBox="1"/>
          <p:nvPr/>
        </p:nvSpPr>
        <p:spPr>
          <a:xfrm>
            <a:off x="3518625" y="1629275"/>
            <a:ext cx="5223300" cy="31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03C8D"/>
              </a:buClr>
              <a:buSzPts val="1800"/>
              <a:buFont typeface="Manrope"/>
              <a:buChar char="●"/>
            </a:pPr>
            <a:r>
              <a:rPr lang="en" sz="1800" u="sng">
                <a:solidFill>
                  <a:srgbClr val="903C8D"/>
                </a:solidFill>
                <a:latin typeface="Manrope"/>
                <a:ea typeface="Manrope"/>
                <a:cs typeface="Manrope"/>
                <a:sym typeface="Manrop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Kindergarten Curriculum</a:t>
            </a:r>
            <a:endParaRPr sz="1800">
              <a:solidFill>
                <a:srgbClr val="903C8D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03C8D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03C8D"/>
              </a:buClr>
              <a:buSzPts val="1800"/>
              <a:buFont typeface="Manrope"/>
              <a:buChar char="●"/>
            </a:pPr>
            <a:r>
              <a:rPr lang="en" sz="1800" u="sng">
                <a:solidFill>
                  <a:srgbClr val="903C8D"/>
                </a:solidFill>
                <a:latin typeface="Manrope"/>
                <a:ea typeface="Manrope"/>
                <a:cs typeface="Manrope"/>
                <a:sym typeface="Manrop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 A1 and A1 Descriptors</a:t>
            </a:r>
            <a:endParaRPr sz="1800">
              <a:solidFill>
                <a:srgbClr val="903C8D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