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8"/>
  </p:notesMasterIdLst>
  <p:sldIdLst>
    <p:sldId id="256" r:id="rId2"/>
    <p:sldId id="297" r:id="rId3"/>
    <p:sldId id="298" r:id="rId4"/>
    <p:sldId id="258" r:id="rId5"/>
    <p:sldId id="259" r:id="rId6"/>
    <p:sldId id="260" r:id="rId7"/>
  </p:sldIdLst>
  <p:sldSz cx="9144000" cy="5143500" type="screen16x9"/>
  <p:notesSz cx="6858000" cy="9144000"/>
  <p:embeddedFontLst>
    <p:embeddedFont>
      <p:font typeface="Open Sans" panose="020B0606030504020204" pitchFamily="34" charset="0"/>
      <p:regular r:id="rId9"/>
      <p:bold r:id="rId10"/>
      <p:italic r:id="rId11"/>
      <p:boldItalic r:id="rId12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38" d="100"/>
          <a:sy n="138" d="100"/>
        </p:scale>
        <p:origin x="834" y="1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font" Target="fonts/font4.fntdata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3.fntdata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font" Target="fonts/font2.fntdata"/><Relationship Id="rId4" Type="http://schemas.openxmlformats.org/officeDocument/2006/relationships/slide" Target="slides/slide3.xml"/><Relationship Id="rId9" Type="http://schemas.openxmlformats.org/officeDocument/2006/relationships/font" Target="fonts/font1.fntdata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‹N°›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87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7">
          <a:extLst>
            <a:ext uri="{FF2B5EF4-FFF2-40B4-BE49-F238E27FC236}">
              <a16:creationId xmlns:a16="http://schemas.microsoft.com/office/drawing/2014/main" id="{2657E312-12A5-5CC3-098F-69ED6FA571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g3ba9468414f_2_7710:notes">
            <a:extLst>
              <a:ext uri="{FF2B5EF4-FFF2-40B4-BE49-F238E27FC236}">
                <a16:creationId xmlns:a16="http://schemas.microsoft.com/office/drawing/2014/main" id="{21EA373E-7017-3995-8736-0D8B141C3940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9" name="Google Shape;79;g3ba9468414f_2_7710:notes">
            <a:extLst>
              <a:ext uri="{FF2B5EF4-FFF2-40B4-BE49-F238E27FC236}">
                <a16:creationId xmlns:a16="http://schemas.microsoft.com/office/drawing/2014/main" id="{3E94D99B-C5EE-1EBD-2689-EEE1478328D1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80;g3ba9468414f_2_7710:notes">
            <a:extLst>
              <a:ext uri="{FF2B5EF4-FFF2-40B4-BE49-F238E27FC236}">
                <a16:creationId xmlns:a16="http://schemas.microsoft.com/office/drawing/2014/main" id="{2D66A503-D6EE-A82E-D3A9-DB9D20C97C21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2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7056841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g3745c88186f_0_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4" name="Google Shape;94;g3745c88186f_0_1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r>
              <a:rPr lang="en-US" sz="1200" b="0" i="0" u="none" strike="noStrike" cap="none" dirty="0">
                <a:solidFill>
                  <a:schemeClr val="dk1"/>
                </a:solidFill>
                <a:effectLst/>
                <a:latin typeface="Calibri"/>
                <a:ea typeface="Calibri"/>
                <a:cs typeface="Calibri"/>
                <a:sym typeface="Calibri"/>
              </a:rPr>
              <a:t>Doughty, C. J., &amp; Long, M. H. (2003). A Handbook of Second Language Acquisition. Malden: Blackwell.</a:t>
            </a:r>
            <a:br>
              <a:rPr lang="en-US" dirty="0"/>
            </a:br>
            <a:r>
              <a:rPr lang="en-US" sz="1200" b="0" i="0" u="none" strike="noStrike" cap="none" dirty="0">
                <a:solidFill>
                  <a:schemeClr val="dk1"/>
                </a:solidFill>
                <a:effectLst/>
                <a:latin typeface="Calibri"/>
                <a:ea typeface="Calibri"/>
                <a:cs typeface="Calibri"/>
                <a:sym typeface="Calibri"/>
              </a:rPr>
              <a:t>https://doi.org/10.1002/9780470756492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r>
              <a:rPr lang="fr-FR" sz="1200" b="0" i="0" u="none" strike="noStrike" cap="none" dirty="0" err="1">
                <a:solidFill>
                  <a:schemeClr val="dk1"/>
                </a:solidFill>
                <a:effectLst/>
                <a:latin typeface="Calibri"/>
                <a:ea typeface="Calibri"/>
                <a:cs typeface="Calibri"/>
                <a:sym typeface="Calibri"/>
              </a:rPr>
              <a:t>Deci</a:t>
            </a:r>
            <a:r>
              <a:rPr lang="fr-FR" sz="1200" b="0" i="0" u="none" strike="noStrike" cap="none" dirty="0">
                <a:solidFill>
                  <a:schemeClr val="dk1"/>
                </a:solidFill>
                <a:effectLst/>
                <a:latin typeface="Calibri"/>
                <a:ea typeface="Calibri"/>
                <a:cs typeface="Calibri"/>
                <a:sym typeface="Calibri"/>
              </a:rPr>
              <a:t>, E.L., Vallerand, R.J., Pelletier, L.G. and Ryan, R.M. (1991) Motivation and Education: The Self-</a:t>
            </a:r>
            <a:r>
              <a:rPr lang="fr-FR" sz="1200" b="0" i="0" u="none" strike="noStrike" cap="none" dirty="0" err="1">
                <a:solidFill>
                  <a:schemeClr val="dk1"/>
                </a:solidFill>
                <a:effectLst/>
                <a:latin typeface="Calibri"/>
                <a:ea typeface="Calibri"/>
                <a:cs typeface="Calibri"/>
                <a:sym typeface="Calibri"/>
              </a:rPr>
              <a:t>Determination</a:t>
            </a:r>
            <a:r>
              <a:rPr lang="fr-FR" sz="1200" b="0" i="0" u="none" strike="noStrike" cap="none" dirty="0">
                <a:solidFill>
                  <a:schemeClr val="dk1"/>
                </a:solidFill>
                <a:effectLst/>
                <a:latin typeface="Calibri"/>
                <a:ea typeface="Calibri"/>
                <a:cs typeface="Calibri"/>
                <a:sym typeface="Calibri"/>
              </a:rPr>
              <a:t> Perspective. The </a:t>
            </a:r>
            <a:r>
              <a:rPr lang="fr-FR" sz="1200" b="0" i="0" u="none" strike="noStrike" cap="none" dirty="0" err="1">
                <a:solidFill>
                  <a:schemeClr val="dk1"/>
                </a:solidFill>
                <a:effectLst/>
                <a:latin typeface="Calibri"/>
                <a:ea typeface="Calibri"/>
                <a:cs typeface="Calibri"/>
                <a:sym typeface="Calibri"/>
              </a:rPr>
              <a:t>Educational</a:t>
            </a:r>
            <a:r>
              <a:rPr lang="fr-FR" sz="1200" b="0" i="0" u="none" strike="noStrike" cap="none" dirty="0">
                <a:solidFill>
                  <a:schemeClr val="dk1"/>
                </a:solidFill>
                <a:effectLst/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fr-FR" sz="1200" b="0" i="0" u="none" strike="noStrike" cap="none" dirty="0" err="1">
                <a:solidFill>
                  <a:schemeClr val="dk1"/>
                </a:solidFill>
                <a:effectLst/>
                <a:latin typeface="Calibri"/>
                <a:ea typeface="Calibri"/>
                <a:cs typeface="Calibri"/>
                <a:sym typeface="Calibri"/>
              </a:rPr>
              <a:t>Psychologist</a:t>
            </a:r>
            <a:r>
              <a:rPr lang="fr-FR" sz="1200" b="0" i="0" u="none" strike="noStrike" cap="none" dirty="0">
                <a:solidFill>
                  <a:schemeClr val="dk1"/>
                </a:solidFill>
                <a:effectLst/>
                <a:latin typeface="Calibri"/>
                <a:ea typeface="Calibri"/>
                <a:cs typeface="Calibri"/>
                <a:sym typeface="Calibri"/>
              </a:rPr>
              <a:t>, 26, 325-346.</a:t>
            </a:r>
            <a:br>
              <a:rPr lang="fr-FR" dirty="0"/>
            </a:br>
            <a:r>
              <a:rPr lang="fr-FR" sz="1200" b="0" i="0" u="none" strike="noStrike" cap="none" dirty="0">
                <a:solidFill>
                  <a:schemeClr val="dk1"/>
                </a:solidFill>
                <a:effectLst/>
                <a:latin typeface="Calibri"/>
                <a:ea typeface="Calibri"/>
                <a:cs typeface="Calibri"/>
                <a:sym typeface="Calibri"/>
              </a:rPr>
              <a:t>http://dx.doi.org/10.1080/00461520.1991.9653137</a:t>
            </a:r>
            <a:endParaRPr lang="fr-FR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lang="en-US" sz="1200" b="0" i="0" u="none" strike="noStrike" cap="none" dirty="0">
              <a:solidFill>
                <a:schemeClr val="dk1"/>
              </a:solidFill>
              <a:effectLst/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95;g3745c88186f_0_1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3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g3745c88186f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2" name="Google Shape;102;g3745c88186f_0_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3;g3745c88186f_0_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4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g3745c88186f_0_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0" name="Google Shape;110;g3745c88186f_0_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11;g3745c88186f_0_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5</a:t>
            </a:fld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g37460231ba5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0" name="Google Shape;120;g37460231ba5_0_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21;g37460231ba5_0_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6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2"/>
          <p:cNvSpPr txBox="1">
            <a:spLocks noGrp="1"/>
          </p:cNvSpPr>
          <p:nvPr>
            <p:ph type="ctrTitle"/>
          </p:nvPr>
        </p:nvSpPr>
        <p:spPr>
          <a:xfrm>
            <a:off x="685800" y="841772"/>
            <a:ext cx="7772400" cy="179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Open Sans"/>
              <a:buNone/>
              <a:defRPr sz="6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7" name="Google Shape;17;p2"/>
          <p:cNvSpPr txBox="1"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18" name="Google Shape;18;p2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19" name="Google Shape;19;p2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20" name="Google Shape;20;p2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11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Open Sans"/>
              <a:buNone/>
              <a:defRPr sz="4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5" name="Google Shape;75;p11"/>
          <p:cNvSpPr txBox="1">
            <a:spLocks noGrp="1"/>
          </p:cNvSpPr>
          <p:nvPr>
            <p:ph type="body" idx="1"/>
          </p:nvPr>
        </p:nvSpPr>
        <p:spPr>
          <a:xfrm rot="5400000">
            <a:off x="2940300" y="-942431"/>
            <a:ext cx="3263400" cy="788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76" name="Google Shape;76;p11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77" name="Google Shape;77;p11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78" name="Google Shape;78;p11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0" marR="0" lvl="1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0" marR="0" lvl="2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0" marR="0" lvl="3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0" marR="0" lvl="4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0" marR="0" lvl="5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0" marR="0" lvl="6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0" marR="0" lvl="7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0" marR="0" lvl="8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12"/>
          <p:cNvSpPr txBox="1">
            <a:spLocks noGrp="1"/>
          </p:cNvSpPr>
          <p:nvPr>
            <p:ph type="title"/>
          </p:nvPr>
        </p:nvSpPr>
        <p:spPr>
          <a:xfrm rot="5400000">
            <a:off x="5350050" y="1467544"/>
            <a:ext cx="4359000" cy="197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Open Sans"/>
              <a:buNone/>
              <a:defRPr sz="4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81" name="Google Shape;81;p12"/>
          <p:cNvSpPr txBox="1">
            <a:spLocks noGrp="1"/>
          </p:cNvSpPr>
          <p:nvPr>
            <p:ph type="body" idx="1"/>
          </p:nvPr>
        </p:nvSpPr>
        <p:spPr>
          <a:xfrm rot="5400000">
            <a:off x="1349475" y="-447056"/>
            <a:ext cx="4359000" cy="580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82" name="Google Shape;82;p12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83" name="Google Shape;83;p12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84" name="Google Shape;84;p12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0" marR="0" lvl="1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0" marR="0" lvl="2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0" marR="0" lvl="3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0" marR="0" lvl="4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0" marR="0" lvl="5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0" marR="0" lvl="6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0" marR="0" lvl="7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0" marR="0" lvl="8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3"/>
          <p:cNvSpPr txBox="1">
            <a:spLocks noGrp="1"/>
          </p:cNvSpPr>
          <p:nvPr>
            <p:ph type="title"/>
          </p:nvPr>
        </p:nvSpPr>
        <p:spPr>
          <a:xfrm>
            <a:off x="352697" y="342899"/>
            <a:ext cx="8412600" cy="51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Open Sans"/>
              <a:buNone/>
              <a:defRPr sz="4000" b="1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23" name="Google Shape;23;p3"/>
          <p:cNvSpPr txBox="1">
            <a:spLocks noGrp="1"/>
          </p:cNvSpPr>
          <p:nvPr>
            <p:ph type="body" idx="1"/>
          </p:nvPr>
        </p:nvSpPr>
        <p:spPr>
          <a:xfrm>
            <a:off x="352697" y="960120"/>
            <a:ext cx="8412600" cy="367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Arial"/>
              <a:buNone/>
              <a:defRPr sz="25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3683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/>
              <a:buChar char="•"/>
              <a:defRPr sz="22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24" name="Google Shape;24;p3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25" name="Google Shape;25;p3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26" name="Google Shape;26;p3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‹N°›</a:t>
            </a:fld>
            <a:endParaRPr/>
          </a:p>
        </p:txBody>
      </p:sp>
      <p:pic>
        <p:nvPicPr>
          <p:cNvPr id="27" name="Google Shape;27;p3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4648955"/>
            <a:ext cx="9144000" cy="51054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4"/>
          <p:cNvSpPr txBox="1">
            <a:spLocks noGrp="1"/>
          </p:cNvSpPr>
          <p:nvPr>
            <p:ph type="title"/>
          </p:nvPr>
        </p:nvSpPr>
        <p:spPr>
          <a:xfrm>
            <a:off x="623888" y="1282304"/>
            <a:ext cx="7886700" cy="213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Open Sans"/>
              <a:buNone/>
              <a:defRPr sz="6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30" name="Google Shape;30;p4"/>
          <p:cNvSpPr txBox="1">
            <a:spLocks noGrp="1"/>
          </p:cNvSpPr>
          <p:nvPr>
            <p:ph type="body" idx="1"/>
          </p:nvPr>
        </p:nvSpPr>
        <p:spPr>
          <a:xfrm>
            <a:off x="623888" y="3442098"/>
            <a:ext cx="7886700" cy="112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31" name="Google Shape;31;p4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32" name="Google Shape;32;p4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33" name="Google Shape;33;p4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0" marR="0" lvl="1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0" marR="0" lvl="2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0" marR="0" lvl="3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0" marR="0" lvl="4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0" marR="0" lvl="5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0" marR="0" lvl="6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0" marR="0" lvl="7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0" marR="0" lvl="8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5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Open Sans"/>
              <a:buNone/>
              <a:defRPr sz="4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36" name="Google Shape;36;p5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3886200" cy="326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37" name="Google Shape;37;p5"/>
          <p:cNvSpPr txBox="1">
            <a:spLocks noGrp="1"/>
          </p:cNvSpPr>
          <p:nvPr>
            <p:ph type="body" idx="2"/>
          </p:nvPr>
        </p:nvSpPr>
        <p:spPr>
          <a:xfrm>
            <a:off x="4629150" y="1369219"/>
            <a:ext cx="3886200" cy="326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38" name="Google Shape;38;p5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39" name="Google Shape;39;p5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40" name="Google Shape;40;p5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0" marR="0" lvl="1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0" marR="0" lvl="2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0" marR="0" lvl="3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0" marR="0" lvl="4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0" marR="0" lvl="5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0" marR="0" lvl="6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0" marR="0" lvl="7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0" marR="0" lvl="8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6"/>
          <p:cNvSpPr txBox="1">
            <a:spLocks noGrp="1"/>
          </p:cNvSpPr>
          <p:nvPr>
            <p:ph type="title"/>
          </p:nvPr>
        </p:nvSpPr>
        <p:spPr>
          <a:xfrm>
            <a:off x="629841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Open Sans"/>
              <a:buNone/>
              <a:defRPr sz="4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43" name="Google Shape;43;p6"/>
          <p:cNvSpPr txBox="1">
            <a:spLocks noGrp="1"/>
          </p:cNvSpPr>
          <p:nvPr>
            <p:ph type="body" idx="1"/>
          </p:nvPr>
        </p:nvSpPr>
        <p:spPr>
          <a:xfrm>
            <a:off x="629842" y="1260872"/>
            <a:ext cx="3868200" cy="61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1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1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44" name="Google Shape;44;p6"/>
          <p:cNvSpPr txBox="1">
            <a:spLocks noGrp="1"/>
          </p:cNvSpPr>
          <p:nvPr>
            <p:ph type="body" idx="2"/>
          </p:nvPr>
        </p:nvSpPr>
        <p:spPr>
          <a:xfrm>
            <a:off x="629842" y="1878806"/>
            <a:ext cx="3868200" cy="276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45" name="Google Shape;45;p6"/>
          <p:cNvSpPr txBox="1">
            <a:spLocks noGrp="1"/>
          </p:cNvSpPr>
          <p:nvPr>
            <p:ph type="body" idx="3"/>
          </p:nvPr>
        </p:nvSpPr>
        <p:spPr>
          <a:xfrm>
            <a:off x="4629150" y="1260872"/>
            <a:ext cx="3887400" cy="61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1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1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46" name="Google Shape;46;p6"/>
          <p:cNvSpPr txBox="1">
            <a:spLocks noGrp="1"/>
          </p:cNvSpPr>
          <p:nvPr>
            <p:ph type="body" idx="4"/>
          </p:nvPr>
        </p:nvSpPr>
        <p:spPr>
          <a:xfrm>
            <a:off x="4629150" y="1878806"/>
            <a:ext cx="3887400" cy="276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47" name="Google Shape;47;p6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48" name="Google Shape;48;p6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49" name="Google Shape;49;p6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0" marR="0" lvl="1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0" marR="0" lvl="2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0" marR="0" lvl="3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0" marR="0" lvl="4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0" marR="0" lvl="5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0" marR="0" lvl="6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0" marR="0" lvl="7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0" marR="0" lvl="8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7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Open Sans"/>
              <a:buNone/>
              <a:defRPr sz="4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52" name="Google Shape;52;p7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53" name="Google Shape;53;p7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54" name="Google Shape;54;p7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0" marR="0" lvl="1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0" marR="0" lvl="2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0" marR="0" lvl="3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0" marR="0" lvl="4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0" marR="0" lvl="5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0" marR="0" lvl="6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0" marR="0" lvl="7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0" marR="0" lvl="8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8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57" name="Google Shape;57;p8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58" name="Google Shape;58;p8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0" marR="0" lvl="1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0" marR="0" lvl="2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0" marR="0" lvl="3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0" marR="0" lvl="4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0" marR="0" lvl="5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0" marR="0" lvl="6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0" marR="0" lvl="7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0" marR="0" lvl="8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9"/>
          <p:cNvSpPr txBox="1">
            <a:spLocks noGrp="1"/>
          </p:cNvSpPr>
          <p:nvPr>
            <p:ph type="title"/>
          </p:nvPr>
        </p:nvSpPr>
        <p:spPr>
          <a:xfrm>
            <a:off x="629841" y="342900"/>
            <a:ext cx="2949300" cy="12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Open Sans"/>
              <a:buNone/>
              <a:defRPr sz="32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61" name="Google Shape;61;p9"/>
          <p:cNvSpPr txBox="1">
            <a:spLocks noGrp="1"/>
          </p:cNvSpPr>
          <p:nvPr>
            <p:ph type="body" idx="1"/>
          </p:nvPr>
        </p:nvSpPr>
        <p:spPr>
          <a:xfrm>
            <a:off x="3887391" y="740569"/>
            <a:ext cx="4629300" cy="36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318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4064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62" name="Google Shape;62;p9"/>
          <p:cNvSpPr txBox="1">
            <a:spLocks noGrp="1"/>
          </p:cNvSpPr>
          <p:nvPr>
            <p:ph type="body" idx="2"/>
          </p:nvPr>
        </p:nvSpPr>
        <p:spPr>
          <a:xfrm>
            <a:off x="629841" y="1543050"/>
            <a:ext cx="2949300" cy="28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63" name="Google Shape;63;p9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64" name="Google Shape;64;p9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65" name="Google Shape;65;p9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0" marR="0" lvl="1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0" marR="0" lvl="2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0" marR="0" lvl="3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0" marR="0" lvl="4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0" marR="0" lvl="5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0" marR="0" lvl="6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0" marR="0" lvl="7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0" marR="0" lvl="8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0"/>
          <p:cNvSpPr txBox="1">
            <a:spLocks noGrp="1"/>
          </p:cNvSpPr>
          <p:nvPr>
            <p:ph type="title"/>
          </p:nvPr>
        </p:nvSpPr>
        <p:spPr>
          <a:xfrm>
            <a:off x="629841" y="342900"/>
            <a:ext cx="2949300" cy="12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Open Sans"/>
              <a:buNone/>
              <a:defRPr sz="32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68" name="Google Shape;68;p10"/>
          <p:cNvSpPr>
            <a:spLocks noGrp="1"/>
          </p:cNvSpPr>
          <p:nvPr>
            <p:ph type="pic" idx="2"/>
          </p:nvPr>
        </p:nvSpPr>
        <p:spPr>
          <a:xfrm>
            <a:off x="3887391" y="740569"/>
            <a:ext cx="4629300" cy="36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69" name="Google Shape;69;p10"/>
          <p:cNvSpPr txBox="1">
            <a:spLocks noGrp="1"/>
          </p:cNvSpPr>
          <p:nvPr>
            <p:ph type="body" idx="1"/>
          </p:nvPr>
        </p:nvSpPr>
        <p:spPr>
          <a:xfrm>
            <a:off x="629841" y="1543050"/>
            <a:ext cx="2949300" cy="28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70" name="Google Shape;70;p10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71" name="Google Shape;71;p10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72" name="Google Shape;72;p10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0" marR="0" lvl="1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0" marR="0" lvl="2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0" marR="0" lvl="3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0" marR="0" lvl="4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0" marR="0" lvl="5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0" marR="0" lvl="6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0" marR="0" lvl="7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0" marR="0" lvl="8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‹N°›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Open Sans"/>
              <a:buNone/>
              <a:defRPr sz="4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1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12" name="Google Shape;12;p1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13" name="Google Shape;13;p1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14" name="Google Shape;14;p1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‹N°›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9" name="Google Shape;89;p13"/>
          <p:cNvPicPr preferRelativeResize="0"/>
          <p:nvPr/>
        </p:nvPicPr>
        <p:blipFill rotWithShape="1">
          <a:blip r:embed="rId3">
            <a:alphaModFix/>
          </a:blip>
          <a:srcRect l="258" r="258" b="40919"/>
          <a:stretch/>
        </p:blipFill>
        <p:spPr>
          <a:xfrm>
            <a:off x="0" y="0"/>
            <a:ext cx="9144001" cy="3086102"/>
          </a:xfrm>
          <a:prstGeom prst="rect">
            <a:avLst/>
          </a:prstGeom>
          <a:noFill/>
          <a:ln>
            <a:noFill/>
          </a:ln>
        </p:spPr>
      </p:pic>
      <p:sp>
        <p:nvSpPr>
          <p:cNvPr id="90" name="Google Shape;90;p13"/>
          <p:cNvSpPr txBox="1"/>
          <p:nvPr/>
        </p:nvSpPr>
        <p:spPr>
          <a:xfrm>
            <a:off x="3541225" y="1055300"/>
            <a:ext cx="5270700" cy="180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800" b="1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Le tableau O-R-I</a:t>
            </a:r>
            <a:endParaRPr sz="3800" b="1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91" name="Google Shape;91;p13"/>
          <p:cNvPicPr preferRelativeResize="0"/>
          <p:nvPr/>
        </p:nvPicPr>
        <p:blipFill rotWithShape="1">
          <a:blip r:embed="rId3">
            <a:alphaModFix/>
          </a:blip>
          <a:srcRect l="258" t="94347" r="258"/>
          <a:stretch/>
        </p:blipFill>
        <p:spPr>
          <a:xfrm>
            <a:off x="0" y="4852751"/>
            <a:ext cx="9143972" cy="290751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Google Shape;65;p14">
            <a:extLst>
              <a:ext uri="{FF2B5EF4-FFF2-40B4-BE49-F238E27FC236}">
                <a16:creationId xmlns:a16="http://schemas.microsoft.com/office/drawing/2014/main" id="{BE620019-CE38-3332-51BC-B8DFED31D39A}"/>
              </a:ext>
            </a:extLst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-1" y="4712610"/>
            <a:ext cx="1090248" cy="430888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F6F1B28E-3046-64B8-E3F6-99280B5E4744}"/>
              </a:ext>
            </a:extLst>
          </p:cNvPr>
          <p:cNvSpPr txBox="1"/>
          <p:nvPr/>
        </p:nvSpPr>
        <p:spPr>
          <a:xfrm>
            <a:off x="1090248" y="4567239"/>
            <a:ext cx="706198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1000" i="1" dirty="0">
                <a:latin typeface="+mj-lt"/>
              </a:rPr>
              <a:t>Le tableau O-R-I  </a:t>
            </a:r>
            <a:r>
              <a:rPr lang="en-US" sz="1000" dirty="0">
                <a:latin typeface="+mj-lt"/>
              </a:rPr>
              <a:t>by </a:t>
            </a:r>
            <a:r>
              <a:rPr lang="fr-FR" altLang="fr-FR" sz="1000" dirty="0">
                <a:latin typeface="+mj-lt"/>
              </a:rPr>
              <a:t>Andrea </a:t>
            </a:r>
            <a:r>
              <a:rPr lang="fr-FR" altLang="fr-FR" sz="1000" dirty="0" err="1">
                <a:latin typeface="+mj-lt"/>
              </a:rPr>
              <a:t>Vogan</a:t>
            </a:r>
            <a:r>
              <a:rPr lang="fr-FR" altLang="fr-FR" sz="1000" dirty="0">
                <a:latin typeface="+mj-lt"/>
              </a:rPr>
              <a:t> and </a:t>
            </a:r>
            <a:r>
              <a:rPr lang="fr-FR" altLang="fr-FR" sz="1000" dirty="0" err="1">
                <a:latin typeface="+mj-lt"/>
              </a:rPr>
              <a:t>other</a:t>
            </a:r>
            <a:r>
              <a:rPr lang="fr-FR" altLang="fr-FR" sz="1000" dirty="0">
                <a:latin typeface="+mj-lt"/>
              </a:rPr>
              <a:t> FSL </a:t>
            </a:r>
            <a:r>
              <a:rPr lang="fr-FR" altLang="fr-FR" sz="1000" dirty="0" err="1">
                <a:latin typeface="+mj-lt"/>
              </a:rPr>
              <a:t>teachers</a:t>
            </a:r>
            <a:r>
              <a:rPr lang="fr-FR" altLang="fr-FR" sz="1000" dirty="0">
                <a:latin typeface="+mj-lt"/>
              </a:rPr>
              <a:t> </a:t>
            </a:r>
            <a:r>
              <a:rPr lang="en-US" sz="1000" dirty="0">
                <a:latin typeface="+mj-lt"/>
              </a:rPr>
              <a:t>for </a:t>
            </a:r>
            <a:r>
              <a:rPr lang="en-US" sz="1000" i="1" dirty="0">
                <a:latin typeface="+mj-lt"/>
              </a:rPr>
              <a:t>Halton District School Board</a:t>
            </a:r>
            <a:r>
              <a:rPr lang="en-US" sz="1000" dirty="0">
                <a:latin typeface="+mj-lt"/>
              </a:rPr>
              <a:t>, with collaboration from Muriel </a:t>
            </a:r>
            <a:r>
              <a:rPr lang="en-US" sz="1000" dirty="0" err="1">
                <a:latin typeface="+mj-lt"/>
              </a:rPr>
              <a:t>Péguret</a:t>
            </a:r>
            <a:r>
              <a:rPr lang="en-US" sz="1000" dirty="0">
                <a:latin typeface="+mj-lt"/>
              </a:rPr>
              <a:t> for revision. CC-BY-NC-SA </a:t>
            </a:r>
            <a:endParaRPr lang="fr-FR" sz="1000" dirty="0">
              <a:latin typeface="+mj-lt"/>
            </a:endParaRPr>
          </a:p>
        </p:txBody>
      </p:sp>
      <p:pic>
        <p:nvPicPr>
          <p:cNvPr id="4" name="Google Shape;64;p14">
            <a:extLst>
              <a:ext uri="{FF2B5EF4-FFF2-40B4-BE49-F238E27FC236}">
                <a16:creationId xmlns:a16="http://schemas.microsoft.com/office/drawing/2014/main" id="{9D665209-3FBB-B252-8B2A-F4D8FF08CEA6}"/>
              </a:ext>
            </a:extLst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927991" y="3077778"/>
            <a:ext cx="3398606" cy="136884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1">
          <a:extLst>
            <a:ext uri="{FF2B5EF4-FFF2-40B4-BE49-F238E27FC236}">
              <a16:creationId xmlns:a16="http://schemas.microsoft.com/office/drawing/2014/main" id="{FB8D5BF6-22A0-EEDC-FF0B-7D29747665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16">
            <a:extLst>
              <a:ext uri="{FF2B5EF4-FFF2-40B4-BE49-F238E27FC236}">
                <a16:creationId xmlns:a16="http://schemas.microsoft.com/office/drawing/2014/main" id="{DB129FE2-449A-1EA5-FD3F-BD47E3185DAF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52697" y="147812"/>
            <a:ext cx="8412600" cy="5154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dirty="0"/>
              <a:t>R</a:t>
            </a:r>
            <a:r>
              <a:rPr lang="fr" dirty="0"/>
              <a:t>ights of Use for this Resource</a:t>
            </a:r>
            <a:endParaRPr dirty="0"/>
          </a:p>
        </p:txBody>
      </p:sp>
      <p:sp>
        <p:nvSpPr>
          <p:cNvPr id="83" name="Google Shape;83;p16">
            <a:extLst>
              <a:ext uri="{FF2B5EF4-FFF2-40B4-BE49-F238E27FC236}">
                <a16:creationId xmlns:a16="http://schemas.microsoft.com/office/drawing/2014/main" id="{0A2F5814-00F5-6170-EDE5-B845371EE14E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126609" y="695062"/>
            <a:ext cx="8638688" cy="2233246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fr-FR" sz="1500" dirty="0"/>
              <a:t>For </a:t>
            </a:r>
            <a:r>
              <a:rPr lang="fr-FR" sz="1500" dirty="0" err="1"/>
              <a:t>educational</a:t>
            </a:r>
            <a:r>
              <a:rPr lang="fr-FR" sz="1500" dirty="0"/>
              <a:t> </a:t>
            </a:r>
            <a:r>
              <a:rPr lang="fr-FR" sz="1500" dirty="0" err="1"/>
              <a:t>purposes</a:t>
            </a:r>
            <a:r>
              <a:rPr lang="fr-FR" sz="1500" dirty="0"/>
              <a:t>, </a:t>
            </a:r>
            <a:r>
              <a:rPr lang="fr-FR" sz="1500" dirty="0" err="1"/>
              <a:t>teachers</a:t>
            </a:r>
            <a:r>
              <a:rPr lang="fr-FR" sz="1500" dirty="0"/>
              <a:t> </a:t>
            </a:r>
            <a:r>
              <a:rPr lang="fr-FR" sz="1500" b="1" dirty="0"/>
              <a:t>can:</a:t>
            </a:r>
            <a:endParaRPr sz="1500" dirty="0"/>
          </a:p>
          <a:p>
            <a:pPr marL="914400" lvl="0" indent="-323850" algn="l" rtl="0">
              <a:spcBef>
                <a:spcPts val="1200"/>
              </a:spcBef>
              <a:spcAft>
                <a:spcPts val="0"/>
              </a:spcAft>
              <a:buSzPts val="1500"/>
              <a:buAutoNum type="arabicParenR"/>
            </a:pPr>
            <a:r>
              <a:rPr lang="fr-FR" sz="1500" b="1" dirty="0"/>
              <a:t>download </a:t>
            </a:r>
            <a:r>
              <a:rPr lang="fr-FR" sz="1500" b="1" dirty="0" err="1"/>
              <a:t>it</a:t>
            </a:r>
            <a:endParaRPr lang="fr-FR" sz="1500" b="1" dirty="0"/>
          </a:p>
          <a:p>
            <a:pPr marL="914400" lvl="0" indent="-323850" algn="l" rtl="0">
              <a:spcBef>
                <a:spcPts val="1200"/>
              </a:spcBef>
              <a:spcAft>
                <a:spcPts val="0"/>
              </a:spcAft>
              <a:buSzPts val="1500"/>
              <a:buAutoNum type="arabicParenR"/>
            </a:pPr>
            <a:r>
              <a:rPr lang="fr-FR" sz="1500" b="1" dirty="0" err="1"/>
              <a:t>modify</a:t>
            </a:r>
            <a:r>
              <a:rPr lang="fr-FR" sz="1500" b="1" dirty="0"/>
              <a:t> </a:t>
            </a:r>
            <a:r>
              <a:rPr lang="fr-FR" sz="1500" b="1" dirty="0" err="1"/>
              <a:t>it</a:t>
            </a:r>
            <a:endParaRPr lang="fr-FR" sz="1500" b="1" dirty="0"/>
          </a:p>
          <a:p>
            <a:pPr marL="914400" lvl="0" indent="-323850" algn="l" rtl="0">
              <a:spcBef>
                <a:spcPts val="1200"/>
              </a:spcBef>
              <a:spcAft>
                <a:spcPts val="0"/>
              </a:spcAft>
              <a:buSzPts val="1500"/>
              <a:buAutoNum type="arabicParenR"/>
            </a:pPr>
            <a:r>
              <a:rPr lang="fr-FR" sz="1500" b="1" dirty="0" err="1"/>
              <a:t>project</a:t>
            </a:r>
            <a:r>
              <a:rPr lang="fr-FR" sz="1500" b="1" dirty="0"/>
              <a:t> </a:t>
            </a:r>
            <a:r>
              <a:rPr lang="fr-FR" sz="1500" b="1" dirty="0" err="1"/>
              <a:t>it</a:t>
            </a:r>
            <a:r>
              <a:rPr lang="fr-FR" sz="1500" b="1" dirty="0"/>
              <a:t> in class </a:t>
            </a:r>
          </a:p>
          <a:p>
            <a:pPr marL="914400" lvl="0" indent="-323850" algn="l" rtl="0">
              <a:spcBef>
                <a:spcPts val="1200"/>
              </a:spcBef>
              <a:spcAft>
                <a:spcPts val="0"/>
              </a:spcAft>
              <a:buSzPts val="1500"/>
              <a:buAutoNum type="arabicParenR"/>
            </a:pPr>
            <a:r>
              <a:rPr lang="fr-FR" sz="1500" b="1" dirty="0"/>
              <a:t>post </a:t>
            </a:r>
            <a:r>
              <a:rPr lang="fr-FR" sz="1500" b="1" dirty="0" err="1"/>
              <a:t>it</a:t>
            </a:r>
            <a:r>
              <a:rPr lang="fr-FR" sz="1500" b="1" dirty="0"/>
              <a:t> on </a:t>
            </a:r>
            <a:r>
              <a:rPr lang="fr-FR" sz="1500" b="1" dirty="0" err="1"/>
              <a:t>their</a:t>
            </a:r>
            <a:r>
              <a:rPr lang="fr-FR" sz="1500" b="1" dirty="0"/>
              <a:t> </a:t>
            </a:r>
            <a:r>
              <a:rPr lang="fr-FR" sz="1500" b="1" dirty="0" err="1"/>
              <a:t>classroom</a:t>
            </a:r>
            <a:r>
              <a:rPr lang="fr-FR" sz="1500" b="1" dirty="0"/>
              <a:t> LMS</a:t>
            </a:r>
          </a:p>
          <a:p>
            <a:pPr marL="914400" lvl="0" indent="-323850" algn="l" rtl="0">
              <a:spcBef>
                <a:spcPts val="1200"/>
              </a:spcBef>
              <a:spcAft>
                <a:spcPts val="0"/>
              </a:spcAft>
              <a:buSzPts val="1500"/>
              <a:buAutoNum type="arabicParenR"/>
            </a:pPr>
            <a:r>
              <a:rPr lang="fr-FR" sz="1500" b="1" dirty="0" err="1"/>
              <a:t>Reshare</a:t>
            </a:r>
            <a:r>
              <a:rPr lang="fr-FR" sz="1500" b="1" dirty="0"/>
              <a:t> the original or a </a:t>
            </a:r>
            <a:r>
              <a:rPr lang="fr-FR" sz="1500" b="1" dirty="0" err="1"/>
              <a:t>modified</a:t>
            </a:r>
            <a:r>
              <a:rPr lang="fr-FR" sz="1500" b="1" dirty="0"/>
              <a:t> version on </a:t>
            </a:r>
            <a:r>
              <a:rPr lang="fr-FR" sz="1500" b="1" dirty="0" err="1"/>
              <a:t>any</a:t>
            </a:r>
            <a:r>
              <a:rPr lang="fr-FR" sz="1500" b="1" dirty="0"/>
              <a:t> </a:t>
            </a:r>
            <a:r>
              <a:rPr lang="fr-FR" sz="1500" b="1" dirty="0" err="1"/>
              <a:t>educational</a:t>
            </a:r>
            <a:r>
              <a:rPr lang="fr-FR" sz="1500" b="1" dirty="0"/>
              <a:t> </a:t>
            </a:r>
            <a:r>
              <a:rPr lang="fr-FR" sz="1500" b="1" dirty="0" err="1"/>
              <a:t>website</a:t>
            </a:r>
            <a:r>
              <a:rPr lang="fr-FR" sz="1500" b="1" dirty="0"/>
              <a:t>.</a:t>
            </a:r>
          </a:p>
        </p:txBody>
      </p:sp>
      <p:sp>
        <p:nvSpPr>
          <p:cNvPr id="84" name="Google Shape;84;p16">
            <a:extLst>
              <a:ext uri="{FF2B5EF4-FFF2-40B4-BE49-F238E27FC236}">
                <a16:creationId xmlns:a16="http://schemas.microsoft.com/office/drawing/2014/main" id="{9C4F9D4E-DFB4-D5F9-BFFF-E299B969C6C5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 lnSpcReduction="10000"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fr"/>
              <a:t>2</a:t>
            </a:fld>
            <a:endParaRPr/>
          </a:p>
        </p:txBody>
      </p:sp>
      <p:sp>
        <p:nvSpPr>
          <p:cNvPr id="2" name="Google Shape;83;p16">
            <a:extLst>
              <a:ext uri="{FF2B5EF4-FFF2-40B4-BE49-F238E27FC236}">
                <a16:creationId xmlns:a16="http://schemas.microsoft.com/office/drawing/2014/main" id="{65E1711C-5B34-C000-BBEC-1C30F99E58DC}"/>
              </a:ext>
            </a:extLst>
          </p:cNvPr>
          <p:cNvSpPr txBox="1">
            <a:spLocks/>
          </p:cNvSpPr>
          <p:nvPr/>
        </p:nvSpPr>
        <p:spPr>
          <a:xfrm>
            <a:off x="126609" y="3084655"/>
            <a:ext cx="8890782" cy="22332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Arial"/>
              <a:buNone/>
              <a:defRPr sz="25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3683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/>
              <a:buChar char="•"/>
              <a:defRPr sz="22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indent="0"/>
            <a:r>
              <a:rPr lang="en-US" sz="1500" dirty="0"/>
              <a:t>Teachers </a:t>
            </a:r>
            <a:r>
              <a:rPr lang="en-US" sz="1500" b="1" dirty="0"/>
              <a:t>can’t</a:t>
            </a:r>
            <a:r>
              <a:rPr lang="en-US" sz="1500" dirty="0"/>
              <a:t> sell this resource and can’t modify the applied CC license when resharing it even in modified version (CC-BY-NC-SA)</a:t>
            </a:r>
          </a:p>
          <a:p>
            <a:pPr marL="0" indent="0"/>
            <a:br>
              <a:rPr lang="en-US" sz="800" dirty="0"/>
            </a:br>
            <a:r>
              <a:rPr lang="en-US" sz="1500" dirty="0"/>
              <a:t>When sharing a modified version of this resource, you are required to credit the original author(s) and you can also add your name using this template :</a:t>
            </a:r>
          </a:p>
          <a:p>
            <a:pPr marL="0" indent="0"/>
            <a:r>
              <a:rPr lang="en-US" sz="1000" dirty="0"/>
              <a:t>This resource, &lt;</a:t>
            </a:r>
            <a:r>
              <a:rPr lang="en-US" sz="1000" i="1" dirty="0"/>
              <a:t>Your modified title</a:t>
            </a:r>
            <a:r>
              <a:rPr lang="en-US" sz="1000" dirty="0"/>
              <a:t>&gt;, is adapted from </a:t>
            </a:r>
            <a:r>
              <a:rPr lang="en-US" sz="1000" i="1" dirty="0"/>
              <a:t>Le tableau O-R-I </a:t>
            </a:r>
            <a:r>
              <a:rPr lang="en-US" sz="1000" dirty="0"/>
              <a:t>by </a:t>
            </a:r>
            <a:r>
              <a:rPr lang="fr-FR" altLang="fr-FR" sz="1000" dirty="0"/>
              <a:t>Andrea </a:t>
            </a:r>
            <a:r>
              <a:rPr lang="fr-FR" altLang="fr-FR" sz="1000" dirty="0" err="1"/>
              <a:t>Vogan</a:t>
            </a:r>
            <a:r>
              <a:rPr lang="fr-FR" altLang="fr-FR" sz="1000" dirty="0"/>
              <a:t> and </a:t>
            </a:r>
            <a:r>
              <a:rPr lang="fr-FR" altLang="fr-FR" sz="1000" dirty="0" err="1"/>
              <a:t>other</a:t>
            </a:r>
            <a:r>
              <a:rPr lang="fr-FR" altLang="fr-FR" sz="1000" dirty="0"/>
              <a:t> FSL </a:t>
            </a:r>
            <a:r>
              <a:rPr lang="fr-FR" altLang="fr-FR" sz="1000" dirty="0" err="1"/>
              <a:t>teachers</a:t>
            </a:r>
            <a:r>
              <a:rPr lang="fr-FR" altLang="fr-FR" sz="1000" dirty="0"/>
              <a:t> </a:t>
            </a:r>
            <a:r>
              <a:rPr lang="en-US" sz="1000" dirty="0"/>
              <a:t>for </a:t>
            </a:r>
            <a:r>
              <a:rPr lang="en-US" sz="1000" i="1" dirty="0"/>
              <a:t>Halton District School Board</a:t>
            </a:r>
            <a:r>
              <a:rPr lang="en-US" sz="1000" dirty="0"/>
              <a:t>, used under license </a:t>
            </a:r>
            <a:r>
              <a:rPr lang="en-US" sz="1000" i="1" dirty="0"/>
              <a:t>CC-BY-NC-SA</a:t>
            </a:r>
            <a:r>
              <a:rPr lang="en-US" sz="1000" dirty="0"/>
              <a:t>.  &lt;</a:t>
            </a:r>
            <a:r>
              <a:rPr lang="en-US" sz="1000" i="1" dirty="0"/>
              <a:t>Your modified title</a:t>
            </a:r>
            <a:r>
              <a:rPr lang="en-US" sz="1000" dirty="0"/>
              <a:t>&gt; is licensed under CC-BY-NC-SA by &lt;</a:t>
            </a:r>
            <a:r>
              <a:rPr lang="en-US" sz="1000" i="1" dirty="0"/>
              <a:t>Your name</a:t>
            </a:r>
            <a:r>
              <a:rPr lang="en-US" sz="1000" dirty="0"/>
              <a:t>&gt;.</a:t>
            </a:r>
            <a:br>
              <a:rPr lang="fr-FR" sz="1000" dirty="0"/>
            </a:br>
            <a:endParaRPr lang="en-US" sz="1000" b="1" dirty="0"/>
          </a:p>
        </p:txBody>
      </p:sp>
      <p:pic>
        <p:nvPicPr>
          <p:cNvPr id="3" name="Google Shape;65;p14">
            <a:extLst>
              <a:ext uri="{FF2B5EF4-FFF2-40B4-BE49-F238E27FC236}">
                <a16:creationId xmlns:a16="http://schemas.microsoft.com/office/drawing/2014/main" id="{7C2F508A-FA2E-EE41-3694-B1804DD9E7B9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181912" y="819559"/>
            <a:ext cx="1760591" cy="58400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053551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4"/>
          <p:cNvSpPr txBox="1">
            <a:spLocks noGrp="1"/>
          </p:cNvSpPr>
          <p:nvPr>
            <p:ph type="title"/>
          </p:nvPr>
        </p:nvSpPr>
        <p:spPr>
          <a:xfrm>
            <a:off x="683125" y="309875"/>
            <a:ext cx="8566800" cy="5154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/>
              <a:t>Benefits of Using Graphic Organizers</a:t>
            </a:r>
            <a:endParaRPr sz="3200"/>
          </a:p>
        </p:txBody>
      </p:sp>
      <p:sp>
        <p:nvSpPr>
          <p:cNvPr id="98" name="Google Shape;98;p14"/>
          <p:cNvSpPr txBox="1">
            <a:spLocks noGrp="1"/>
          </p:cNvSpPr>
          <p:nvPr>
            <p:ph type="body" idx="1"/>
          </p:nvPr>
        </p:nvSpPr>
        <p:spPr>
          <a:xfrm>
            <a:off x="683122" y="927095"/>
            <a:ext cx="8412600" cy="3672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>
              <a:lnSpc>
                <a:spcPct val="115000"/>
              </a:lnSpc>
              <a:spcBef>
                <a:spcPts val="1200"/>
              </a:spcBef>
              <a:buSzPts val="1100"/>
            </a:pPr>
            <a:r>
              <a:rPr lang="en-US" sz="1100" dirty="0">
                <a:latin typeface="Arial"/>
                <a:ea typeface="Arial"/>
                <a:cs typeface="Arial"/>
                <a:sym typeface="Arial"/>
              </a:rPr>
              <a:t>The use graphic organizers in the classroom has gained significant attention as an effective strategy for enhancing second language acquisition, including French. This template provides a dynamic, communicative resource where learners are encouraged to practice using new vocabulary, improve communication, and apply grammar in context—all while fostering a sense of enjoyment and collaboration (Doughty and Long, 2003).</a:t>
            </a:r>
          </a:p>
          <a:p>
            <a:pPr marL="0" lvl="0" indent="0">
              <a:lnSpc>
                <a:spcPct val="115000"/>
              </a:lnSpc>
              <a:spcBef>
                <a:spcPts val="1200"/>
              </a:spcBef>
              <a:buSzPts val="1100"/>
            </a:pPr>
            <a:r>
              <a:rPr lang="en-US" sz="1100" dirty="0">
                <a:latin typeface="Arial"/>
                <a:ea typeface="Arial"/>
                <a:cs typeface="Arial"/>
                <a:sym typeface="Arial"/>
              </a:rPr>
              <a:t>Research has consistently highlighted the benefits of authentic practice of scaffolded language learning, underscoring their positive impact on engagement, fluency, and cognitive development (Deci, Vallerand, Pelletier, &amp; Ryan, 1991). Below are several key student outcomes of using this strategy.</a:t>
            </a:r>
            <a:endParaRPr sz="1100" dirty="0">
              <a:latin typeface="Arial"/>
              <a:ea typeface="Arial"/>
              <a:cs typeface="Arial"/>
              <a:sym typeface="Arial"/>
            </a:endParaRPr>
          </a:p>
          <a:p>
            <a:pPr marL="457200" lvl="0" indent="-29845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100"/>
              <a:buAutoNum type="arabicPeriod"/>
            </a:pPr>
            <a:r>
              <a:rPr lang="en-US" sz="1100" b="1" dirty="0">
                <a:latin typeface="Arial"/>
                <a:ea typeface="Arial"/>
                <a:cs typeface="Arial"/>
                <a:sym typeface="Arial"/>
              </a:rPr>
              <a:t>Building schema for oral fluency</a:t>
            </a:r>
            <a:endParaRPr sz="1100" b="1" dirty="0">
              <a:latin typeface="Arial"/>
              <a:ea typeface="Arial"/>
              <a:cs typeface="Arial"/>
              <a:sym typeface="Arial"/>
            </a:endParaRPr>
          </a:p>
          <a:p>
            <a:pPr marL="457200" lvl="0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AutoNum type="arabicPeriod"/>
            </a:pPr>
            <a:r>
              <a:rPr lang="en-US" sz="1100" b="1" dirty="0">
                <a:latin typeface="Arial"/>
                <a:ea typeface="Arial"/>
                <a:cs typeface="Arial"/>
                <a:sym typeface="Arial"/>
              </a:rPr>
              <a:t>Vocabulary learning, practice and retention</a:t>
            </a:r>
            <a:endParaRPr sz="1100" b="1" dirty="0">
              <a:latin typeface="Arial"/>
              <a:ea typeface="Arial"/>
              <a:cs typeface="Arial"/>
              <a:sym typeface="Arial"/>
            </a:endParaRPr>
          </a:p>
          <a:p>
            <a:pPr marL="457200" lvl="0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AutoNum type="arabicPeriod"/>
            </a:pPr>
            <a:r>
              <a:rPr lang="en-US" sz="1100" b="1" dirty="0">
                <a:latin typeface="Arial"/>
                <a:ea typeface="Arial"/>
                <a:cs typeface="Arial"/>
                <a:sym typeface="Arial"/>
              </a:rPr>
              <a:t>A structured approach to the writing process (enhancing organizational and planning skills)</a:t>
            </a:r>
            <a:endParaRPr sz="1100" b="1" dirty="0">
              <a:latin typeface="Arial"/>
              <a:ea typeface="Arial"/>
              <a:cs typeface="Arial"/>
              <a:sym typeface="Arial"/>
            </a:endParaRPr>
          </a:p>
          <a:p>
            <a:pPr marL="457200" lvl="0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AutoNum type="arabicPeriod"/>
            </a:pPr>
            <a:r>
              <a:rPr lang="en-US" sz="1100" b="1" dirty="0">
                <a:latin typeface="Arial"/>
                <a:ea typeface="Arial"/>
                <a:cs typeface="Arial"/>
                <a:sym typeface="Arial"/>
              </a:rPr>
              <a:t>Increased motivation and engagement</a:t>
            </a:r>
            <a:endParaRPr sz="1100" b="1" dirty="0">
              <a:latin typeface="Arial"/>
              <a:ea typeface="Arial"/>
              <a:cs typeface="Arial"/>
              <a:sym typeface="Arial"/>
            </a:endParaRPr>
          </a:p>
          <a:p>
            <a:pPr marL="457200" lvl="0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AutoNum type="arabicPeriod"/>
            </a:pPr>
            <a:r>
              <a:rPr lang="en-US" sz="1100" b="1" dirty="0">
                <a:latin typeface="Arial"/>
                <a:ea typeface="Arial"/>
                <a:cs typeface="Arial"/>
                <a:sym typeface="Arial"/>
              </a:rPr>
              <a:t>Facilitation of authentic communication</a:t>
            </a:r>
            <a:endParaRPr sz="1100" b="1" dirty="0">
              <a:latin typeface="Arial"/>
              <a:ea typeface="Arial"/>
              <a:cs typeface="Arial"/>
              <a:sym typeface="Arial"/>
            </a:endParaRPr>
          </a:p>
          <a:p>
            <a:pPr marL="457200" lvl="0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AutoNum type="arabicPeriod"/>
            </a:pPr>
            <a:r>
              <a:rPr lang="en-US" sz="1100" b="1" dirty="0">
                <a:latin typeface="Arial"/>
                <a:ea typeface="Arial"/>
                <a:cs typeface="Arial"/>
                <a:sym typeface="Arial"/>
              </a:rPr>
              <a:t>Reinforcement of target grammar and vocabulary </a:t>
            </a:r>
            <a:endParaRPr sz="1100" b="1" dirty="0"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99" name="Google Shape;99;p14" title="HDSB_logo.1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4426" y="101244"/>
            <a:ext cx="484575" cy="11263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Google Shape;65;p14">
            <a:extLst>
              <a:ext uri="{FF2B5EF4-FFF2-40B4-BE49-F238E27FC236}">
                <a16:creationId xmlns:a16="http://schemas.microsoft.com/office/drawing/2014/main" id="{F5CD0496-523E-B909-B197-BF5DE596BFE1}"/>
              </a:ext>
            </a:extLst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-1" y="4712610"/>
            <a:ext cx="1090248" cy="43088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5" name="Google Shape;105;p15" title="HDSB_logo.1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4426" y="101244"/>
            <a:ext cx="484575" cy="11263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6" name="Google Shape;106;p1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64550" y="101250"/>
            <a:ext cx="8258175" cy="2475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7" name="Google Shape;107;p1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64550" y="2649700"/>
            <a:ext cx="8258175" cy="1982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Google Shape;65;p14">
            <a:extLst>
              <a:ext uri="{FF2B5EF4-FFF2-40B4-BE49-F238E27FC236}">
                <a16:creationId xmlns:a16="http://schemas.microsoft.com/office/drawing/2014/main" id="{1745F4D3-AC6C-B61E-F108-5B7D015B8BEB}"/>
              </a:ext>
            </a:extLst>
          </p:cNvPr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-1" y="4712610"/>
            <a:ext cx="1090248" cy="43088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16"/>
          <p:cNvSpPr txBox="1"/>
          <p:nvPr/>
        </p:nvSpPr>
        <p:spPr>
          <a:xfrm rot="-1486">
            <a:off x="6908692" y="168913"/>
            <a:ext cx="2081400" cy="21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Nom</a:t>
            </a:r>
            <a:r>
              <a:rPr lang="en-US" sz="18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:_____________</a:t>
            </a:r>
            <a:endParaRPr sz="18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14" name="Google Shape;114;p16"/>
          <p:cNvSpPr/>
          <p:nvPr/>
        </p:nvSpPr>
        <p:spPr>
          <a:xfrm>
            <a:off x="6506400" y="668625"/>
            <a:ext cx="402300" cy="2775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115" name="Google Shape;115;p16" title="HDSB_logo.1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4426" y="101244"/>
            <a:ext cx="484575" cy="11263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6" name="Google Shape;116;p1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140625" y="562900"/>
            <a:ext cx="6862726" cy="4168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7" name="Google Shape;117;p1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743713" y="168475"/>
            <a:ext cx="1514475" cy="257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Google Shape;65;p14">
            <a:extLst>
              <a:ext uri="{FF2B5EF4-FFF2-40B4-BE49-F238E27FC236}">
                <a16:creationId xmlns:a16="http://schemas.microsoft.com/office/drawing/2014/main" id="{122319AF-CC53-AD7B-82E8-A9439C1A18E5}"/>
              </a:ext>
            </a:extLst>
          </p:cNvPr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-1" y="4712610"/>
            <a:ext cx="1090248" cy="43088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17"/>
          <p:cNvSpPr txBox="1"/>
          <p:nvPr/>
        </p:nvSpPr>
        <p:spPr>
          <a:xfrm rot="-5400000">
            <a:off x="-657625" y="713250"/>
            <a:ext cx="1828800" cy="40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Nom</a:t>
            </a:r>
            <a:r>
              <a:rPr lang="en-US" sz="18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:_________</a:t>
            </a:r>
            <a:endParaRPr sz="18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24" name="Google Shape;124;p17"/>
          <p:cNvSpPr/>
          <p:nvPr/>
        </p:nvSpPr>
        <p:spPr>
          <a:xfrm>
            <a:off x="6506400" y="668625"/>
            <a:ext cx="402300" cy="2775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125" name="Google Shape;125;p17" title="HDSB_logo.1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-5400000">
            <a:off x="376526" y="4025544"/>
            <a:ext cx="484575" cy="11263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6" name="Google Shape;126;p1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-5400000">
            <a:off x="2907987" y="-1436512"/>
            <a:ext cx="4414200" cy="75305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7" name="Google Shape;127;p1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 rot="-5400000">
            <a:off x="22305" y="1929100"/>
            <a:ext cx="1514475" cy="373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Google Shape;65;p14">
            <a:extLst>
              <a:ext uri="{FF2B5EF4-FFF2-40B4-BE49-F238E27FC236}">
                <a16:creationId xmlns:a16="http://schemas.microsoft.com/office/drawing/2014/main" id="{34577E4A-12C7-DB7E-17B4-61B8CBC393E6}"/>
              </a:ext>
            </a:extLst>
          </p:cNvPr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 rot="16200000">
            <a:off x="8542904" y="324361"/>
            <a:ext cx="929116" cy="2974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428</Words>
  <Application>Microsoft Office PowerPoint</Application>
  <PresentationFormat>Affichage à l'écran (16:9)</PresentationFormat>
  <Paragraphs>31</Paragraphs>
  <Slides>6</Slides>
  <Notes>6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6</vt:i4>
      </vt:variant>
    </vt:vector>
  </HeadingPairs>
  <TitlesOfParts>
    <vt:vector size="10" baseType="lpstr">
      <vt:lpstr>Arial</vt:lpstr>
      <vt:lpstr>Calibri</vt:lpstr>
      <vt:lpstr>Open Sans</vt:lpstr>
      <vt:lpstr>Office Theme</vt:lpstr>
      <vt:lpstr>Présentation PowerPoint</vt:lpstr>
      <vt:lpstr>Rights of Use for this Resource</vt:lpstr>
      <vt:lpstr>Benefits of Using Graphic Organizers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Muriel Peguret</cp:lastModifiedBy>
  <cp:revision>2</cp:revision>
  <dcterms:modified xsi:type="dcterms:W3CDTF">2026-02-20T17:21:39Z</dcterms:modified>
</cp:coreProperties>
</file>