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97" r:id="rId3"/>
    <p:sldId id="298" r:id="rId4"/>
    <p:sldId id="258" r:id="rId5"/>
    <p:sldId id="259" r:id="rId6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8"/>
      <p:bold r:id="rId9"/>
      <p:italic r:id="rId10"/>
      <p:boldItalic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>
          <a:extLst>
            <a:ext uri="{FF2B5EF4-FFF2-40B4-BE49-F238E27FC236}">
              <a16:creationId xmlns:a16="http://schemas.microsoft.com/office/drawing/2014/main" id="{2657E312-12A5-5CC3-098F-69ED6FA57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ba9468414f_2_7710:notes">
            <a:extLst>
              <a:ext uri="{FF2B5EF4-FFF2-40B4-BE49-F238E27FC236}">
                <a16:creationId xmlns:a16="http://schemas.microsoft.com/office/drawing/2014/main" id="{21EA373E-7017-3995-8736-0D8B141C39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ba9468414f_2_7710:notes">
            <a:extLst>
              <a:ext uri="{FF2B5EF4-FFF2-40B4-BE49-F238E27FC236}">
                <a16:creationId xmlns:a16="http://schemas.microsoft.com/office/drawing/2014/main" id="{3E94D99B-C5EE-1EBD-2689-EEE1478328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g3ba9468414f_2_7710:notes">
            <a:extLst>
              <a:ext uri="{FF2B5EF4-FFF2-40B4-BE49-F238E27FC236}">
                <a16:creationId xmlns:a16="http://schemas.microsoft.com/office/drawing/2014/main" id="{2D66A503-D6EE-A82E-D3A9-DB9D20C97C2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684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745c88186f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745c88186f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Doughty, C. J., &amp; Long, M. H. (2003). A Handbook of Second Language Acquisition. Malden: Blackwell.</a:t>
            </a:r>
            <a:br>
              <a:rPr lang="en-US" dirty="0"/>
            </a:br>
            <a:r>
              <a:rPr lang="en-US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https://doi.org/10.1002/9780470756492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Deci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E.L., Vallerand, R.J., Pelletier, L.G. and Ryan, R.M. (1991) Motivation and Education: The Self-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Determination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Perspective. The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Educational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200" b="0" i="0" u="none" strike="noStrike" cap="none" dirty="0" err="1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Psychologist</a:t>
            </a: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, 26, 325-346.</a:t>
            </a:r>
            <a:br>
              <a:rPr lang="fr-FR" dirty="0"/>
            </a:br>
            <a:r>
              <a:rPr lang="fr-FR" sz="1200" b="0" i="0" u="none" strike="noStrike" cap="none" dirty="0">
                <a:solidFill>
                  <a:schemeClr val="dk1"/>
                </a:solidFill>
                <a:effectLst/>
                <a:latin typeface="Calibri"/>
                <a:ea typeface="Calibri"/>
                <a:cs typeface="Calibri"/>
                <a:sym typeface="Calibri"/>
              </a:rPr>
              <a:t>http://dx.doi.org/10.1080/00461520.1991.9653137</a:t>
            </a: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n-US" sz="1200" b="0" i="0" u="none" strike="noStrike" cap="none" dirty="0">
              <a:solidFill>
                <a:schemeClr val="dk1"/>
              </a:solidFill>
              <a:effectLst/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g3745c88186f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745c881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745c88186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g3745c88186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745c88186f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745c88186f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g3745c88186f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8" name="Google Shape;78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4" name="Google Shape;84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352697" y="342899"/>
            <a:ext cx="8412600" cy="5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"/>
              <a:buNone/>
              <a:defRPr sz="4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352697" y="960120"/>
            <a:ext cx="8412600" cy="36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648955"/>
            <a:ext cx="9144000" cy="5105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Open Sans"/>
              <a:buNone/>
              <a:defRPr sz="6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9" name="Google Shape;49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58" name="Google Shape;58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8" name="Google Shape;68;p1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" name="Google Shape;72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Open Sans"/>
              <a:buNone/>
              <a:defRPr sz="4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3"/>
          <p:cNvPicPr preferRelativeResize="0"/>
          <p:nvPr/>
        </p:nvPicPr>
        <p:blipFill rotWithShape="1">
          <a:blip r:embed="rId3">
            <a:alphaModFix/>
          </a:blip>
          <a:srcRect l="258" r="258" b="40919"/>
          <a:stretch/>
        </p:blipFill>
        <p:spPr>
          <a:xfrm>
            <a:off x="0" y="0"/>
            <a:ext cx="9144001" cy="3086102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3"/>
          <p:cNvSpPr txBox="1"/>
          <p:nvPr/>
        </p:nvSpPr>
        <p:spPr>
          <a:xfrm>
            <a:off x="3541225" y="1055300"/>
            <a:ext cx="5270700" cy="180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8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Le pour et le contre</a:t>
            </a:r>
            <a:endParaRPr sz="3800" b="1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 l="258" t="94347" r="258"/>
          <a:stretch/>
        </p:blipFill>
        <p:spPr>
          <a:xfrm>
            <a:off x="0" y="4852751"/>
            <a:ext cx="9143972" cy="2907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634038F-5DC2-2801-2968-F6AF4C8D8702}"/>
              </a:ext>
            </a:extLst>
          </p:cNvPr>
          <p:cNvSpPr txBox="1"/>
          <p:nvPr/>
        </p:nvSpPr>
        <p:spPr>
          <a:xfrm>
            <a:off x="1090248" y="4567239"/>
            <a:ext cx="70619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000" i="1" dirty="0">
                <a:latin typeface="+mj-lt"/>
              </a:rPr>
              <a:t>Le pour et le contre </a:t>
            </a:r>
            <a:r>
              <a:rPr lang="en-US" sz="1000" dirty="0">
                <a:latin typeface="+mj-lt"/>
              </a:rPr>
              <a:t>by </a:t>
            </a:r>
            <a:r>
              <a:rPr lang="fr-FR" altLang="fr-FR" sz="1000" dirty="0">
                <a:latin typeface="+mj-lt"/>
              </a:rPr>
              <a:t>Andrea </a:t>
            </a:r>
            <a:r>
              <a:rPr lang="fr-FR" altLang="fr-FR" sz="1000" dirty="0" err="1">
                <a:latin typeface="+mj-lt"/>
              </a:rPr>
              <a:t>Vogan</a:t>
            </a:r>
            <a:r>
              <a:rPr lang="fr-FR" altLang="fr-FR" sz="1000" dirty="0">
                <a:latin typeface="+mj-lt"/>
              </a:rPr>
              <a:t> and </a:t>
            </a:r>
            <a:r>
              <a:rPr lang="fr-FR" altLang="fr-FR" sz="1000" dirty="0" err="1">
                <a:latin typeface="+mj-lt"/>
              </a:rPr>
              <a:t>other</a:t>
            </a:r>
            <a:r>
              <a:rPr lang="fr-FR" altLang="fr-FR" sz="1000" dirty="0">
                <a:latin typeface="+mj-lt"/>
              </a:rPr>
              <a:t> FSL </a:t>
            </a:r>
            <a:r>
              <a:rPr lang="fr-FR" altLang="fr-FR" sz="1000" dirty="0" err="1">
                <a:latin typeface="+mj-lt"/>
              </a:rPr>
              <a:t>teachers</a:t>
            </a:r>
            <a:r>
              <a:rPr lang="fr-FR" altLang="fr-FR" sz="1000" dirty="0">
                <a:latin typeface="+mj-lt"/>
              </a:rPr>
              <a:t> </a:t>
            </a:r>
            <a:r>
              <a:rPr lang="en-US" sz="1000" dirty="0">
                <a:latin typeface="+mj-lt"/>
              </a:rPr>
              <a:t>for </a:t>
            </a:r>
            <a:r>
              <a:rPr lang="en-US" sz="1000" i="1" dirty="0">
                <a:latin typeface="+mj-lt"/>
              </a:rPr>
              <a:t>Halton District School Board</a:t>
            </a:r>
            <a:r>
              <a:rPr lang="en-US" sz="1000" dirty="0">
                <a:latin typeface="+mj-lt"/>
              </a:rPr>
              <a:t>, with collaboration from Muriel </a:t>
            </a:r>
            <a:r>
              <a:rPr lang="en-US" sz="1000" dirty="0" err="1">
                <a:latin typeface="+mj-lt"/>
              </a:rPr>
              <a:t>Péguret</a:t>
            </a:r>
            <a:r>
              <a:rPr lang="en-US" sz="1000" dirty="0">
                <a:latin typeface="+mj-lt"/>
              </a:rPr>
              <a:t> for revision. CC-BY-NC-SA </a:t>
            </a:r>
            <a:endParaRPr lang="fr-FR" sz="1000" dirty="0">
              <a:latin typeface="+mj-lt"/>
            </a:endParaRPr>
          </a:p>
        </p:txBody>
      </p:sp>
      <p:pic>
        <p:nvPicPr>
          <p:cNvPr id="3" name="Google Shape;64;p14">
            <a:extLst>
              <a:ext uri="{FF2B5EF4-FFF2-40B4-BE49-F238E27FC236}">
                <a16:creationId xmlns:a16="http://schemas.microsoft.com/office/drawing/2014/main" id="{4A424FB6-A771-14B5-1572-D77A75F9EB83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27991" y="3077778"/>
            <a:ext cx="3398606" cy="1368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EB8EAAFA-3915-A287-E9BE-A4039F2194FA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>
          <a:extLst>
            <a:ext uri="{FF2B5EF4-FFF2-40B4-BE49-F238E27FC236}">
              <a16:creationId xmlns:a16="http://schemas.microsoft.com/office/drawing/2014/main" id="{FB8D5BF6-22A0-EEDC-FF0B-7D2974766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>
            <a:extLst>
              <a:ext uri="{FF2B5EF4-FFF2-40B4-BE49-F238E27FC236}">
                <a16:creationId xmlns:a16="http://schemas.microsoft.com/office/drawing/2014/main" id="{DB129FE2-449A-1EA5-FD3F-BD47E3185DA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2697" y="147812"/>
            <a:ext cx="84126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/>
              <a:t>R</a:t>
            </a:r>
            <a:r>
              <a:rPr lang="fr" dirty="0"/>
              <a:t>ights of Use for this Resource</a:t>
            </a:r>
            <a:endParaRPr dirty="0"/>
          </a:p>
        </p:txBody>
      </p:sp>
      <p:sp>
        <p:nvSpPr>
          <p:cNvPr id="83" name="Google Shape;83;p16">
            <a:extLst>
              <a:ext uri="{FF2B5EF4-FFF2-40B4-BE49-F238E27FC236}">
                <a16:creationId xmlns:a16="http://schemas.microsoft.com/office/drawing/2014/main" id="{0A2F5814-00F5-6170-EDE5-B845371EE1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6609" y="695062"/>
            <a:ext cx="8638688" cy="2233246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fr-FR" sz="1500" dirty="0"/>
              <a:t>For </a:t>
            </a:r>
            <a:r>
              <a:rPr lang="fr-FR" sz="1500" dirty="0" err="1"/>
              <a:t>educational</a:t>
            </a:r>
            <a:r>
              <a:rPr lang="fr-FR" sz="1500" dirty="0"/>
              <a:t> </a:t>
            </a:r>
            <a:r>
              <a:rPr lang="fr-FR" sz="1500" dirty="0" err="1"/>
              <a:t>purposes</a:t>
            </a:r>
            <a:r>
              <a:rPr lang="fr-FR" sz="1500" dirty="0"/>
              <a:t>, </a:t>
            </a:r>
            <a:r>
              <a:rPr lang="fr-FR" sz="1500" dirty="0" err="1"/>
              <a:t>teachers</a:t>
            </a:r>
            <a:r>
              <a:rPr lang="fr-FR" sz="1500" dirty="0"/>
              <a:t> </a:t>
            </a:r>
            <a:r>
              <a:rPr lang="fr-FR" sz="1500" b="1" dirty="0"/>
              <a:t>can:</a:t>
            </a:r>
            <a:endParaRPr sz="1500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download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modify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endParaRPr lang="fr-FR" sz="1500" b="1" dirty="0"/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project</a:t>
            </a:r>
            <a:r>
              <a:rPr lang="fr-FR" sz="1500" b="1" dirty="0"/>
              <a:t> </a:t>
            </a:r>
            <a:r>
              <a:rPr lang="fr-FR" sz="1500" b="1" dirty="0" err="1"/>
              <a:t>it</a:t>
            </a:r>
            <a:r>
              <a:rPr lang="fr-FR" sz="1500" b="1" dirty="0"/>
              <a:t> in class 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/>
              <a:t>post </a:t>
            </a:r>
            <a:r>
              <a:rPr lang="fr-FR" sz="1500" b="1" dirty="0" err="1"/>
              <a:t>it</a:t>
            </a:r>
            <a:r>
              <a:rPr lang="fr-FR" sz="1500" b="1" dirty="0"/>
              <a:t> on </a:t>
            </a:r>
            <a:r>
              <a:rPr lang="fr-FR" sz="1500" b="1" dirty="0" err="1"/>
              <a:t>their</a:t>
            </a:r>
            <a:r>
              <a:rPr lang="fr-FR" sz="1500" b="1" dirty="0"/>
              <a:t> </a:t>
            </a:r>
            <a:r>
              <a:rPr lang="fr-FR" sz="1500" b="1" dirty="0" err="1"/>
              <a:t>classroom</a:t>
            </a:r>
            <a:r>
              <a:rPr lang="fr-FR" sz="1500" b="1" dirty="0"/>
              <a:t> LMS</a:t>
            </a:r>
          </a:p>
          <a:p>
            <a:pPr marL="914400" lvl="0" indent="-323850" algn="l" rtl="0">
              <a:spcBef>
                <a:spcPts val="1200"/>
              </a:spcBef>
              <a:spcAft>
                <a:spcPts val="0"/>
              </a:spcAft>
              <a:buSzPts val="1500"/>
              <a:buAutoNum type="arabicParenR"/>
            </a:pPr>
            <a:r>
              <a:rPr lang="fr-FR" sz="1500" b="1" dirty="0" err="1"/>
              <a:t>Reshare</a:t>
            </a:r>
            <a:r>
              <a:rPr lang="fr-FR" sz="1500" b="1" dirty="0"/>
              <a:t> the original or a </a:t>
            </a:r>
            <a:r>
              <a:rPr lang="fr-FR" sz="1500" b="1" dirty="0" err="1"/>
              <a:t>modified</a:t>
            </a:r>
            <a:r>
              <a:rPr lang="fr-FR" sz="1500" b="1" dirty="0"/>
              <a:t> version on </a:t>
            </a:r>
            <a:r>
              <a:rPr lang="fr-FR" sz="1500" b="1" dirty="0" err="1"/>
              <a:t>any</a:t>
            </a:r>
            <a:r>
              <a:rPr lang="fr-FR" sz="1500" b="1" dirty="0"/>
              <a:t> </a:t>
            </a:r>
            <a:r>
              <a:rPr lang="fr-FR" sz="1500" b="1" dirty="0" err="1"/>
              <a:t>educational</a:t>
            </a:r>
            <a:r>
              <a:rPr lang="fr-FR" sz="1500" b="1" dirty="0"/>
              <a:t> </a:t>
            </a:r>
            <a:r>
              <a:rPr lang="fr-FR" sz="1500" b="1" dirty="0" err="1"/>
              <a:t>website</a:t>
            </a:r>
            <a:r>
              <a:rPr lang="fr-FR" sz="1500" b="1" dirty="0"/>
              <a:t>.</a:t>
            </a:r>
          </a:p>
        </p:txBody>
      </p:sp>
      <p:sp>
        <p:nvSpPr>
          <p:cNvPr id="84" name="Google Shape;84;p16">
            <a:extLst>
              <a:ext uri="{FF2B5EF4-FFF2-40B4-BE49-F238E27FC236}">
                <a16:creationId xmlns:a16="http://schemas.microsoft.com/office/drawing/2014/main" id="{9C4F9D4E-DFB4-D5F9-BFFF-E299B969C6C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"/>
              <a:t>2</a:t>
            </a:fld>
            <a:endParaRPr/>
          </a:p>
        </p:txBody>
      </p:sp>
      <p:sp>
        <p:nvSpPr>
          <p:cNvPr id="2" name="Google Shape;83;p16">
            <a:extLst>
              <a:ext uri="{FF2B5EF4-FFF2-40B4-BE49-F238E27FC236}">
                <a16:creationId xmlns:a16="http://schemas.microsoft.com/office/drawing/2014/main" id="{65E1711C-5B34-C000-BBEC-1C30F99E58DC}"/>
              </a:ext>
            </a:extLst>
          </p:cNvPr>
          <p:cNvSpPr txBox="1">
            <a:spLocks/>
          </p:cNvSpPr>
          <p:nvPr/>
        </p:nvSpPr>
        <p:spPr>
          <a:xfrm>
            <a:off x="126609" y="3084655"/>
            <a:ext cx="8890782" cy="22332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683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sz="1500" dirty="0"/>
              <a:t>Teachers </a:t>
            </a:r>
            <a:r>
              <a:rPr lang="en-US" sz="1500" b="1" dirty="0"/>
              <a:t>can’t</a:t>
            </a:r>
            <a:r>
              <a:rPr lang="en-US" sz="1500" dirty="0"/>
              <a:t> sell this resource and can’t modify the applied CC license when resharing it even in modified version (CC-BY-NC-SA)</a:t>
            </a:r>
          </a:p>
          <a:p>
            <a:pPr marL="0" indent="0"/>
            <a:br>
              <a:rPr lang="en-US" sz="800" dirty="0"/>
            </a:br>
            <a:r>
              <a:rPr lang="en-US" sz="1500" dirty="0"/>
              <a:t>When sharing a modified version of this resource, you are required to credit the original author(s) and you can also add your name using this template :</a:t>
            </a:r>
          </a:p>
          <a:p>
            <a:pPr marL="0" indent="0"/>
            <a:r>
              <a:rPr lang="en-US" sz="1000" dirty="0"/>
              <a:t>This resource, &lt;</a:t>
            </a:r>
            <a:r>
              <a:rPr lang="en-US" sz="1000" i="1" dirty="0"/>
              <a:t>Your modified title</a:t>
            </a:r>
            <a:r>
              <a:rPr lang="en-US" sz="1000" dirty="0"/>
              <a:t>&gt;, is adapted from </a:t>
            </a:r>
            <a:r>
              <a:rPr lang="en-US" sz="1000" i="1" dirty="0"/>
              <a:t>Le pour le </a:t>
            </a:r>
            <a:r>
              <a:rPr lang="en-US" sz="1000" i="1" dirty="0" err="1"/>
              <a:t>contre</a:t>
            </a:r>
            <a:r>
              <a:rPr lang="en-US" sz="1000" i="1" dirty="0"/>
              <a:t> </a:t>
            </a:r>
            <a:r>
              <a:rPr lang="en-US" sz="1000" dirty="0"/>
              <a:t>by </a:t>
            </a:r>
            <a:r>
              <a:rPr lang="fr-FR" altLang="fr-FR" sz="1000" dirty="0"/>
              <a:t>Andrea </a:t>
            </a:r>
            <a:r>
              <a:rPr lang="fr-FR" altLang="fr-FR" sz="1000" dirty="0" err="1"/>
              <a:t>Vogan</a:t>
            </a:r>
            <a:r>
              <a:rPr lang="fr-FR" altLang="fr-FR" sz="1000" dirty="0"/>
              <a:t> and </a:t>
            </a:r>
            <a:r>
              <a:rPr lang="fr-FR" altLang="fr-FR" sz="1000" dirty="0" err="1"/>
              <a:t>other</a:t>
            </a:r>
            <a:r>
              <a:rPr lang="fr-FR" altLang="fr-FR" sz="1000" dirty="0"/>
              <a:t> FSL </a:t>
            </a:r>
            <a:r>
              <a:rPr lang="fr-FR" altLang="fr-FR" sz="1000" dirty="0" err="1"/>
              <a:t>teachers</a:t>
            </a:r>
            <a:r>
              <a:rPr lang="fr-FR" altLang="fr-FR" sz="1000" dirty="0"/>
              <a:t> </a:t>
            </a:r>
            <a:r>
              <a:rPr lang="en-US" sz="1000" dirty="0"/>
              <a:t>for </a:t>
            </a:r>
            <a:r>
              <a:rPr lang="en-US" sz="1000" i="1" dirty="0"/>
              <a:t>Halton District School Board</a:t>
            </a:r>
            <a:r>
              <a:rPr lang="en-US" sz="1000" dirty="0"/>
              <a:t>, used under license </a:t>
            </a:r>
            <a:r>
              <a:rPr lang="en-US" sz="1000" i="1" dirty="0"/>
              <a:t>CC-BY-NC-SA</a:t>
            </a:r>
            <a:r>
              <a:rPr lang="en-US" sz="1000" dirty="0"/>
              <a:t>.  &lt;</a:t>
            </a:r>
            <a:r>
              <a:rPr lang="en-US" sz="1000" i="1" dirty="0"/>
              <a:t>Your modified title</a:t>
            </a:r>
            <a:r>
              <a:rPr lang="en-US" sz="1000" dirty="0"/>
              <a:t>&gt; is licensed under CC-BY-NC-SA by &lt;</a:t>
            </a:r>
            <a:r>
              <a:rPr lang="en-US" sz="1000" i="1" dirty="0"/>
              <a:t>Your name</a:t>
            </a:r>
            <a:r>
              <a:rPr lang="en-US" sz="1000" dirty="0"/>
              <a:t>&gt;.</a:t>
            </a:r>
            <a:br>
              <a:rPr lang="fr-FR" sz="1000" dirty="0"/>
            </a:br>
            <a:endParaRPr lang="en-US" sz="1000" b="1" dirty="0"/>
          </a:p>
        </p:txBody>
      </p:sp>
      <p:pic>
        <p:nvPicPr>
          <p:cNvPr id="3" name="Google Shape;65;p14">
            <a:extLst>
              <a:ext uri="{FF2B5EF4-FFF2-40B4-BE49-F238E27FC236}">
                <a16:creationId xmlns:a16="http://schemas.microsoft.com/office/drawing/2014/main" id="{7C2F508A-FA2E-EE41-3694-B1804DD9E7B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1912" y="819559"/>
            <a:ext cx="1760591" cy="5840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355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683125" y="309875"/>
            <a:ext cx="8566800" cy="5154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/>
              <a:t>Benefits of Using Graphic Organizers</a:t>
            </a:r>
            <a:endParaRPr sz="3200"/>
          </a:p>
        </p:txBody>
      </p:sp>
      <p:sp>
        <p:nvSpPr>
          <p:cNvPr id="98" name="Google Shape;98;p14"/>
          <p:cNvSpPr txBox="1">
            <a:spLocks noGrp="1"/>
          </p:cNvSpPr>
          <p:nvPr>
            <p:ph type="body" idx="1"/>
          </p:nvPr>
        </p:nvSpPr>
        <p:spPr>
          <a:xfrm>
            <a:off x="683122" y="927095"/>
            <a:ext cx="8412600" cy="3672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The use graphic organizers in the classroom has gained significant attention as an effective strategy for enhancing second language acquisition, including French. This template provides a dynamic, communicative resource where learners are encouraged to practice using new vocabulary, improve communication, and apply grammar in context—all while fostering a sense of enjoyment and collaboration (Doughty and Long, 2003).</a:t>
            </a:r>
          </a:p>
          <a:p>
            <a:pPr marL="0" lvl="0" indent="0">
              <a:lnSpc>
                <a:spcPct val="115000"/>
              </a:lnSpc>
              <a:spcBef>
                <a:spcPts val="1200"/>
              </a:spcBef>
              <a:buSzPts val="1100"/>
            </a:pPr>
            <a:r>
              <a:rPr lang="en-US" sz="1100" dirty="0">
                <a:latin typeface="Arial"/>
                <a:ea typeface="Arial"/>
                <a:cs typeface="Arial"/>
                <a:sym typeface="Arial"/>
              </a:rPr>
              <a:t>Research has consistently highlighted the benefits of authentic practice of scaffolded language learning, underscoring their positive impact on engagement, fluency, and cognitive development (Deci, Vallerand, Pelletier, &amp; Ryan, 1991). Below are several key student outcomes of using this strategy.</a:t>
            </a:r>
            <a:endParaRPr sz="1100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Building schema for oral fluency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Vocabulary learning, practice and retention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A structured approach to the writing process (enhancing organizational and planning skills)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Increased motivation and engagement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Facilitation of authentic communication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-US" sz="1100" b="1" dirty="0">
                <a:latin typeface="Arial"/>
                <a:ea typeface="Arial"/>
                <a:cs typeface="Arial"/>
                <a:sym typeface="Arial"/>
              </a:rPr>
              <a:t>Reinforcement of target grammar and vocabulary </a:t>
            </a:r>
            <a:endParaRPr sz="1100" b="1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9" name="Google Shape;99;p14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F5CD0496-523E-B909-B197-BF5DE596BFE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5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375" y="101250"/>
            <a:ext cx="8270200" cy="2661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0737" y="2762300"/>
            <a:ext cx="7789475" cy="1827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468D8D1D-39EF-887B-B1DB-2C15FDCCD6AC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6"/>
          <p:cNvSpPr txBox="1"/>
          <p:nvPr/>
        </p:nvSpPr>
        <p:spPr>
          <a:xfrm rot="-1486">
            <a:off x="6908692" y="168913"/>
            <a:ext cx="2081400" cy="21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Nom</a:t>
            </a:r>
            <a:r>
              <a:rPr lang="en-US"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:_____________</a:t>
            </a:r>
            <a:endParaRPr sz="180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4" name="Google Shape;114;p16"/>
          <p:cNvSpPr/>
          <p:nvPr/>
        </p:nvSpPr>
        <p:spPr>
          <a:xfrm>
            <a:off x="6506400" y="668625"/>
            <a:ext cx="402300" cy="277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5" name="Google Shape;115;p16" title="HDSB_logo.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426" y="101244"/>
            <a:ext cx="484575" cy="112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06800" y="101250"/>
            <a:ext cx="2502397" cy="567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18250" y="668625"/>
            <a:ext cx="7107525" cy="399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65;p14">
            <a:extLst>
              <a:ext uri="{FF2B5EF4-FFF2-40B4-BE49-F238E27FC236}">
                <a16:creationId xmlns:a16="http://schemas.microsoft.com/office/drawing/2014/main" id="{E5AFDBBC-D232-7845-C79D-B4C21C38148E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" y="4712610"/>
            <a:ext cx="1090248" cy="430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430</Words>
  <Application>Microsoft Office PowerPoint</Application>
  <PresentationFormat>Affichage à l'écran (16:9)</PresentationFormat>
  <Paragraphs>29</Paragraphs>
  <Slides>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Arial</vt:lpstr>
      <vt:lpstr>Calibri</vt:lpstr>
      <vt:lpstr>Open Sans</vt:lpstr>
      <vt:lpstr>Office Theme</vt:lpstr>
      <vt:lpstr>Présentation PowerPoint</vt:lpstr>
      <vt:lpstr>Rights of Use for this Resource</vt:lpstr>
      <vt:lpstr>Benefits of Using Graphic Organizers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Muriel Peguret</cp:lastModifiedBy>
  <cp:revision>1</cp:revision>
  <dcterms:modified xsi:type="dcterms:W3CDTF">2026-02-20T17:19:53Z</dcterms:modified>
</cp:coreProperties>
</file>