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y="10287000" cx="18288000"/>
  <p:notesSz cx="6858000" cy="9144000"/>
  <p:embeddedFontLst>
    <p:embeddedFont>
      <p:font typeface="Ubuntu"/>
      <p:bold r:id="rId25"/>
      <p:boldItalic r:id="rId26"/>
    </p:embeddedFont>
    <p:embeddedFont>
      <p:font typeface="Roboto"/>
      <p:regular r:id="rId27"/>
      <p:bold r:id="rId28"/>
      <p:italic r:id="rId29"/>
      <p:boldItalic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A56FD4C-7AC8-4C84-B1C6-D7C98328D6C5}">
  <a:tblStyle styleId="{AA56FD4C-7AC8-4C84-B1C6-D7C98328D6C5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Ubuntu-boldItalic.fntdata"/><Relationship Id="rId25" Type="http://schemas.openxmlformats.org/officeDocument/2006/relationships/font" Target="fonts/Ubuntu-bold.fntdata"/><Relationship Id="rId28" Type="http://schemas.openxmlformats.org/officeDocument/2006/relationships/font" Target="fonts/Roboto-bold.fntdata"/><Relationship Id="rId27" Type="http://schemas.openxmlformats.org/officeDocument/2006/relationships/font" Target="fonts/Roboto-regular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Roboto-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0" Type="http://schemas.openxmlformats.org/officeDocument/2006/relationships/font" Target="fonts/Roboto-boldItalic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8cdb8e86b340d4d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g28cdb8e86b340d4d_7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963cf827b5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g3963cf827b5_0_7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8cdb8e86b340d4d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g28cdb8e86b340d4d_4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963cf827b5_0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g3963cf827b5_0_1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L’enseignant.e montre un exemple devant la classe en piochant une carte et en l’expliquant à l’oral.</a:t>
            </a:r>
            <a:endParaRPr/>
          </a:p>
        </p:txBody>
      </p:sp>
      <p:sp>
        <p:nvSpPr>
          <p:cNvPr id="265" name="Google Shape;265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963cf827b5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Contenu des cartes 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5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Enseigne à ton partenaire à dessiner un animal que tu dessines bien</a:t>
            </a:r>
            <a:endParaRPr sz="105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5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Enseigne à ton partenaire à dessiner une maison que tu dessines bien</a:t>
            </a:r>
            <a:endParaRPr sz="105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5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Enseigne à ton partenaire à faire une mini chorégraphie de 3 mouvements bien réalisée</a:t>
            </a:r>
            <a:endParaRPr sz="105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5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Enseigne à ton partenaire à faire un étirement que tu maîtrises</a:t>
            </a:r>
            <a:endParaRPr sz="105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5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Enseigne à ton partenaire un geste sportif que tu maîtrises</a:t>
            </a:r>
            <a:endParaRPr sz="105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5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Enseigne à ton partenaire à faire un petit rythme de ton choix en frappant des mains et/ou sur des objets</a:t>
            </a:r>
            <a:endParaRPr sz="105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5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Enseigne à ton partenaire à se présenter dans une langue autre que le français ou l’anglais</a:t>
            </a:r>
            <a:endParaRPr sz="105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5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Enseigne à ton partenaire une technique pour faire diminuer son stress</a:t>
            </a:r>
            <a:endParaRPr sz="105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5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Enseigne à ton partenaire à dire son âge dans une langue autre que le français ou l’anglais</a:t>
            </a:r>
            <a:endParaRPr sz="105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Enseigne à ton partenaire un tour de magie avec des cartes</a:t>
            </a:r>
            <a:endParaRPr/>
          </a:p>
        </p:txBody>
      </p:sp>
      <p:sp>
        <p:nvSpPr>
          <p:cNvPr id="306" name="Google Shape;306;g3963cf827b5_0_9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28cdb8e86b340d4d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g28cdb8e86b340d4d_1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28cdb8e86b340d4d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g28cdb8e86b340d4d_3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3d171146265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g3d171146265_0_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963cf827b5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Qu’est‑ce qui rend une explication facile à suivre ?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Quels mots et phrases aident à l’explication (Connecteurs : d’abord, ensuite, maintenant, mais, alors, encore, en plus, et puis, attention…) ?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Quels mots et phrases aident à l’interaction (Interrompre poliment pour faire répéter, s’assurer que l’interlocuteur à bien compris)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Quels temps pour les verbes? L’impératif, il faut + infinitif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>
                <a:solidFill>
                  <a:schemeClr val="dk1"/>
                </a:solidFill>
              </a:rPr>
              <a:t>Quelles stratégies aident ? (les gestes, les expressions du visage, les visuels, l’utilisation de la bonne grammaire, etc.)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64" name="Google Shape;164;g3963cf827b5_0_2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963cf827b5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Qu’est‑ce qui rend une explication facile à suivre ?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Quels mots et phrases aident à l’explication (Connecteurs : d’abord, ensuite, maintenant, mais, alors, encore, en plus, et puis, attention…) ?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Quels mots et phrases aident à l’interaction (Interrompre poliment pour faire répéter, s’assurer que l’interlocuteur à bien compris)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Quels temps pour les verbes? L’impératif, il faut + infinitif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>
                <a:solidFill>
                  <a:schemeClr val="dk1"/>
                </a:solidFill>
              </a:rPr>
              <a:t>Quelles stratégies aident ? (les gestes, les expressions du visage, les visuels, l’utilisation de la bonne grammaire, etc.)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80" name="Google Shape;180;g3963cf827b5_0_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963cf827b5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g3963cf827b5_0_6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hyperlink" Target="https://creativecommons.org/licenses/by-nc-sa/4.0/deed.en" TargetMode="External"/><Relationship Id="rId5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www.freepik.com/free-vector/boy-lotus-position_25591726.htm#fromView=search&amp;page=1&amp;position=26&amp;uuid=ed1f2ad5-d34b-49e7-a10b-d35797112f98&amp;query=kid+yoga+cobra" TargetMode="External"/><Relationship Id="rId4" Type="http://schemas.openxmlformats.org/officeDocument/2006/relationships/image" Target="../media/image24.jpg"/><Relationship Id="rId5" Type="http://schemas.openxmlformats.org/officeDocument/2006/relationships/hyperlink" Target="https://frenchgrammargames.net/category/verb-challenge/imperative/" TargetMode="External"/><Relationship Id="rId6" Type="http://schemas.openxmlformats.org/officeDocument/2006/relationships/image" Target="../media/image1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6.png"/><Relationship Id="rId4" Type="http://schemas.openxmlformats.org/officeDocument/2006/relationships/image" Target="../media/image1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5" Type="http://schemas.openxmlformats.org/officeDocument/2006/relationships/image" Target="../media/image25.png"/><Relationship Id="rId6" Type="http://schemas.openxmlformats.org/officeDocument/2006/relationships/image" Target="../media/image21.png"/><Relationship Id="rId7" Type="http://schemas.openxmlformats.org/officeDocument/2006/relationships/image" Target="../media/image20.png"/><Relationship Id="rId8" Type="http://schemas.openxmlformats.org/officeDocument/2006/relationships/image" Target="../media/image2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cmr01.learnful.app/resource/les-competences-mystere-2-cartes-pour-jouer/7184" TargetMode="External"/><Relationship Id="rId4" Type="http://schemas.openxmlformats.org/officeDocument/2006/relationships/hyperlink" Target="https://www.canva.com/design/DAHEVTJq_6I/ZLsFoBcpzhT3sFgacK8ppA/view?utm_content=DAHEVTJq_6I&amp;utm_campaign=designshare&amp;utm_medium=link2&amp;utm_source=uniquelinks&amp;utlId=h6a0a59f12a#1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.png"/><Relationship Id="rId4" Type="http://schemas.openxmlformats.org/officeDocument/2006/relationships/image" Target="../media/image1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2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s://www.slidescarnival.com/template/e-learning-presentation/23838" TargetMode="External"/><Relationship Id="rId4" Type="http://schemas.openxmlformats.org/officeDocument/2006/relationships/hyperlink" Target="https://www.slidescarnival.com/template/e-learning-presentation/23838" TargetMode="External"/><Relationship Id="rId5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Relationship Id="rId4" Type="http://schemas.openxmlformats.org/officeDocument/2006/relationships/image" Target="../media/image9.png"/><Relationship Id="rId5" Type="http://schemas.openxmlformats.org/officeDocument/2006/relationships/image" Target="../media/image2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Relationship Id="rId4" Type="http://schemas.openxmlformats.org/officeDocument/2006/relationships/image" Target="../media/image9.png"/><Relationship Id="rId5" Type="http://schemas.openxmlformats.org/officeDocument/2006/relationships/image" Target="../media/image2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www.freepik.com/free-vector/boy-lotus-position_25591726.htm#fromView=search&amp;page=1&amp;position=26&amp;uuid=ed1f2ad5-d34b-49e7-a10b-d35797112f98&amp;query=kid+yoga+cobra" TargetMode="External"/><Relationship Id="rId4" Type="http://schemas.openxmlformats.org/officeDocument/2006/relationships/image" Target="../media/image24.jpg"/><Relationship Id="rId5" Type="http://schemas.openxmlformats.org/officeDocument/2006/relationships/image" Target="../media/image1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www.freepik.com/free-vector/boy-lotus-position_25591726.htm#fromView=search&amp;page=1&amp;position=26&amp;uuid=ed1f2ad5-d34b-49e7-a10b-d35797112f98&amp;query=kid+yoga+cobra" TargetMode="External"/><Relationship Id="rId4" Type="http://schemas.openxmlformats.org/officeDocument/2006/relationships/image" Target="../media/image24.jpg"/><Relationship Id="rId5" Type="http://schemas.openxmlformats.org/officeDocument/2006/relationships/hyperlink" Target="https://www.alloprof.qc.ca/fr/eleves/bv/francais/l-imperatif-present-f1196" TargetMode="External"/><Relationship Id="rId6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3"/>
          <p:cNvGrpSpPr/>
          <p:nvPr/>
        </p:nvGrpSpPr>
        <p:grpSpPr>
          <a:xfrm>
            <a:off x="-2217778" y="-1744095"/>
            <a:ext cx="5520826" cy="5545572"/>
            <a:chOff x="1813" y="0"/>
            <a:chExt cx="809173" cy="812800"/>
          </a:xfrm>
        </p:grpSpPr>
        <p:sp>
          <p:nvSpPr>
            <p:cNvPr id="85" name="Google Shape;85;p1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FA0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13"/>
            <p:cNvSpPr txBox="1"/>
            <p:nvPr/>
          </p:nvSpPr>
          <p:spPr>
            <a:xfrm>
              <a:off x="76200" y="19050"/>
              <a:ext cx="660300" cy="717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7" name="Google Shape;87;p13"/>
          <p:cNvSpPr txBox="1"/>
          <p:nvPr/>
        </p:nvSpPr>
        <p:spPr>
          <a:xfrm>
            <a:off x="1028700" y="756200"/>
            <a:ext cx="16157100" cy="14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2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171">
                <a:latin typeface="Ubuntu"/>
                <a:ea typeface="Ubuntu"/>
                <a:cs typeface="Ubuntu"/>
                <a:sym typeface="Ubuntu"/>
              </a:rPr>
              <a:t>Les compétences mystère (1)</a:t>
            </a:r>
            <a:endParaRPr sz="100"/>
          </a:p>
        </p:txBody>
      </p:sp>
      <p:grpSp>
        <p:nvGrpSpPr>
          <p:cNvPr id="88" name="Google Shape;88;p13"/>
          <p:cNvGrpSpPr/>
          <p:nvPr/>
        </p:nvGrpSpPr>
        <p:grpSpPr>
          <a:xfrm>
            <a:off x="16112729" y="6820657"/>
            <a:ext cx="4853501" cy="4875256"/>
            <a:chOff x="1813" y="0"/>
            <a:chExt cx="809173" cy="812800"/>
          </a:xfrm>
        </p:grpSpPr>
        <p:sp>
          <p:nvSpPr>
            <p:cNvPr id="89" name="Google Shape;89;p1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2838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" name="Google Shape;90;p13"/>
            <p:cNvSpPr txBox="1"/>
            <p:nvPr/>
          </p:nvSpPr>
          <p:spPr>
            <a:xfrm>
              <a:off x="76200" y="19050"/>
              <a:ext cx="660300" cy="717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1" name="Google Shape;91;p13"/>
          <p:cNvPicPr preferRelativeResize="0"/>
          <p:nvPr/>
        </p:nvPicPr>
        <p:blipFill rotWithShape="1">
          <a:blip r:embed="rId3">
            <a:alphaModFix/>
          </a:blip>
          <a:srcRect b="7653" l="19442" r="20588" t="7881"/>
          <a:stretch/>
        </p:blipFill>
        <p:spPr>
          <a:xfrm>
            <a:off x="9181300" y="2039950"/>
            <a:ext cx="8875377" cy="7032125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3"/>
          <p:cNvSpPr txBox="1"/>
          <p:nvPr/>
        </p:nvSpPr>
        <p:spPr>
          <a:xfrm>
            <a:off x="1028700" y="4586875"/>
            <a:ext cx="6999300" cy="23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2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rPr>
              <a:t>Présentation pour la classe</a:t>
            </a:r>
            <a:endParaRPr sz="7200">
              <a:solidFill>
                <a:srgbClr val="666666"/>
              </a:solidFill>
            </a:endParaRPr>
          </a:p>
        </p:txBody>
      </p:sp>
      <p:sp>
        <p:nvSpPr>
          <p:cNvPr id="93" name="Google Shape;93;p13"/>
          <p:cNvSpPr txBox="1"/>
          <p:nvPr/>
        </p:nvSpPr>
        <p:spPr>
          <a:xfrm>
            <a:off x="838900" y="9138350"/>
            <a:ext cx="8875500" cy="7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2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18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rPr>
              <a:t>Cette ressource fait partie d’un dossier complet, placé sous licence </a:t>
            </a:r>
            <a:r>
              <a:rPr lang="en-US" sz="1800" u="sng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BY-NC-SA</a:t>
            </a:r>
            <a:r>
              <a:rPr lang="en-US" sz="18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rPr>
              <a:t> par ses auteures Mirela Cherciov,  Michelle Courville, Muriel Péguret et Pauline Le Bot.</a:t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id="94" name="Google Shape;94;p13" title="Camerise_Secondary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056249" y="8414675"/>
            <a:ext cx="2139150" cy="1687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2"/>
          <p:cNvSpPr/>
          <p:nvPr/>
        </p:nvSpPr>
        <p:spPr>
          <a:xfrm>
            <a:off x="977100" y="3350725"/>
            <a:ext cx="11429816" cy="5889477"/>
          </a:xfrm>
          <a:custGeom>
            <a:rect b="b" l="l" r="r" t="t"/>
            <a:pathLst>
              <a:path extrusionOk="0" h="1850582" w="3201629">
                <a:moveTo>
                  <a:pt x="0" y="0"/>
                </a:moveTo>
                <a:lnTo>
                  <a:pt x="3201629" y="0"/>
                </a:lnTo>
                <a:lnTo>
                  <a:pt x="3201629" y="1850582"/>
                </a:lnTo>
                <a:lnTo>
                  <a:pt x="0" y="1850582"/>
                </a:lnTo>
                <a:close/>
              </a:path>
            </a:pathLst>
          </a:custGeom>
          <a:solidFill>
            <a:schemeClr val="lt1"/>
          </a:solidFill>
          <a:ln cap="flat" cmpd="sng" w="47625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8" name="Google Shape;228;p22"/>
          <p:cNvSpPr txBox="1"/>
          <p:nvPr/>
        </p:nvSpPr>
        <p:spPr>
          <a:xfrm>
            <a:off x="3728776" y="575550"/>
            <a:ext cx="12966600" cy="22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302">
                <a:solidFill>
                  <a:srgbClr val="79A1BF"/>
                </a:solidFill>
                <a:latin typeface="Ubuntu"/>
                <a:ea typeface="Ubuntu"/>
                <a:cs typeface="Ubuntu"/>
                <a:sym typeface="Ubuntu"/>
              </a:rPr>
              <a:t>Donner des indications</a:t>
            </a:r>
            <a:endParaRPr b="1" sz="8302">
              <a:solidFill>
                <a:srgbClr val="79A1BF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l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5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Une activité pour pratiquer</a:t>
            </a:r>
            <a:endParaRPr b="1" sz="55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29" name="Google Shape;229;p22"/>
          <p:cNvSpPr txBox="1"/>
          <p:nvPr/>
        </p:nvSpPr>
        <p:spPr>
          <a:xfrm>
            <a:off x="12823400" y="9737450"/>
            <a:ext cx="54393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u="sng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Boy in lotus position</a:t>
            </a:r>
            <a:r>
              <a:rPr lang="en-US" sz="1700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  <a:t> by gstudioimagen1, Freepik.</a:t>
            </a:r>
            <a:endParaRPr sz="170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0" name="Google Shape;230;p22" title="25591726_STUDIO SM 2204-12.jpg"/>
          <p:cNvPicPr preferRelativeResize="0"/>
          <p:nvPr/>
        </p:nvPicPr>
        <p:blipFill rotWithShape="1">
          <a:blip r:embed="rId4">
            <a:alphaModFix/>
          </a:blip>
          <a:srcRect b="3489" l="25891" r="24002" t="23678"/>
          <a:stretch/>
        </p:blipFill>
        <p:spPr>
          <a:xfrm>
            <a:off x="12823388" y="3029175"/>
            <a:ext cx="4494577" cy="6532552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22"/>
          <p:cNvSpPr txBox="1"/>
          <p:nvPr/>
        </p:nvSpPr>
        <p:spPr>
          <a:xfrm>
            <a:off x="1122513" y="4104725"/>
            <a:ext cx="11139000" cy="464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1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Impératif</a:t>
            </a:r>
            <a:endParaRPr b="1" sz="51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1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Il faut + infinitif</a:t>
            </a:r>
            <a:endParaRPr b="1" sz="51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5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5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Voici des </a:t>
            </a:r>
            <a:r>
              <a:rPr b="1" lang="en-US" sz="3500" u="sng">
                <a:solidFill>
                  <a:schemeClr val="hlink"/>
                </a:solidFill>
                <a:latin typeface="Ubuntu"/>
                <a:ea typeface="Ubuntu"/>
                <a:cs typeface="Ubuntu"/>
                <a:sym typeface="Ubuntu"/>
                <a:hlinkClick r:id="rId5"/>
              </a:rPr>
              <a:t>activités pour s'entraîner à donner des indications. (H5P)</a:t>
            </a:r>
            <a:endParaRPr b="1" sz="35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5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Source : French Grammar Games. CC BY-NC-SA 4.0.</a:t>
            </a:r>
            <a:endParaRPr sz="19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grpSp>
        <p:nvGrpSpPr>
          <p:cNvPr id="232" name="Google Shape;232;p22"/>
          <p:cNvGrpSpPr/>
          <p:nvPr/>
        </p:nvGrpSpPr>
        <p:grpSpPr>
          <a:xfrm>
            <a:off x="0" y="0"/>
            <a:ext cx="3317786" cy="3429000"/>
            <a:chOff x="0" y="0"/>
            <a:chExt cx="3317786" cy="3429000"/>
          </a:xfrm>
        </p:grpSpPr>
        <p:pic>
          <p:nvPicPr>
            <p:cNvPr id="233" name="Google Shape;233;p22"/>
            <p:cNvPicPr preferRelativeResize="0"/>
            <p:nvPr/>
          </p:nvPicPr>
          <p:blipFill rotWithShape="1">
            <a:blip r:embed="rId6">
              <a:alphaModFix/>
            </a:blip>
            <a:srcRect b="5055" l="25990" r="25485" t="5786"/>
            <a:stretch/>
          </p:blipFill>
          <p:spPr>
            <a:xfrm>
              <a:off x="0" y="0"/>
              <a:ext cx="3317786" cy="3429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4" name="Google Shape;234;p22"/>
            <p:cNvSpPr/>
            <p:nvPr/>
          </p:nvSpPr>
          <p:spPr>
            <a:xfrm>
              <a:off x="2380975" y="1541525"/>
              <a:ext cx="564600" cy="290100"/>
            </a:xfrm>
            <a:prstGeom prst="rect">
              <a:avLst/>
            </a:prstGeom>
            <a:solidFill>
              <a:srgbClr val="EBEAE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Google Shape;239;p23"/>
          <p:cNvGrpSpPr/>
          <p:nvPr/>
        </p:nvGrpSpPr>
        <p:grpSpPr>
          <a:xfrm>
            <a:off x="-379924" y="-520932"/>
            <a:ext cx="19047973" cy="6590560"/>
            <a:chOff x="0" y="-57150"/>
            <a:chExt cx="5016717" cy="1735774"/>
          </a:xfrm>
        </p:grpSpPr>
        <p:sp>
          <p:nvSpPr>
            <p:cNvPr id="240" name="Google Shape;240;p23"/>
            <p:cNvSpPr/>
            <p:nvPr/>
          </p:nvSpPr>
          <p:spPr>
            <a:xfrm>
              <a:off x="0" y="0"/>
              <a:ext cx="5016717" cy="1678624"/>
            </a:xfrm>
            <a:custGeom>
              <a:rect b="b" l="l" r="r" t="t"/>
              <a:pathLst>
                <a:path extrusionOk="0" h="1678624" w="5016717">
                  <a:moveTo>
                    <a:pt x="0" y="0"/>
                  </a:moveTo>
                  <a:lnTo>
                    <a:pt x="5016717" y="0"/>
                  </a:lnTo>
                  <a:lnTo>
                    <a:pt x="5016717" y="1678624"/>
                  </a:lnTo>
                  <a:lnTo>
                    <a:pt x="0" y="1678624"/>
                  </a:lnTo>
                  <a:close/>
                </a:path>
              </a:pathLst>
            </a:custGeom>
            <a:solidFill>
              <a:srgbClr val="99BCBF"/>
            </a:solidFill>
            <a:ln cap="flat" cmpd="sng" w="47625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41" name="Google Shape;241;p23"/>
            <p:cNvSpPr txBox="1"/>
            <p:nvPr/>
          </p:nvSpPr>
          <p:spPr>
            <a:xfrm>
              <a:off x="0" y="-57150"/>
              <a:ext cx="812700" cy="87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42" name="Google Shape;242;p23"/>
          <p:cNvPicPr preferRelativeResize="0"/>
          <p:nvPr/>
        </p:nvPicPr>
        <p:blipFill rotWithShape="1">
          <a:blip r:embed="rId3">
            <a:alphaModFix/>
          </a:blip>
          <a:srcRect b="0" l="10692" r="10629" t="0"/>
          <a:stretch/>
        </p:blipFill>
        <p:spPr>
          <a:xfrm>
            <a:off x="1753731" y="0"/>
            <a:ext cx="15576468" cy="9786649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23"/>
          <p:cNvSpPr/>
          <p:nvPr/>
        </p:nvSpPr>
        <p:spPr>
          <a:xfrm>
            <a:off x="2388050" y="642950"/>
            <a:ext cx="14267437" cy="8391003"/>
          </a:xfrm>
          <a:custGeom>
            <a:rect b="b" l="l" r="r" t="t"/>
            <a:pathLst>
              <a:path extrusionOk="0" h="2088613" w="3106682">
                <a:moveTo>
                  <a:pt x="0" y="0"/>
                </a:moveTo>
                <a:lnTo>
                  <a:pt x="3106682" y="0"/>
                </a:lnTo>
                <a:lnTo>
                  <a:pt x="3106682" y="2088613"/>
                </a:lnTo>
                <a:lnTo>
                  <a:pt x="0" y="2088613"/>
                </a:lnTo>
                <a:close/>
              </a:path>
            </a:pathLst>
          </a:custGeom>
          <a:solidFill>
            <a:srgbClr val="EBEAEA"/>
          </a:solidFill>
          <a:ln>
            <a:noFill/>
          </a:ln>
        </p:spPr>
      </p:sp>
      <p:sp>
        <p:nvSpPr>
          <p:cNvPr id="244" name="Google Shape;244;p23"/>
          <p:cNvSpPr txBox="1"/>
          <p:nvPr/>
        </p:nvSpPr>
        <p:spPr>
          <a:xfrm>
            <a:off x="2831800" y="3222975"/>
            <a:ext cx="13224600" cy="49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69900" lvl="0" marL="45720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SzPts val="3800"/>
              <a:buFont typeface="Ubuntu"/>
              <a:buAutoNum type="arabicPeriod"/>
            </a:pPr>
            <a:r>
              <a:rPr lang="en-US" sz="3500">
                <a:latin typeface="Ubuntu"/>
                <a:ea typeface="Ubuntu"/>
                <a:cs typeface="Ubuntu"/>
                <a:sym typeface="Ubuntu"/>
              </a:rPr>
              <a:t>Faire apprendre une compétence à son/sa partenaire</a:t>
            </a:r>
            <a:endParaRPr sz="3500">
              <a:latin typeface="Ubuntu"/>
              <a:ea typeface="Ubuntu"/>
              <a:cs typeface="Ubuntu"/>
              <a:sym typeface="Ubuntu"/>
            </a:endParaRPr>
          </a:p>
          <a:p>
            <a:pPr indent="-469900" lvl="0" marL="45720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SzPts val="3800"/>
              <a:buFont typeface="Ubuntu"/>
              <a:buAutoNum type="arabicPeriod"/>
            </a:pPr>
            <a:r>
              <a:rPr lang="en-US" sz="3500">
                <a:latin typeface="Ubuntu"/>
                <a:ea typeface="Ubuntu"/>
                <a:cs typeface="Ubuntu"/>
                <a:sym typeface="Ubuntu"/>
              </a:rPr>
              <a:t>Utiliser l’impératif et/ou “Il faut + infinitif”</a:t>
            </a:r>
            <a:endParaRPr sz="3500">
              <a:latin typeface="Ubuntu"/>
              <a:ea typeface="Ubuntu"/>
              <a:cs typeface="Ubuntu"/>
              <a:sym typeface="Ubuntu"/>
            </a:endParaRPr>
          </a:p>
          <a:p>
            <a:pPr indent="-469900" lvl="0" marL="45720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SzPts val="3800"/>
              <a:buFont typeface="Ubuntu"/>
              <a:buAutoNum type="arabicPeriod"/>
            </a:pPr>
            <a:r>
              <a:rPr lang="en-US" sz="3500">
                <a:latin typeface="Ubuntu"/>
                <a:ea typeface="Ubuntu"/>
                <a:cs typeface="Ubuntu"/>
                <a:sym typeface="Ubuntu"/>
              </a:rPr>
              <a:t>Expliquer et interagir en utilisant la bonne langue (cf. poster)</a:t>
            </a:r>
            <a:endParaRPr sz="3500">
              <a:latin typeface="Ubuntu"/>
              <a:ea typeface="Ubuntu"/>
              <a:cs typeface="Ubuntu"/>
              <a:sym typeface="Ubuntu"/>
            </a:endParaRPr>
          </a:p>
          <a:p>
            <a:pPr indent="-469900" lvl="0" marL="45720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SzPts val="3800"/>
              <a:buFont typeface="Ubuntu"/>
              <a:buAutoNum type="arabicPeriod"/>
            </a:pPr>
            <a:r>
              <a:rPr lang="en-US" sz="3500">
                <a:latin typeface="Ubuntu"/>
                <a:ea typeface="Ubuntu"/>
                <a:cs typeface="Ubuntu"/>
                <a:sym typeface="Ubuntu"/>
              </a:rPr>
              <a:t>Utiliser les stratégies pour aider à bien expliquer</a:t>
            </a:r>
            <a:endParaRPr sz="3500"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45" name="Google Shape;245;p23"/>
          <p:cNvSpPr txBox="1"/>
          <p:nvPr/>
        </p:nvSpPr>
        <p:spPr>
          <a:xfrm>
            <a:off x="2555234" y="801200"/>
            <a:ext cx="112182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6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000">
                <a:solidFill>
                  <a:srgbClr val="4EBC9D"/>
                </a:solidFill>
                <a:latin typeface="Ubuntu"/>
                <a:ea typeface="Ubuntu"/>
                <a:cs typeface="Ubuntu"/>
                <a:sym typeface="Ubuntu"/>
              </a:rPr>
              <a:t>Nos critères de succès</a:t>
            </a:r>
            <a:endParaRPr>
              <a:solidFill>
                <a:srgbClr val="4EBC9D"/>
              </a:solidFill>
            </a:endParaRPr>
          </a:p>
        </p:txBody>
      </p:sp>
      <p:pic>
        <p:nvPicPr>
          <p:cNvPr id="246" name="Google Shape;246;p23"/>
          <p:cNvPicPr preferRelativeResize="0"/>
          <p:nvPr/>
        </p:nvPicPr>
        <p:blipFill rotWithShape="1">
          <a:blip r:embed="rId4">
            <a:alphaModFix/>
          </a:blip>
          <a:srcRect b="30708" l="25005" r="36849" t="48157"/>
          <a:stretch/>
        </p:blipFill>
        <p:spPr>
          <a:xfrm>
            <a:off x="1602248" y="8312191"/>
            <a:ext cx="4048200" cy="1261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1" name="Google Shape;251;p24"/>
          <p:cNvGrpSpPr/>
          <p:nvPr/>
        </p:nvGrpSpPr>
        <p:grpSpPr>
          <a:xfrm>
            <a:off x="-3321704" y="-3935391"/>
            <a:ext cx="7835627" cy="7870749"/>
            <a:chOff x="1813" y="0"/>
            <a:chExt cx="809173" cy="812800"/>
          </a:xfrm>
        </p:grpSpPr>
        <p:sp>
          <p:nvSpPr>
            <p:cNvPr id="252" name="Google Shape;252;p24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99BC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24"/>
            <p:cNvSpPr txBox="1"/>
            <p:nvPr/>
          </p:nvSpPr>
          <p:spPr>
            <a:xfrm>
              <a:off x="76200" y="19050"/>
              <a:ext cx="660300" cy="717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4" name="Google Shape;254;p24"/>
          <p:cNvGrpSpPr/>
          <p:nvPr/>
        </p:nvGrpSpPr>
        <p:grpSpPr>
          <a:xfrm>
            <a:off x="14480994" y="3158114"/>
            <a:ext cx="8518002" cy="8556183"/>
            <a:chOff x="1813" y="0"/>
            <a:chExt cx="809173" cy="812800"/>
          </a:xfrm>
        </p:grpSpPr>
        <p:sp>
          <p:nvSpPr>
            <p:cNvPr id="255" name="Google Shape;255;p24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" name="Google Shape;256;p24"/>
            <p:cNvSpPr txBox="1"/>
            <p:nvPr/>
          </p:nvSpPr>
          <p:spPr>
            <a:xfrm>
              <a:off x="76200" y="19050"/>
              <a:ext cx="660300" cy="717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57" name="Google Shape;257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375104">
            <a:off x="10600208" y="1214198"/>
            <a:ext cx="1315811" cy="1791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7420790">
            <a:off x="15830851" y="761504"/>
            <a:ext cx="811074" cy="130055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9" name="Google Shape;259;p24"/>
          <p:cNvGrpSpPr/>
          <p:nvPr/>
        </p:nvGrpSpPr>
        <p:grpSpPr>
          <a:xfrm>
            <a:off x="838200" y="5278535"/>
            <a:ext cx="9927000" cy="1853368"/>
            <a:chOff x="0" y="-28575"/>
            <a:chExt cx="13236000" cy="2471158"/>
          </a:xfrm>
        </p:grpSpPr>
        <p:sp>
          <p:nvSpPr>
            <p:cNvPr id="260" name="Google Shape;260;p24"/>
            <p:cNvSpPr txBox="1"/>
            <p:nvPr/>
          </p:nvSpPr>
          <p:spPr>
            <a:xfrm>
              <a:off x="0" y="1060783"/>
              <a:ext cx="13236000" cy="138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7481">
                  <a:solidFill>
                    <a:srgbClr val="F28383"/>
                  </a:solidFill>
                  <a:latin typeface="Ubuntu"/>
                  <a:ea typeface="Ubuntu"/>
                  <a:cs typeface="Ubuntu"/>
                  <a:sym typeface="Ubuntu"/>
                </a:rPr>
                <a:t>2- Activité</a:t>
              </a:r>
              <a:endParaRPr sz="100">
                <a:solidFill>
                  <a:srgbClr val="F28383"/>
                </a:solidFill>
              </a:endParaRPr>
            </a:p>
          </p:txBody>
        </p:sp>
        <p:sp>
          <p:nvSpPr>
            <p:cNvPr id="261" name="Google Shape;261;p24"/>
            <p:cNvSpPr txBox="1"/>
            <p:nvPr/>
          </p:nvSpPr>
          <p:spPr>
            <a:xfrm>
              <a:off x="0" y="-28575"/>
              <a:ext cx="10065300" cy="203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lang="en-US" sz="4500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Les compétences mystère</a:t>
              </a:r>
              <a:endParaRPr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5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pic>
        <p:nvPicPr>
          <p:cNvPr id="262" name="Google Shape;262;p24"/>
          <p:cNvPicPr preferRelativeResize="0"/>
          <p:nvPr/>
        </p:nvPicPr>
        <p:blipFill rotWithShape="1">
          <a:blip r:embed="rId5">
            <a:alphaModFix/>
          </a:blip>
          <a:srcRect b="4744" l="15005" r="16134" t="0"/>
          <a:stretch/>
        </p:blipFill>
        <p:spPr>
          <a:xfrm>
            <a:off x="8688049" y="1180200"/>
            <a:ext cx="9310536" cy="7244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7" name="Google Shape;267;p25"/>
          <p:cNvGrpSpPr/>
          <p:nvPr/>
        </p:nvGrpSpPr>
        <p:grpSpPr>
          <a:xfrm>
            <a:off x="12701242" y="3529726"/>
            <a:ext cx="5095585" cy="4837303"/>
            <a:chOff x="0" y="-253979"/>
            <a:chExt cx="6794113" cy="6908459"/>
          </a:xfrm>
        </p:grpSpPr>
        <p:grpSp>
          <p:nvGrpSpPr>
            <p:cNvPr id="268" name="Google Shape;268;p25"/>
            <p:cNvGrpSpPr/>
            <p:nvPr/>
          </p:nvGrpSpPr>
          <p:grpSpPr>
            <a:xfrm>
              <a:off x="0" y="-253979"/>
              <a:ext cx="6794113" cy="6908459"/>
              <a:chOff x="0" y="-57150"/>
              <a:chExt cx="1528801" cy="1554531"/>
            </a:xfrm>
          </p:grpSpPr>
          <p:sp>
            <p:nvSpPr>
              <p:cNvPr id="269" name="Google Shape;269;p25"/>
              <p:cNvSpPr/>
              <p:nvPr/>
            </p:nvSpPr>
            <p:spPr>
              <a:xfrm>
                <a:off x="0" y="0"/>
                <a:ext cx="1528801" cy="1497381"/>
              </a:xfrm>
              <a:custGeom>
                <a:rect b="b" l="l" r="r" t="t"/>
                <a:pathLst>
                  <a:path extrusionOk="0" h="1497381" w="1528801">
                    <a:moveTo>
                      <a:pt x="0" y="0"/>
                    </a:moveTo>
                    <a:lnTo>
                      <a:pt x="1528801" y="0"/>
                    </a:lnTo>
                    <a:lnTo>
                      <a:pt x="1528801" y="1497381"/>
                    </a:lnTo>
                    <a:lnTo>
                      <a:pt x="0" y="1497381"/>
                    </a:lnTo>
                    <a:close/>
                  </a:path>
                </a:pathLst>
              </a:custGeom>
              <a:solidFill>
                <a:srgbClr val="4EBC9D"/>
              </a:solidFill>
              <a:ln cap="flat" cmpd="sng" w="47625">
                <a:solidFill>
                  <a:srgbClr val="333333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270" name="Google Shape;270;p25"/>
              <p:cNvSpPr txBox="1"/>
              <p:nvPr/>
            </p:nvSpPr>
            <p:spPr>
              <a:xfrm>
                <a:off x="0" y="-57150"/>
                <a:ext cx="812800" cy="869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71" name="Google Shape;271;p25"/>
            <p:cNvGrpSpPr/>
            <p:nvPr/>
          </p:nvGrpSpPr>
          <p:grpSpPr>
            <a:xfrm>
              <a:off x="340974" y="86536"/>
              <a:ext cx="6112166" cy="6227429"/>
              <a:chOff x="0" y="-57150"/>
              <a:chExt cx="1375351" cy="1401287"/>
            </a:xfrm>
          </p:grpSpPr>
          <p:sp>
            <p:nvSpPr>
              <p:cNvPr id="272" name="Google Shape;272;p25"/>
              <p:cNvSpPr/>
              <p:nvPr/>
            </p:nvSpPr>
            <p:spPr>
              <a:xfrm>
                <a:off x="0" y="0"/>
                <a:ext cx="1375351" cy="1344137"/>
              </a:xfrm>
              <a:custGeom>
                <a:rect b="b" l="l" r="r" t="t"/>
                <a:pathLst>
                  <a:path extrusionOk="0" h="1344137" w="1375351">
                    <a:moveTo>
                      <a:pt x="0" y="0"/>
                    </a:moveTo>
                    <a:lnTo>
                      <a:pt x="1375351" y="0"/>
                    </a:lnTo>
                    <a:lnTo>
                      <a:pt x="1375351" y="1344137"/>
                    </a:lnTo>
                    <a:lnTo>
                      <a:pt x="0" y="1344137"/>
                    </a:lnTo>
                    <a:close/>
                  </a:path>
                </a:pathLst>
              </a:custGeom>
              <a:solidFill>
                <a:srgbClr val="EBEAEA"/>
              </a:solidFill>
              <a:ln cap="flat" cmpd="sng" w="47625">
                <a:solidFill>
                  <a:srgbClr val="333333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273" name="Google Shape;273;p25"/>
              <p:cNvSpPr txBox="1"/>
              <p:nvPr/>
            </p:nvSpPr>
            <p:spPr>
              <a:xfrm>
                <a:off x="0" y="-57150"/>
                <a:ext cx="812800" cy="869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74" name="Google Shape;274;p25"/>
          <p:cNvGrpSpPr/>
          <p:nvPr/>
        </p:nvGrpSpPr>
        <p:grpSpPr>
          <a:xfrm>
            <a:off x="776725" y="3602876"/>
            <a:ext cx="5095585" cy="4837303"/>
            <a:chOff x="0" y="-253979"/>
            <a:chExt cx="6794113" cy="6908459"/>
          </a:xfrm>
        </p:grpSpPr>
        <p:grpSp>
          <p:nvGrpSpPr>
            <p:cNvPr id="275" name="Google Shape;275;p25"/>
            <p:cNvGrpSpPr/>
            <p:nvPr/>
          </p:nvGrpSpPr>
          <p:grpSpPr>
            <a:xfrm>
              <a:off x="0" y="-253979"/>
              <a:ext cx="6794113" cy="6908459"/>
              <a:chOff x="0" y="-57150"/>
              <a:chExt cx="1528801" cy="1554531"/>
            </a:xfrm>
          </p:grpSpPr>
          <p:sp>
            <p:nvSpPr>
              <p:cNvPr id="276" name="Google Shape;276;p25"/>
              <p:cNvSpPr/>
              <p:nvPr/>
            </p:nvSpPr>
            <p:spPr>
              <a:xfrm>
                <a:off x="0" y="0"/>
                <a:ext cx="1528801" cy="1497381"/>
              </a:xfrm>
              <a:custGeom>
                <a:rect b="b" l="l" r="r" t="t"/>
                <a:pathLst>
                  <a:path extrusionOk="0" h="1497381" w="1528801">
                    <a:moveTo>
                      <a:pt x="0" y="0"/>
                    </a:moveTo>
                    <a:lnTo>
                      <a:pt x="1528801" y="0"/>
                    </a:lnTo>
                    <a:lnTo>
                      <a:pt x="1528801" y="1497381"/>
                    </a:lnTo>
                    <a:lnTo>
                      <a:pt x="0" y="1497381"/>
                    </a:lnTo>
                    <a:close/>
                  </a:path>
                </a:pathLst>
              </a:custGeom>
              <a:solidFill>
                <a:srgbClr val="F9B458"/>
              </a:solidFill>
              <a:ln cap="flat" cmpd="sng" w="47625">
                <a:solidFill>
                  <a:srgbClr val="333333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277" name="Google Shape;277;p25"/>
              <p:cNvSpPr txBox="1"/>
              <p:nvPr/>
            </p:nvSpPr>
            <p:spPr>
              <a:xfrm>
                <a:off x="0" y="-57150"/>
                <a:ext cx="812800" cy="869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78" name="Google Shape;278;p25"/>
            <p:cNvGrpSpPr/>
            <p:nvPr/>
          </p:nvGrpSpPr>
          <p:grpSpPr>
            <a:xfrm>
              <a:off x="340974" y="86536"/>
              <a:ext cx="6112166" cy="6227429"/>
              <a:chOff x="0" y="-57150"/>
              <a:chExt cx="1375351" cy="1401287"/>
            </a:xfrm>
          </p:grpSpPr>
          <p:sp>
            <p:nvSpPr>
              <p:cNvPr id="279" name="Google Shape;279;p25"/>
              <p:cNvSpPr/>
              <p:nvPr/>
            </p:nvSpPr>
            <p:spPr>
              <a:xfrm>
                <a:off x="0" y="0"/>
                <a:ext cx="1375351" cy="1344137"/>
              </a:xfrm>
              <a:custGeom>
                <a:rect b="b" l="l" r="r" t="t"/>
                <a:pathLst>
                  <a:path extrusionOk="0" h="1344137" w="1375351">
                    <a:moveTo>
                      <a:pt x="0" y="0"/>
                    </a:moveTo>
                    <a:lnTo>
                      <a:pt x="1375351" y="0"/>
                    </a:lnTo>
                    <a:lnTo>
                      <a:pt x="1375351" y="1344137"/>
                    </a:lnTo>
                    <a:lnTo>
                      <a:pt x="0" y="1344137"/>
                    </a:lnTo>
                    <a:close/>
                  </a:path>
                </a:pathLst>
              </a:custGeom>
              <a:solidFill>
                <a:srgbClr val="EBEAEA"/>
              </a:solidFill>
              <a:ln cap="flat" cmpd="sng" w="47625">
                <a:solidFill>
                  <a:srgbClr val="333333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280" name="Google Shape;280;p25"/>
              <p:cNvSpPr txBox="1"/>
              <p:nvPr/>
            </p:nvSpPr>
            <p:spPr>
              <a:xfrm>
                <a:off x="0" y="-57150"/>
                <a:ext cx="812800" cy="869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281" name="Google Shape;281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2046081">
            <a:off x="2362001" y="5756814"/>
            <a:ext cx="1925024" cy="2640305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25"/>
          <p:cNvSpPr txBox="1"/>
          <p:nvPr/>
        </p:nvSpPr>
        <p:spPr>
          <a:xfrm>
            <a:off x="776725" y="1244935"/>
            <a:ext cx="17136600" cy="195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2">
                <a:latin typeface="Ubuntu"/>
                <a:ea typeface="Ubuntu"/>
                <a:cs typeface="Ubuntu"/>
                <a:sym typeface="Ubuntu"/>
              </a:rPr>
              <a:t>Apprendre une nouvelle compétence </a:t>
            </a:r>
            <a:endParaRPr b="1" sz="6002"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2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à mon/ma partenaire</a:t>
            </a:r>
            <a:endParaRPr b="1" sz="6002"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83" name="Google Shape;283;p25"/>
          <p:cNvSpPr txBox="1"/>
          <p:nvPr/>
        </p:nvSpPr>
        <p:spPr>
          <a:xfrm>
            <a:off x="13050476" y="4212350"/>
            <a:ext cx="4379400" cy="201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latin typeface="Ubuntu"/>
                <a:ea typeface="Ubuntu"/>
                <a:cs typeface="Ubuntu"/>
                <a:sym typeface="Ubuntu"/>
              </a:rPr>
              <a:t>Explique comment faire cette compétence à ton/ta partenaire</a:t>
            </a:r>
            <a:endParaRPr b="1" sz="3000"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latin typeface="Ubuntu"/>
                <a:ea typeface="Ubuntu"/>
                <a:cs typeface="Ubuntu"/>
                <a:sym typeface="Ubuntu"/>
              </a:rPr>
              <a:t>en 2 min.</a:t>
            </a:r>
            <a:endParaRPr/>
          </a:p>
        </p:txBody>
      </p:sp>
      <p:sp>
        <p:nvSpPr>
          <p:cNvPr id="284" name="Google Shape;284;p25"/>
          <p:cNvSpPr txBox="1"/>
          <p:nvPr/>
        </p:nvSpPr>
        <p:spPr>
          <a:xfrm>
            <a:off x="1032453" y="4465275"/>
            <a:ext cx="4584000" cy="9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latin typeface="Ubuntu"/>
                <a:ea typeface="Ubuntu"/>
                <a:cs typeface="Ubuntu"/>
                <a:sym typeface="Ubuntu"/>
              </a:rPr>
              <a:t>Pioche une carte “Compétence mystère”</a:t>
            </a:r>
            <a:endParaRPr/>
          </a:p>
        </p:txBody>
      </p:sp>
      <p:pic>
        <p:nvPicPr>
          <p:cNvPr id="285" name="Google Shape;285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166668" y="6260087"/>
            <a:ext cx="1912754" cy="1697134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25"/>
          <p:cNvSpPr txBox="1"/>
          <p:nvPr/>
        </p:nvSpPr>
        <p:spPr>
          <a:xfrm>
            <a:off x="7482852" y="8664504"/>
            <a:ext cx="4379400" cy="149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latin typeface="Ubuntu"/>
                <a:ea typeface="Ubuntu"/>
                <a:cs typeface="Ubuntu"/>
                <a:sym typeface="Ubuntu"/>
              </a:rPr>
              <a:t>Avec certaines cartes, tu </a:t>
            </a:r>
            <a:r>
              <a:rPr b="1" lang="en-US" sz="3000">
                <a:latin typeface="Ubuntu"/>
                <a:ea typeface="Ubuntu"/>
                <a:cs typeface="Ubuntu"/>
                <a:sym typeface="Ubuntu"/>
              </a:rPr>
              <a:t>ne</a:t>
            </a:r>
            <a:r>
              <a:rPr lang="en-US" sz="3000">
                <a:latin typeface="Ubuntu"/>
                <a:ea typeface="Ubuntu"/>
                <a:cs typeface="Ubuntu"/>
                <a:sym typeface="Ubuntu"/>
              </a:rPr>
              <a:t> peux </a:t>
            </a:r>
            <a:r>
              <a:rPr b="1" lang="en-US" sz="3000">
                <a:latin typeface="Ubuntu"/>
                <a:ea typeface="Ubuntu"/>
                <a:cs typeface="Ubuntu"/>
                <a:sym typeface="Ubuntu"/>
              </a:rPr>
              <a:t>pas </a:t>
            </a:r>
            <a:r>
              <a:rPr lang="en-US" sz="3000">
                <a:latin typeface="Ubuntu"/>
                <a:ea typeface="Ubuntu"/>
                <a:cs typeface="Ubuntu"/>
                <a:sym typeface="Ubuntu"/>
              </a:rPr>
              <a:t>démontrer ou mimer.</a:t>
            </a:r>
            <a:endParaRPr/>
          </a:p>
        </p:txBody>
      </p:sp>
      <p:pic>
        <p:nvPicPr>
          <p:cNvPr id="287" name="Google Shape;287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9709" y="8885802"/>
            <a:ext cx="1519133" cy="1053490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25"/>
          <p:cNvSpPr txBox="1"/>
          <p:nvPr/>
        </p:nvSpPr>
        <p:spPr>
          <a:xfrm>
            <a:off x="1260842" y="8689516"/>
            <a:ext cx="4584000" cy="149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latin typeface="Ubuntu"/>
                <a:ea typeface="Ubuntu"/>
                <a:cs typeface="Ubuntu"/>
                <a:sym typeface="Ubuntu"/>
              </a:rPr>
              <a:t>Tu peux piocher une autre carte si celle que tu as ne te convient pas.</a:t>
            </a:r>
            <a:endParaRPr/>
          </a:p>
        </p:txBody>
      </p:sp>
      <p:pic>
        <p:nvPicPr>
          <p:cNvPr id="289" name="Google Shape;289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90019" y="8784340"/>
            <a:ext cx="898158" cy="1387604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25"/>
          <p:cNvSpPr txBox="1"/>
          <p:nvPr/>
        </p:nvSpPr>
        <p:spPr>
          <a:xfrm>
            <a:off x="0" y="0"/>
            <a:ext cx="4861800" cy="14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302">
                <a:solidFill>
                  <a:srgbClr val="F28383"/>
                </a:solidFill>
                <a:latin typeface="Ubuntu"/>
                <a:ea typeface="Ubuntu"/>
                <a:cs typeface="Ubuntu"/>
                <a:sym typeface="Ubuntu"/>
              </a:rPr>
              <a:t>Jouons! </a:t>
            </a:r>
            <a:endParaRPr>
              <a:solidFill>
                <a:srgbClr val="F28383"/>
              </a:solidFill>
            </a:endParaRPr>
          </a:p>
        </p:txBody>
      </p:sp>
      <p:grpSp>
        <p:nvGrpSpPr>
          <p:cNvPr id="291" name="Google Shape;291;p25"/>
          <p:cNvGrpSpPr/>
          <p:nvPr/>
        </p:nvGrpSpPr>
        <p:grpSpPr>
          <a:xfrm>
            <a:off x="6738979" y="3602876"/>
            <a:ext cx="5095608" cy="4837326"/>
            <a:chOff x="0" y="-253980"/>
            <a:chExt cx="6794145" cy="6908491"/>
          </a:xfrm>
        </p:grpSpPr>
        <p:grpSp>
          <p:nvGrpSpPr>
            <p:cNvPr id="292" name="Google Shape;292;p25"/>
            <p:cNvGrpSpPr/>
            <p:nvPr/>
          </p:nvGrpSpPr>
          <p:grpSpPr>
            <a:xfrm>
              <a:off x="0" y="-253980"/>
              <a:ext cx="6794145" cy="6908491"/>
              <a:chOff x="0" y="-57150"/>
              <a:chExt cx="1528801" cy="1554531"/>
            </a:xfrm>
          </p:grpSpPr>
          <p:sp>
            <p:nvSpPr>
              <p:cNvPr id="293" name="Google Shape;293;p25"/>
              <p:cNvSpPr/>
              <p:nvPr/>
            </p:nvSpPr>
            <p:spPr>
              <a:xfrm>
                <a:off x="0" y="0"/>
                <a:ext cx="1528801" cy="1497381"/>
              </a:xfrm>
              <a:custGeom>
                <a:rect b="b" l="l" r="r" t="t"/>
                <a:pathLst>
                  <a:path extrusionOk="0" h="1497381" w="1528801">
                    <a:moveTo>
                      <a:pt x="0" y="0"/>
                    </a:moveTo>
                    <a:lnTo>
                      <a:pt x="1528801" y="0"/>
                    </a:lnTo>
                    <a:lnTo>
                      <a:pt x="1528801" y="1497381"/>
                    </a:lnTo>
                    <a:lnTo>
                      <a:pt x="0" y="1497381"/>
                    </a:lnTo>
                    <a:close/>
                  </a:path>
                </a:pathLst>
              </a:custGeom>
              <a:solidFill>
                <a:srgbClr val="B171D4"/>
              </a:solidFill>
              <a:ln cap="flat" cmpd="sng" w="47625">
                <a:solidFill>
                  <a:srgbClr val="333333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294" name="Google Shape;294;p25"/>
              <p:cNvSpPr txBox="1"/>
              <p:nvPr/>
            </p:nvSpPr>
            <p:spPr>
              <a:xfrm>
                <a:off x="0" y="-57150"/>
                <a:ext cx="812700" cy="87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5" name="Google Shape;295;p25"/>
            <p:cNvGrpSpPr/>
            <p:nvPr/>
          </p:nvGrpSpPr>
          <p:grpSpPr>
            <a:xfrm>
              <a:off x="340974" y="86535"/>
              <a:ext cx="6112197" cy="6227460"/>
              <a:chOff x="0" y="-57150"/>
              <a:chExt cx="1375351" cy="1401287"/>
            </a:xfrm>
          </p:grpSpPr>
          <p:sp>
            <p:nvSpPr>
              <p:cNvPr id="296" name="Google Shape;296;p25"/>
              <p:cNvSpPr/>
              <p:nvPr/>
            </p:nvSpPr>
            <p:spPr>
              <a:xfrm>
                <a:off x="0" y="0"/>
                <a:ext cx="1375351" cy="1344137"/>
              </a:xfrm>
              <a:custGeom>
                <a:rect b="b" l="l" r="r" t="t"/>
                <a:pathLst>
                  <a:path extrusionOk="0" h="1344137" w="1375351">
                    <a:moveTo>
                      <a:pt x="0" y="0"/>
                    </a:moveTo>
                    <a:lnTo>
                      <a:pt x="1375351" y="0"/>
                    </a:lnTo>
                    <a:lnTo>
                      <a:pt x="1375351" y="1344137"/>
                    </a:lnTo>
                    <a:lnTo>
                      <a:pt x="0" y="1344137"/>
                    </a:lnTo>
                    <a:close/>
                  </a:path>
                </a:pathLst>
              </a:custGeom>
              <a:solidFill>
                <a:srgbClr val="EBEAEA"/>
              </a:solidFill>
              <a:ln cap="flat" cmpd="sng" w="47625">
                <a:solidFill>
                  <a:srgbClr val="333333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297" name="Google Shape;297;p25"/>
              <p:cNvSpPr txBox="1"/>
              <p:nvPr/>
            </p:nvSpPr>
            <p:spPr>
              <a:xfrm>
                <a:off x="0" y="-57150"/>
                <a:ext cx="812700" cy="87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98" name="Google Shape;298;p25"/>
          <p:cNvSpPr txBox="1"/>
          <p:nvPr/>
        </p:nvSpPr>
        <p:spPr>
          <a:xfrm>
            <a:off x="6996642" y="4285500"/>
            <a:ext cx="4584000" cy="9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latin typeface="Ubuntu"/>
                <a:ea typeface="Ubuntu"/>
                <a:cs typeface="Ubuntu"/>
                <a:sym typeface="Ubuntu"/>
              </a:rPr>
              <a:t>Prépare tes explications en 5 min.</a:t>
            </a:r>
            <a:endParaRPr/>
          </a:p>
        </p:txBody>
      </p:sp>
      <p:sp>
        <p:nvSpPr>
          <p:cNvPr id="299" name="Google Shape;299;p25"/>
          <p:cNvSpPr txBox="1"/>
          <p:nvPr/>
        </p:nvSpPr>
        <p:spPr>
          <a:xfrm>
            <a:off x="13377799" y="8664504"/>
            <a:ext cx="4379400" cy="149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latin typeface="Ubuntu"/>
                <a:ea typeface="Ubuntu"/>
                <a:cs typeface="Ubuntu"/>
                <a:sym typeface="Ubuntu"/>
              </a:rPr>
              <a:t>Ton/Ta partenaire doit poser une question pour clarifier (au minimum).</a:t>
            </a:r>
            <a:endParaRPr/>
          </a:p>
        </p:txBody>
      </p:sp>
      <p:pic>
        <p:nvPicPr>
          <p:cNvPr id="300" name="Google Shape;300;p2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2619359" y="8689515"/>
            <a:ext cx="811074" cy="1300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2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402927" y="6065182"/>
            <a:ext cx="1884187" cy="1798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2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6307174" y="165250"/>
            <a:ext cx="1740999" cy="946200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25"/>
          <p:cNvSpPr txBox="1"/>
          <p:nvPr/>
        </p:nvSpPr>
        <p:spPr>
          <a:xfrm>
            <a:off x="16446624" y="288800"/>
            <a:ext cx="16629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</a:rPr>
              <a:t>En pair</a:t>
            </a:r>
            <a:endParaRPr b="1" sz="3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26"/>
          <p:cNvSpPr txBox="1"/>
          <p:nvPr/>
        </p:nvSpPr>
        <p:spPr>
          <a:xfrm>
            <a:off x="776725" y="1504375"/>
            <a:ext cx="17136600" cy="771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US" sz="60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Apprendre une nouvelle compétence </a:t>
            </a:r>
            <a:endParaRPr b="1" sz="60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à mon/ma partenaire</a:t>
            </a:r>
            <a:endParaRPr b="1" sz="60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7001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001">
                <a:latin typeface="Ubuntu"/>
                <a:ea typeface="Ubuntu"/>
                <a:cs typeface="Ubuntu"/>
                <a:sym typeface="Ubuntu"/>
              </a:rPr>
              <a:t>Les cartes “Compétences mystère” </a:t>
            </a:r>
            <a:r>
              <a:rPr lang="en-US" sz="8302">
                <a:latin typeface="Ubuntu"/>
                <a:ea typeface="Ubuntu"/>
                <a:cs typeface="Ubuntu"/>
                <a:sym typeface="Ubuntu"/>
              </a:rPr>
              <a:t>à imprimer</a:t>
            </a:r>
            <a:endParaRPr sz="8302">
              <a:latin typeface="Ubuntu"/>
              <a:ea typeface="Ubuntu"/>
              <a:cs typeface="Ubuntu"/>
              <a:sym typeface="Ubuntu"/>
            </a:endParaRPr>
          </a:p>
          <a:p>
            <a:pPr indent="0" lvl="0" marL="457200" marR="0" rtl="0" algn="l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000">
                <a:latin typeface="Ubuntu"/>
                <a:ea typeface="Ubuntu"/>
                <a:cs typeface="Ubuntu"/>
                <a:sym typeface="Ubuntu"/>
              </a:rPr>
              <a:t>→ </a:t>
            </a:r>
            <a:r>
              <a:rPr lang="en-US" sz="5000">
                <a:latin typeface="Ubuntu"/>
                <a:ea typeface="Ubuntu"/>
                <a:cs typeface="Ubuntu"/>
                <a:sym typeface="Ubuntu"/>
              </a:rPr>
              <a:t>Voir le document </a:t>
            </a:r>
            <a:r>
              <a:rPr i="1" lang="en-US" sz="5000" u="sng">
                <a:solidFill>
                  <a:schemeClr val="hlink"/>
                </a:solidFill>
                <a:latin typeface="Ubuntu"/>
                <a:ea typeface="Ubuntu"/>
                <a:cs typeface="Ubuntu"/>
                <a:sym typeface="Ubuntu"/>
                <a:hlinkClick r:id="rId3"/>
              </a:rPr>
              <a:t>Les compétences mystère (2) - Cartes pour jouer</a:t>
            </a:r>
            <a:r>
              <a:rPr lang="en-US" sz="5000">
                <a:latin typeface="Ubuntu"/>
                <a:ea typeface="Ubuntu"/>
                <a:cs typeface="Ubuntu"/>
                <a:sym typeface="Ubuntu"/>
              </a:rPr>
              <a:t> ou ce </a:t>
            </a:r>
            <a:r>
              <a:rPr lang="en-US" sz="5000" u="sng">
                <a:solidFill>
                  <a:schemeClr val="hlink"/>
                </a:solidFill>
                <a:latin typeface="Ubuntu"/>
                <a:ea typeface="Ubuntu"/>
                <a:cs typeface="Ubuntu"/>
                <a:sym typeface="Ubuntu"/>
                <a:hlinkClick r:id="rId4"/>
              </a:rPr>
              <a:t>lien Canva</a:t>
            </a:r>
            <a:r>
              <a:rPr lang="en-US" sz="5000">
                <a:latin typeface="Ubuntu"/>
                <a:ea typeface="Ubuntu"/>
                <a:cs typeface="Ubuntu"/>
                <a:sym typeface="Ubuntu"/>
              </a:rPr>
              <a:t>.</a:t>
            </a:r>
            <a:endParaRPr sz="5000"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309" name="Google Shape;309;p26"/>
          <p:cNvSpPr txBox="1"/>
          <p:nvPr/>
        </p:nvSpPr>
        <p:spPr>
          <a:xfrm>
            <a:off x="0" y="0"/>
            <a:ext cx="4861800" cy="14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302">
                <a:solidFill>
                  <a:srgbClr val="F28383"/>
                </a:solidFill>
                <a:latin typeface="Ubuntu"/>
                <a:ea typeface="Ubuntu"/>
                <a:cs typeface="Ubuntu"/>
                <a:sym typeface="Ubuntu"/>
              </a:rPr>
              <a:t>Jouons! </a:t>
            </a:r>
            <a:endParaRPr>
              <a:solidFill>
                <a:srgbClr val="F28383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4" name="Google Shape;314;p27"/>
          <p:cNvGrpSpPr/>
          <p:nvPr/>
        </p:nvGrpSpPr>
        <p:grpSpPr>
          <a:xfrm>
            <a:off x="-3321704" y="-3935391"/>
            <a:ext cx="7835627" cy="7870749"/>
            <a:chOff x="1813" y="0"/>
            <a:chExt cx="809173" cy="812800"/>
          </a:xfrm>
        </p:grpSpPr>
        <p:sp>
          <p:nvSpPr>
            <p:cNvPr id="315" name="Google Shape;315;p2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99BC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" name="Google Shape;316;p27"/>
            <p:cNvSpPr txBox="1"/>
            <p:nvPr/>
          </p:nvSpPr>
          <p:spPr>
            <a:xfrm>
              <a:off x="76200" y="19050"/>
              <a:ext cx="660300" cy="717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7" name="Google Shape;317;p27"/>
          <p:cNvGrpSpPr/>
          <p:nvPr/>
        </p:nvGrpSpPr>
        <p:grpSpPr>
          <a:xfrm>
            <a:off x="14480994" y="3158114"/>
            <a:ext cx="8518002" cy="8556183"/>
            <a:chOff x="1813" y="0"/>
            <a:chExt cx="809173" cy="812800"/>
          </a:xfrm>
        </p:grpSpPr>
        <p:sp>
          <p:nvSpPr>
            <p:cNvPr id="318" name="Google Shape;318;p2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27"/>
            <p:cNvSpPr txBox="1"/>
            <p:nvPr/>
          </p:nvSpPr>
          <p:spPr>
            <a:xfrm>
              <a:off x="76200" y="19050"/>
              <a:ext cx="660300" cy="717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20" name="Google Shape;320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375104">
            <a:off x="10600208" y="1214198"/>
            <a:ext cx="1315811" cy="1791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7420790">
            <a:off x="15830851" y="761504"/>
            <a:ext cx="811074" cy="130055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2" name="Google Shape;322;p27"/>
          <p:cNvGrpSpPr/>
          <p:nvPr/>
        </p:nvGrpSpPr>
        <p:grpSpPr>
          <a:xfrm>
            <a:off x="838200" y="5278535"/>
            <a:ext cx="9927000" cy="2889718"/>
            <a:chOff x="0" y="-28575"/>
            <a:chExt cx="13236000" cy="3852958"/>
          </a:xfrm>
        </p:grpSpPr>
        <p:sp>
          <p:nvSpPr>
            <p:cNvPr id="323" name="Google Shape;323;p27"/>
            <p:cNvSpPr txBox="1"/>
            <p:nvPr/>
          </p:nvSpPr>
          <p:spPr>
            <a:xfrm>
              <a:off x="0" y="1060783"/>
              <a:ext cx="13236000" cy="276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7481">
                  <a:solidFill>
                    <a:srgbClr val="F28383"/>
                  </a:solidFill>
                  <a:latin typeface="Ubuntu"/>
                  <a:ea typeface="Ubuntu"/>
                  <a:cs typeface="Ubuntu"/>
                  <a:sym typeface="Ubuntu"/>
                </a:rPr>
                <a:t>3- Réflexion après l’activité</a:t>
              </a:r>
              <a:endParaRPr sz="100">
                <a:solidFill>
                  <a:srgbClr val="F28383"/>
                </a:solidFill>
              </a:endParaRPr>
            </a:p>
          </p:txBody>
        </p:sp>
        <p:sp>
          <p:nvSpPr>
            <p:cNvPr id="324" name="Google Shape;324;p27"/>
            <p:cNvSpPr txBox="1"/>
            <p:nvPr/>
          </p:nvSpPr>
          <p:spPr>
            <a:xfrm>
              <a:off x="0" y="-28575"/>
              <a:ext cx="10065300" cy="92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500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Les compétences mystère</a:t>
              </a:r>
              <a:endParaRPr sz="45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pic>
        <p:nvPicPr>
          <p:cNvPr id="325" name="Google Shape;325;p27"/>
          <p:cNvPicPr preferRelativeResize="0"/>
          <p:nvPr/>
        </p:nvPicPr>
        <p:blipFill rotWithShape="1">
          <a:blip r:embed="rId5">
            <a:alphaModFix/>
          </a:blip>
          <a:srcRect b="4744" l="15005" r="16134" t="0"/>
          <a:stretch/>
        </p:blipFill>
        <p:spPr>
          <a:xfrm>
            <a:off x="8688049" y="1180200"/>
            <a:ext cx="9310536" cy="7244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Google Shape;330;p28"/>
          <p:cNvPicPr preferRelativeResize="0"/>
          <p:nvPr/>
        </p:nvPicPr>
        <p:blipFill rotWithShape="1">
          <a:blip r:embed="rId3">
            <a:alphaModFix/>
          </a:blip>
          <a:srcRect b="8528" l="28734" r="28734" t="7119"/>
          <a:stretch/>
        </p:blipFill>
        <p:spPr>
          <a:xfrm>
            <a:off x="9479524" y="1033050"/>
            <a:ext cx="7723351" cy="86161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1" name="Google Shape;331;p28"/>
          <p:cNvCxnSpPr/>
          <p:nvPr/>
        </p:nvCxnSpPr>
        <p:spPr>
          <a:xfrm rot="-5400000">
            <a:off x="2924016" y="5119688"/>
            <a:ext cx="10287000" cy="0"/>
          </a:xfrm>
          <a:prstGeom prst="straightConnector1">
            <a:avLst/>
          </a:prstGeom>
          <a:noFill/>
          <a:ln cap="flat" cmpd="sng" w="47625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332" name="Google Shape;332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1791993">
            <a:off x="16413268" y="2543857"/>
            <a:ext cx="1434317" cy="1619865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28"/>
          <p:cNvSpPr txBox="1"/>
          <p:nvPr/>
        </p:nvSpPr>
        <p:spPr>
          <a:xfrm>
            <a:off x="996601" y="171139"/>
            <a:ext cx="60981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599">
                <a:latin typeface="Ubuntu"/>
                <a:ea typeface="Ubuntu"/>
                <a:cs typeface="Ubuntu"/>
                <a:sym typeface="Ubuntu"/>
              </a:rPr>
              <a:t>Je nomme</a:t>
            </a:r>
            <a:endParaRPr/>
          </a:p>
        </p:txBody>
      </p:sp>
      <p:graphicFrame>
        <p:nvGraphicFramePr>
          <p:cNvPr id="334" name="Google Shape;334;p28"/>
          <p:cNvGraphicFramePr/>
          <p:nvPr/>
        </p:nvGraphicFramePr>
        <p:xfrm>
          <a:off x="628113" y="159387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{AA56FD4C-7AC8-4C84-B1C6-D7C98328D6C5}</a:tableStyleId>
              </a:tblPr>
              <a:tblGrid>
                <a:gridCol w="7077800"/>
              </a:tblGrid>
              <a:tr h="811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Une stratégie d’explication qui a bien fonctionné :</a:t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A084"/>
                    </a:solidFill>
                  </a:tcPr>
                </a:tc>
              </a:tr>
              <a:tr h="610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35" name="Google Shape;335;p28"/>
          <p:cNvGraphicFramePr/>
          <p:nvPr/>
        </p:nvGraphicFramePr>
        <p:xfrm>
          <a:off x="628113" y="446040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{AA56FD4C-7AC8-4C84-B1C6-D7C98328D6C5}</a:tableStyleId>
              </a:tblPr>
              <a:tblGrid>
                <a:gridCol w="7077800"/>
              </a:tblGrid>
              <a:tr h="811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L’émotion ressentie quand on est en position d’expert.e :</a:t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A084"/>
                    </a:solidFill>
                  </a:tcPr>
                </a:tc>
              </a:tr>
              <a:tr h="610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36" name="Google Shape;336;p28"/>
          <p:cNvGraphicFramePr/>
          <p:nvPr/>
        </p:nvGraphicFramePr>
        <p:xfrm>
          <a:off x="628113" y="732692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{AA56FD4C-7AC8-4C84-B1C6-D7C98328D6C5}</a:tableStyleId>
              </a:tblPr>
              <a:tblGrid>
                <a:gridCol w="7077800"/>
              </a:tblGrid>
              <a:tr h="811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Une idée d’atelier que je pourrais donner et que cette activité m’a inspirée</a:t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A084"/>
                    </a:solidFill>
                  </a:tcPr>
                </a:tc>
              </a:tr>
              <a:tr h="610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1" name="Google Shape;341;p29"/>
          <p:cNvGrpSpPr/>
          <p:nvPr/>
        </p:nvGrpSpPr>
        <p:grpSpPr>
          <a:xfrm>
            <a:off x="-379924" y="-520932"/>
            <a:ext cx="19047973" cy="6590560"/>
            <a:chOff x="0" y="-57150"/>
            <a:chExt cx="5016717" cy="1735774"/>
          </a:xfrm>
        </p:grpSpPr>
        <p:sp>
          <p:nvSpPr>
            <p:cNvPr id="342" name="Google Shape;342;p29"/>
            <p:cNvSpPr/>
            <p:nvPr/>
          </p:nvSpPr>
          <p:spPr>
            <a:xfrm>
              <a:off x="0" y="0"/>
              <a:ext cx="5016717" cy="1678624"/>
            </a:xfrm>
            <a:custGeom>
              <a:rect b="b" l="l" r="r" t="t"/>
              <a:pathLst>
                <a:path extrusionOk="0" h="1678624" w="5016717">
                  <a:moveTo>
                    <a:pt x="0" y="0"/>
                  </a:moveTo>
                  <a:lnTo>
                    <a:pt x="5016717" y="0"/>
                  </a:lnTo>
                  <a:lnTo>
                    <a:pt x="5016717" y="1678624"/>
                  </a:lnTo>
                  <a:lnTo>
                    <a:pt x="0" y="1678624"/>
                  </a:lnTo>
                  <a:close/>
                </a:path>
              </a:pathLst>
            </a:custGeom>
            <a:solidFill>
              <a:srgbClr val="99BCBF"/>
            </a:solidFill>
            <a:ln cap="flat" cmpd="sng" w="47625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343" name="Google Shape;343;p29"/>
            <p:cNvSpPr txBox="1"/>
            <p:nvPr/>
          </p:nvSpPr>
          <p:spPr>
            <a:xfrm>
              <a:off x="0" y="-57150"/>
              <a:ext cx="812700" cy="87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44" name="Google Shape;344;p29"/>
          <p:cNvPicPr preferRelativeResize="0"/>
          <p:nvPr/>
        </p:nvPicPr>
        <p:blipFill rotWithShape="1">
          <a:blip r:embed="rId3">
            <a:alphaModFix/>
          </a:blip>
          <a:srcRect b="0" l="10692" r="10629" t="0"/>
          <a:stretch/>
        </p:blipFill>
        <p:spPr>
          <a:xfrm>
            <a:off x="1753731" y="0"/>
            <a:ext cx="15576468" cy="9786649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29"/>
          <p:cNvSpPr/>
          <p:nvPr/>
        </p:nvSpPr>
        <p:spPr>
          <a:xfrm>
            <a:off x="2388050" y="642950"/>
            <a:ext cx="14267437" cy="8391003"/>
          </a:xfrm>
          <a:custGeom>
            <a:rect b="b" l="l" r="r" t="t"/>
            <a:pathLst>
              <a:path extrusionOk="0" h="2088613" w="3106682">
                <a:moveTo>
                  <a:pt x="0" y="0"/>
                </a:moveTo>
                <a:lnTo>
                  <a:pt x="3106682" y="0"/>
                </a:lnTo>
                <a:lnTo>
                  <a:pt x="3106682" y="2088613"/>
                </a:lnTo>
                <a:lnTo>
                  <a:pt x="0" y="2088613"/>
                </a:lnTo>
                <a:close/>
              </a:path>
            </a:pathLst>
          </a:custGeom>
          <a:solidFill>
            <a:srgbClr val="EBEAEA"/>
          </a:solidFill>
          <a:ln>
            <a:noFill/>
          </a:ln>
        </p:spPr>
      </p:sp>
      <p:sp>
        <p:nvSpPr>
          <p:cNvPr id="346" name="Google Shape;346;p29"/>
          <p:cNvSpPr txBox="1"/>
          <p:nvPr/>
        </p:nvSpPr>
        <p:spPr>
          <a:xfrm>
            <a:off x="2831800" y="3222975"/>
            <a:ext cx="13224600" cy="49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69900" lvl="0" marL="45720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SzPts val="3800"/>
              <a:buFont typeface="Ubuntu"/>
              <a:buAutoNum type="arabicPeriod"/>
            </a:pPr>
            <a:r>
              <a:rPr lang="en-US" sz="3500">
                <a:latin typeface="Ubuntu"/>
                <a:ea typeface="Ubuntu"/>
                <a:cs typeface="Ubuntu"/>
                <a:sym typeface="Ubuntu"/>
              </a:rPr>
              <a:t>Fais apprendre une compétence à son/sa partenaire</a:t>
            </a:r>
            <a:endParaRPr sz="3500">
              <a:latin typeface="Ubuntu"/>
              <a:ea typeface="Ubuntu"/>
              <a:cs typeface="Ubuntu"/>
              <a:sym typeface="Ubuntu"/>
            </a:endParaRPr>
          </a:p>
          <a:p>
            <a:pPr indent="-469900" lvl="0" marL="45720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SzPts val="3800"/>
              <a:buFont typeface="Ubuntu"/>
              <a:buAutoNum type="arabicPeriod"/>
            </a:pPr>
            <a:r>
              <a:rPr lang="en-US" sz="3500">
                <a:latin typeface="Ubuntu"/>
                <a:ea typeface="Ubuntu"/>
                <a:cs typeface="Ubuntu"/>
                <a:sym typeface="Ubuntu"/>
              </a:rPr>
              <a:t>Utilisé l’impératif et/ou “Il faut + infinitif”</a:t>
            </a:r>
            <a:endParaRPr sz="3500">
              <a:latin typeface="Ubuntu"/>
              <a:ea typeface="Ubuntu"/>
              <a:cs typeface="Ubuntu"/>
              <a:sym typeface="Ubuntu"/>
            </a:endParaRPr>
          </a:p>
          <a:p>
            <a:pPr indent="-469900" lvl="0" marL="45720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SzPts val="3800"/>
              <a:buFont typeface="Ubuntu"/>
              <a:buAutoNum type="arabicPeriod"/>
            </a:pPr>
            <a:r>
              <a:rPr lang="en-US" sz="3500">
                <a:latin typeface="Ubuntu"/>
                <a:ea typeface="Ubuntu"/>
                <a:cs typeface="Ubuntu"/>
                <a:sym typeface="Ubuntu"/>
              </a:rPr>
              <a:t>Expliqué et interagi en utilisant la bonne langue (cf. poster)</a:t>
            </a:r>
            <a:endParaRPr sz="3500">
              <a:latin typeface="Ubuntu"/>
              <a:ea typeface="Ubuntu"/>
              <a:cs typeface="Ubuntu"/>
              <a:sym typeface="Ubuntu"/>
            </a:endParaRPr>
          </a:p>
          <a:p>
            <a:pPr indent="-469900" lvl="0" marL="45720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SzPts val="3800"/>
              <a:buFont typeface="Ubuntu"/>
              <a:buAutoNum type="arabicPeriod"/>
            </a:pPr>
            <a:r>
              <a:rPr lang="en-US" sz="3500">
                <a:latin typeface="Ubuntu"/>
                <a:ea typeface="Ubuntu"/>
                <a:cs typeface="Ubuntu"/>
                <a:sym typeface="Ubuntu"/>
              </a:rPr>
              <a:t>Utilisé les stratégies pour aider à bien expliquer</a:t>
            </a:r>
            <a:endParaRPr sz="3500"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347" name="Google Shape;347;p29"/>
          <p:cNvSpPr txBox="1"/>
          <p:nvPr/>
        </p:nvSpPr>
        <p:spPr>
          <a:xfrm>
            <a:off x="2555234" y="801200"/>
            <a:ext cx="112182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6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000">
                <a:solidFill>
                  <a:srgbClr val="4EBC9D"/>
                </a:solidFill>
                <a:latin typeface="Ubuntu"/>
                <a:ea typeface="Ubuntu"/>
                <a:cs typeface="Ubuntu"/>
                <a:sym typeface="Ubuntu"/>
              </a:rPr>
              <a:t>Nos critères de succès</a:t>
            </a:r>
            <a:endParaRPr>
              <a:solidFill>
                <a:srgbClr val="4EBC9D"/>
              </a:solidFill>
            </a:endParaRPr>
          </a:p>
        </p:txBody>
      </p:sp>
      <p:pic>
        <p:nvPicPr>
          <p:cNvPr id="348" name="Google Shape;348;p29"/>
          <p:cNvPicPr preferRelativeResize="0"/>
          <p:nvPr/>
        </p:nvPicPr>
        <p:blipFill rotWithShape="1">
          <a:blip r:embed="rId4">
            <a:alphaModFix/>
          </a:blip>
          <a:srcRect b="30708" l="25005" r="36849" t="48157"/>
          <a:stretch/>
        </p:blipFill>
        <p:spPr>
          <a:xfrm>
            <a:off x="1602248" y="8312191"/>
            <a:ext cx="4048200" cy="1261708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29"/>
          <p:cNvSpPr txBox="1"/>
          <p:nvPr/>
        </p:nvSpPr>
        <p:spPr>
          <a:xfrm>
            <a:off x="2692300" y="2032700"/>
            <a:ext cx="7533600" cy="8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6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5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Durant l’activité, j’ai…</a:t>
            </a:r>
            <a:endParaRPr sz="55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350" name="Google Shape;350;p29"/>
          <p:cNvSpPr txBox="1"/>
          <p:nvPr/>
        </p:nvSpPr>
        <p:spPr>
          <a:xfrm>
            <a:off x="12346000" y="1969475"/>
            <a:ext cx="4048200" cy="11562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1" marL="0" rtl="0" algn="ctr">
              <a:lnSpc>
                <a:spcPct val="16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Sélectionne le niveau que tu as atteint, selon toi.</a:t>
            </a:r>
            <a:endParaRPr b="1" sz="2400"/>
          </a:p>
        </p:txBody>
      </p:sp>
      <p:sp>
        <p:nvSpPr>
          <p:cNvPr id="351" name="Google Shape;351;p29"/>
          <p:cNvSpPr txBox="1"/>
          <p:nvPr/>
        </p:nvSpPr>
        <p:spPr>
          <a:xfrm>
            <a:off x="4962298" y="3844375"/>
            <a:ext cx="7217400" cy="6156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1" marL="0" rtl="0" algn="l">
              <a:lnSpc>
                <a:spcPct val="16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4EBC9D"/>
                </a:solidFill>
                <a:latin typeface="Ubuntu"/>
                <a:ea typeface="Ubuntu"/>
                <a:cs typeface="Ubuntu"/>
                <a:sym typeface="Ubuntu"/>
              </a:rPr>
              <a:t>Niveau 1</a:t>
            </a:r>
            <a:r>
              <a:rPr b="1" lang="en-US" sz="2800">
                <a:solidFill>
                  <a:srgbClr val="4EBC9D"/>
                </a:solidFill>
                <a:latin typeface="Ubuntu"/>
                <a:ea typeface="Ubuntu"/>
                <a:cs typeface="Ubuntu"/>
                <a:sym typeface="Ubuntu"/>
              </a:rPr>
              <a:t> / Niveau 2 / Niveau 3 / Niveau 4</a:t>
            </a:r>
            <a:endParaRPr b="1" sz="2800">
              <a:solidFill>
                <a:srgbClr val="4EBC9D"/>
              </a:solidFill>
            </a:endParaRPr>
          </a:p>
        </p:txBody>
      </p:sp>
      <p:sp>
        <p:nvSpPr>
          <p:cNvPr id="352" name="Google Shape;352;p29"/>
          <p:cNvSpPr txBox="1"/>
          <p:nvPr/>
        </p:nvSpPr>
        <p:spPr>
          <a:xfrm>
            <a:off x="4962294" y="5287950"/>
            <a:ext cx="7217400" cy="6156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1" marL="0" rtl="0" algn="l">
              <a:lnSpc>
                <a:spcPct val="16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4EBC9D"/>
                </a:solidFill>
                <a:latin typeface="Ubuntu"/>
                <a:ea typeface="Ubuntu"/>
                <a:cs typeface="Ubuntu"/>
                <a:sym typeface="Ubuntu"/>
              </a:rPr>
              <a:t>Niveau 1 / Niveau 2 / Niveau 3 / Niveau 4</a:t>
            </a:r>
            <a:endParaRPr b="1" sz="2800">
              <a:solidFill>
                <a:srgbClr val="4EBC9D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353" name="Google Shape;353;p29"/>
          <p:cNvSpPr txBox="1"/>
          <p:nvPr/>
        </p:nvSpPr>
        <p:spPr>
          <a:xfrm>
            <a:off x="4962294" y="6731525"/>
            <a:ext cx="7217400" cy="6156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1" marL="0" rtl="0" algn="l">
              <a:lnSpc>
                <a:spcPct val="16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4EBC9D"/>
                </a:solidFill>
                <a:latin typeface="Ubuntu"/>
                <a:ea typeface="Ubuntu"/>
                <a:cs typeface="Ubuntu"/>
                <a:sym typeface="Ubuntu"/>
              </a:rPr>
              <a:t>Niveau 1 / Niveau 2 / Niveau 3 / Niveau 4</a:t>
            </a:r>
            <a:endParaRPr b="1" sz="2800">
              <a:solidFill>
                <a:srgbClr val="4EBC9D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354" name="Google Shape;354;p29"/>
          <p:cNvSpPr txBox="1"/>
          <p:nvPr/>
        </p:nvSpPr>
        <p:spPr>
          <a:xfrm>
            <a:off x="4962294" y="8175100"/>
            <a:ext cx="7217400" cy="6156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1" marL="0" rtl="0" algn="l">
              <a:lnSpc>
                <a:spcPct val="16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4EBC9D"/>
                </a:solidFill>
                <a:latin typeface="Ubuntu"/>
                <a:ea typeface="Ubuntu"/>
                <a:cs typeface="Ubuntu"/>
                <a:sym typeface="Ubuntu"/>
              </a:rPr>
              <a:t>Niveau 1 / Niveau 2 / Niveau 3 / Niveau 4</a:t>
            </a:r>
            <a:endParaRPr b="1" sz="2800">
              <a:solidFill>
                <a:srgbClr val="4EBC9D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pic>
        <p:nvPicPr>
          <p:cNvPr id="355" name="Google Shape;355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9650" y="165250"/>
            <a:ext cx="2579825" cy="946200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29"/>
          <p:cNvSpPr txBox="1"/>
          <p:nvPr/>
        </p:nvSpPr>
        <p:spPr>
          <a:xfrm>
            <a:off x="419100" y="288800"/>
            <a:ext cx="24999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</a:rPr>
              <a:t>Auto-éval</a:t>
            </a:r>
            <a:endParaRPr b="1" sz="3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30"/>
          <p:cNvSpPr txBox="1"/>
          <p:nvPr/>
        </p:nvSpPr>
        <p:spPr>
          <a:xfrm>
            <a:off x="1028700" y="996048"/>
            <a:ext cx="5059200" cy="115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302">
                <a:latin typeface="Ubuntu"/>
                <a:ea typeface="Ubuntu"/>
                <a:cs typeface="Ubuntu"/>
                <a:sym typeface="Ubuntu"/>
              </a:rPr>
              <a:t>Crédits</a:t>
            </a:r>
            <a:endParaRPr/>
          </a:p>
        </p:txBody>
      </p:sp>
      <p:sp>
        <p:nvSpPr>
          <p:cNvPr id="362" name="Google Shape;362;p30"/>
          <p:cNvSpPr txBox="1"/>
          <p:nvPr/>
        </p:nvSpPr>
        <p:spPr>
          <a:xfrm>
            <a:off x="1028700" y="2873900"/>
            <a:ext cx="15653400" cy="14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Ubuntu"/>
                <a:ea typeface="Ubuntu"/>
                <a:cs typeface="Ubuntu"/>
                <a:sym typeface="Ubuntu"/>
              </a:rPr>
              <a:t>Ce document a été réalisé pour K-12 Studio</a:t>
            </a:r>
            <a:endParaRPr sz="2400"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Ubuntu"/>
                <a:ea typeface="Ubuntu"/>
                <a:cs typeface="Ubuntu"/>
                <a:sym typeface="Ubuntu"/>
              </a:rPr>
              <a:t>Le modèle de cette présentation provient de </a:t>
            </a:r>
            <a:r>
              <a:rPr lang="en-US" sz="2400" u="sng">
                <a:solidFill>
                  <a:schemeClr val="hlink"/>
                </a:solidFill>
                <a:latin typeface="Ubuntu"/>
                <a:ea typeface="Ubuntu"/>
                <a:cs typeface="Ubuntu"/>
                <a:sym typeface="Ubuntu"/>
                <a:hlinkClick r:id="rId3"/>
              </a:rPr>
              <a:t>SlideCarnival, </a:t>
            </a:r>
            <a:r>
              <a:rPr i="1" lang="en-US" sz="2400" u="sng">
                <a:solidFill>
                  <a:schemeClr val="hlink"/>
                </a:solidFill>
                <a:latin typeface="Ubuntu"/>
                <a:ea typeface="Ubuntu"/>
                <a:cs typeface="Ubuntu"/>
                <a:sym typeface="Ubuntu"/>
                <a:hlinkClick r:id="rId4"/>
              </a:rPr>
              <a:t>Grey Cute Illustrative E-Learning Slides</a:t>
            </a:r>
            <a:r>
              <a:rPr lang="en-US" sz="2400">
                <a:latin typeface="Ubuntu"/>
                <a:ea typeface="Ubuntu"/>
                <a:cs typeface="Ubuntu"/>
                <a:sym typeface="Ubuntu"/>
              </a:rPr>
              <a:t>.</a:t>
            </a:r>
            <a:endParaRPr/>
          </a:p>
        </p:txBody>
      </p:sp>
      <p:pic>
        <p:nvPicPr>
          <p:cNvPr id="363" name="Google Shape;363;p30" title="Camerise_Secondary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65401" y="5148500"/>
            <a:ext cx="5580000" cy="4401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oogle Shape;99;p14"/>
          <p:cNvGrpSpPr/>
          <p:nvPr/>
        </p:nvGrpSpPr>
        <p:grpSpPr>
          <a:xfrm>
            <a:off x="-3321704" y="-3935391"/>
            <a:ext cx="7835660" cy="7870782"/>
            <a:chOff x="1813" y="0"/>
            <a:chExt cx="809173" cy="812800"/>
          </a:xfrm>
        </p:grpSpPr>
        <p:sp>
          <p:nvSpPr>
            <p:cNvPr id="100" name="Google Shape;100;p14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99BC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14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" name="Google Shape;102;p14"/>
          <p:cNvGrpSpPr/>
          <p:nvPr/>
        </p:nvGrpSpPr>
        <p:grpSpPr>
          <a:xfrm>
            <a:off x="14480994" y="3158114"/>
            <a:ext cx="8518024" cy="8556205"/>
            <a:chOff x="1813" y="0"/>
            <a:chExt cx="809173" cy="812800"/>
          </a:xfrm>
        </p:grpSpPr>
        <p:sp>
          <p:nvSpPr>
            <p:cNvPr id="103" name="Google Shape;103;p14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" name="Google Shape;104;p14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05" name="Google Shape;105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375103">
            <a:off x="10600208" y="1214198"/>
            <a:ext cx="1315811" cy="1791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7420788">
            <a:off x="15830851" y="761504"/>
            <a:ext cx="811074" cy="130055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7" name="Google Shape;107;p14"/>
          <p:cNvGrpSpPr/>
          <p:nvPr/>
        </p:nvGrpSpPr>
        <p:grpSpPr>
          <a:xfrm>
            <a:off x="838200" y="5278535"/>
            <a:ext cx="9926999" cy="1853368"/>
            <a:chOff x="0" y="-28575"/>
            <a:chExt cx="13236000" cy="2471158"/>
          </a:xfrm>
        </p:grpSpPr>
        <p:sp>
          <p:nvSpPr>
            <p:cNvPr id="108" name="Google Shape;108;p14"/>
            <p:cNvSpPr txBox="1"/>
            <p:nvPr/>
          </p:nvSpPr>
          <p:spPr>
            <a:xfrm>
              <a:off x="0" y="1060783"/>
              <a:ext cx="13236000" cy="138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7481">
                  <a:solidFill>
                    <a:srgbClr val="F28383"/>
                  </a:solidFill>
                  <a:latin typeface="Ubuntu"/>
                  <a:ea typeface="Ubuntu"/>
                  <a:cs typeface="Ubuntu"/>
                  <a:sym typeface="Ubuntu"/>
                </a:rPr>
                <a:t>1- Mise en route</a:t>
              </a:r>
              <a:endParaRPr sz="100">
                <a:solidFill>
                  <a:srgbClr val="F28383"/>
                </a:solidFill>
              </a:endParaRPr>
            </a:p>
          </p:txBody>
        </p:sp>
        <p:sp>
          <p:nvSpPr>
            <p:cNvPr id="109" name="Google Shape;109;p14"/>
            <p:cNvSpPr txBox="1"/>
            <p:nvPr/>
          </p:nvSpPr>
          <p:spPr>
            <a:xfrm>
              <a:off x="0" y="-28575"/>
              <a:ext cx="10065300" cy="92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500">
                  <a:solidFill>
                    <a:schemeClr val="dk1"/>
                  </a:solidFill>
                  <a:latin typeface="Ubuntu"/>
                  <a:ea typeface="Ubuntu"/>
                  <a:cs typeface="Ubuntu"/>
                  <a:sym typeface="Ubuntu"/>
                </a:rPr>
                <a:t>Les compétences mystère</a:t>
              </a:r>
              <a:endParaRPr>
                <a:solidFill>
                  <a:schemeClr val="dk1"/>
                </a:solidFill>
              </a:endParaRPr>
            </a:p>
          </p:txBody>
        </p:sp>
      </p:grpSp>
      <p:pic>
        <p:nvPicPr>
          <p:cNvPr id="110" name="Google Shape;110;p14"/>
          <p:cNvPicPr preferRelativeResize="0"/>
          <p:nvPr/>
        </p:nvPicPr>
        <p:blipFill rotWithShape="1">
          <a:blip r:embed="rId5">
            <a:alphaModFix/>
          </a:blip>
          <a:srcRect b="4744" l="15005" r="16134" t="0"/>
          <a:stretch/>
        </p:blipFill>
        <p:spPr>
          <a:xfrm>
            <a:off x="8688049" y="1180200"/>
            <a:ext cx="9310536" cy="7244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oogle Shape;115;p15"/>
          <p:cNvGrpSpPr/>
          <p:nvPr/>
        </p:nvGrpSpPr>
        <p:grpSpPr>
          <a:xfrm>
            <a:off x="-2103898" y="5804259"/>
            <a:ext cx="5517120" cy="5541850"/>
            <a:chOff x="1813" y="0"/>
            <a:chExt cx="809173" cy="812800"/>
          </a:xfrm>
        </p:grpSpPr>
        <p:sp>
          <p:nvSpPr>
            <p:cNvPr id="116" name="Google Shape;116;p15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99BC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" name="Google Shape;118;p15"/>
          <p:cNvGrpSpPr/>
          <p:nvPr/>
        </p:nvGrpSpPr>
        <p:grpSpPr>
          <a:xfrm>
            <a:off x="14431938" y="-1336425"/>
            <a:ext cx="5098006" cy="5120857"/>
            <a:chOff x="1813" y="0"/>
            <a:chExt cx="809173" cy="812800"/>
          </a:xfrm>
        </p:grpSpPr>
        <p:sp>
          <p:nvSpPr>
            <p:cNvPr id="119" name="Google Shape;119;p15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FA0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1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" name="Google Shape;121;p15"/>
          <p:cNvGrpSpPr/>
          <p:nvPr/>
        </p:nvGrpSpPr>
        <p:grpSpPr>
          <a:xfrm>
            <a:off x="654665" y="422352"/>
            <a:ext cx="16978669" cy="8446066"/>
            <a:chOff x="0" y="-57150"/>
            <a:chExt cx="4471748" cy="2224478"/>
          </a:xfrm>
        </p:grpSpPr>
        <p:sp>
          <p:nvSpPr>
            <p:cNvPr id="122" name="Google Shape;122;p15"/>
            <p:cNvSpPr/>
            <p:nvPr/>
          </p:nvSpPr>
          <p:spPr>
            <a:xfrm>
              <a:off x="0" y="0"/>
              <a:ext cx="4471748" cy="2167328"/>
            </a:xfrm>
            <a:custGeom>
              <a:rect b="b" l="l" r="r" t="t"/>
              <a:pathLst>
                <a:path extrusionOk="0" h="2167328" w="4471748">
                  <a:moveTo>
                    <a:pt x="0" y="0"/>
                  </a:moveTo>
                  <a:lnTo>
                    <a:pt x="4471748" y="0"/>
                  </a:lnTo>
                  <a:lnTo>
                    <a:pt x="4471748" y="2167328"/>
                  </a:lnTo>
                  <a:lnTo>
                    <a:pt x="0" y="2167328"/>
                  </a:lnTo>
                  <a:close/>
                </a:path>
              </a:pathLst>
            </a:custGeom>
            <a:solidFill>
              <a:srgbClr val="A2B85E"/>
            </a:solidFill>
            <a:ln cap="flat" cmpd="sng" w="47625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23" name="Google Shape;123;p15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15"/>
          <p:cNvGrpSpPr/>
          <p:nvPr/>
        </p:nvGrpSpPr>
        <p:grpSpPr>
          <a:xfrm>
            <a:off x="936170" y="715586"/>
            <a:ext cx="16415660" cy="7859598"/>
            <a:chOff x="0" y="-57150"/>
            <a:chExt cx="4323466" cy="2070018"/>
          </a:xfrm>
        </p:grpSpPr>
        <p:sp>
          <p:nvSpPr>
            <p:cNvPr id="125" name="Google Shape;125;p15"/>
            <p:cNvSpPr/>
            <p:nvPr/>
          </p:nvSpPr>
          <p:spPr>
            <a:xfrm>
              <a:off x="0" y="0"/>
              <a:ext cx="4323466" cy="2012868"/>
            </a:xfrm>
            <a:custGeom>
              <a:rect b="b" l="l" r="r" t="t"/>
              <a:pathLst>
                <a:path extrusionOk="0" h="2012868" w="4323466">
                  <a:moveTo>
                    <a:pt x="0" y="0"/>
                  </a:moveTo>
                  <a:lnTo>
                    <a:pt x="4323466" y="0"/>
                  </a:lnTo>
                  <a:lnTo>
                    <a:pt x="4323466" y="2012868"/>
                  </a:lnTo>
                  <a:lnTo>
                    <a:pt x="0" y="2012868"/>
                  </a:lnTo>
                  <a:close/>
                </a:path>
              </a:pathLst>
            </a:custGeom>
            <a:solidFill>
              <a:srgbClr val="EBEAEA"/>
            </a:solidFill>
            <a:ln cap="flat" cmpd="sng" w="47625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26" name="Google Shape;126;p15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7" name="Google Shape;127;p15"/>
          <p:cNvGrpSpPr/>
          <p:nvPr/>
        </p:nvGrpSpPr>
        <p:grpSpPr>
          <a:xfrm>
            <a:off x="985603" y="1621569"/>
            <a:ext cx="10395375" cy="6612471"/>
            <a:chOff x="-1184300" y="-439108"/>
            <a:chExt cx="13860500" cy="8816628"/>
          </a:xfrm>
        </p:grpSpPr>
        <p:sp>
          <p:nvSpPr>
            <p:cNvPr id="128" name="Google Shape;128;p15"/>
            <p:cNvSpPr txBox="1"/>
            <p:nvPr/>
          </p:nvSpPr>
          <p:spPr>
            <a:xfrm>
              <a:off x="0" y="6350420"/>
              <a:ext cx="12676200" cy="202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393700" lvl="0" marL="457200" marR="0" rtl="0" algn="l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SzPts val="2600"/>
                <a:buFont typeface="Ubuntu"/>
                <a:buChar char="★"/>
              </a:pPr>
              <a:r>
                <a:rPr lang="en-US" sz="2600">
                  <a:latin typeface="Ubuntu"/>
                  <a:ea typeface="Ubuntu"/>
                  <a:cs typeface="Ubuntu"/>
                  <a:sym typeface="Ubuntu"/>
                </a:rPr>
                <a:t>Mes expériences</a:t>
              </a:r>
              <a:endParaRPr sz="2600">
                <a:latin typeface="Ubuntu"/>
                <a:ea typeface="Ubuntu"/>
                <a:cs typeface="Ubuntu"/>
                <a:sym typeface="Ubuntu"/>
              </a:endParaRPr>
            </a:p>
            <a:p>
              <a:pPr indent="-393700" lvl="0" marL="457200" marR="0" rtl="0" algn="l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SzPts val="2600"/>
                <a:buFont typeface="Ubuntu"/>
                <a:buChar char="★"/>
              </a:pPr>
              <a:r>
                <a:rPr lang="en-US" sz="2600">
                  <a:latin typeface="Ubuntu"/>
                  <a:ea typeface="Ubuntu"/>
                  <a:cs typeface="Ubuntu"/>
                  <a:sym typeface="Ubuntu"/>
                </a:rPr>
                <a:t>Ce qui m’a inspiré</a:t>
              </a:r>
              <a:endParaRPr sz="2600">
                <a:latin typeface="Ubuntu"/>
                <a:ea typeface="Ubuntu"/>
                <a:cs typeface="Ubuntu"/>
                <a:sym typeface="Ubuntu"/>
              </a:endParaRPr>
            </a:p>
            <a:p>
              <a:pPr indent="-393700" lvl="0" marL="457200" marR="0" rtl="0" algn="l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SzPts val="2600"/>
                <a:buFont typeface="Ubuntu"/>
                <a:buChar char="★"/>
              </a:pPr>
              <a:r>
                <a:rPr lang="en-US" sz="2600">
                  <a:latin typeface="Ubuntu"/>
                  <a:ea typeface="Ubuntu"/>
                  <a:cs typeface="Ubuntu"/>
                  <a:sym typeface="Ubuntu"/>
                </a:rPr>
                <a:t>À qui j’ai parlé, …</a:t>
              </a:r>
              <a:endParaRPr sz="2600"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129" name="Google Shape;129;p15"/>
            <p:cNvSpPr txBox="1"/>
            <p:nvPr/>
          </p:nvSpPr>
          <p:spPr>
            <a:xfrm>
              <a:off x="-1184300" y="-439108"/>
              <a:ext cx="13794600" cy="4819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698">
                  <a:latin typeface="Ubuntu"/>
                  <a:ea typeface="Ubuntu"/>
                  <a:cs typeface="Ubuntu"/>
                  <a:sym typeface="Ubuntu"/>
                </a:rPr>
                <a:t>Laissez-moi vous raconter la conférence</a:t>
              </a:r>
              <a:endParaRPr sz="100"/>
            </a:p>
          </p:txBody>
        </p:sp>
      </p:grpSp>
      <p:pic>
        <p:nvPicPr>
          <p:cNvPr id="130" name="Google Shape;130;p15"/>
          <p:cNvPicPr preferRelativeResize="0"/>
          <p:nvPr/>
        </p:nvPicPr>
        <p:blipFill rotWithShape="1">
          <a:blip r:embed="rId3">
            <a:alphaModFix/>
          </a:blip>
          <a:srcRect b="2523" l="22025" r="22019" t="2986"/>
          <a:stretch/>
        </p:blipFill>
        <p:spPr>
          <a:xfrm>
            <a:off x="11957952" y="3784425"/>
            <a:ext cx="7364250" cy="6995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162951" y="65404"/>
            <a:ext cx="5274629" cy="3719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16"/>
          <p:cNvGrpSpPr/>
          <p:nvPr/>
        </p:nvGrpSpPr>
        <p:grpSpPr>
          <a:xfrm>
            <a:off x="-379924" y="-520930"/>
            <a:ext cx="19047848" cy="4440563"/>
            <a:chOff x="0" y="-289322"/>
            <a:chExt cx="25397131" cy="5920751"/>
          </a:xfrm>
        </p:grpSpPr>
        <p:grpSp>
          <p:nvGrpSpPr>
            <p:cNvPr id="137" name="Google Shape;137;p16"/>
            <p:cNvGrpSpPr/>
            <p:nvPr/>
          </p:nvGrpSpPr>
          <p:grpSpPr>
            <a:xfrm>
              <a:off x="0" y="-289322"/>
              <a:ext cx="25397131" cy="5920751"/>
              <a:chOff x="0" y="-57150"/>
              <a:chExt cx="5016717" cy="1169531"/>
            </a:xfrm>
          </p:grpSpPr>
          <p:sp>
            <p:nvSpPr>
              <p:cNvPr id="138" name="Google Shape;138;p16"/>
              <p:cNvSpPr/>
              <p:nvPr/>
            </p:nvSpPr>
            <p:spPr>
              <a:xfrm>
                <a:off x="0" y="0"/>
                <a:ext cx="5016717" cy="1112381"/>
              </a:xfrm>
              <a:custGeom>
                <a:rect b="b" l="l" r="r" t="t"/>
                <a:pathLst>
                  <a:path extrusionOk="0" h="1112381" w="5016717">
                    <a:moveTo>
                      <a:pt x="0" y="0"/>
                    </a:moveTo>
                    <a:lnTo>
                      <a:pt x="5016717" y="0"/>
                    </a:lnTo>
                    <a:lnTo>
                      <a:pt x="5016717" y="1112381"/>
                    </a:lnTo>
                    <a:lnTo>
                      <a:pt x="0" y="1112381"/>
                    </a:lnTo>
                    <a:close/>
                  </a:path>
                </a:pathLst>
              </a:custGeom>
              <a:solidFill>
                <a:srgbClr val="79A1BF"/>
              </a:solidFill>
              <a:ln cap="flat" cmpd="sng" w="47625">
                <a:solidFill>
                  <a:srgbClr val="333333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139" name="Google Shape;139;p16"/>
              <p:cNvSpPr txBox="1"/>
              <p:nvPr/>
            </p:nvSpPr>
            <p:spPr>
              <a:xfrm>
                <a:off x="0" y="-57150"/>
                <a:ext cx="812800" cy="869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cxnSp>
          <p:nvCxnSpPr>
            <p:cNvPr id="140" name="Google Shape;140;p16"/>
            <p:cNvCxnSpPr/>
            <p:nvPr/>
          </p:nvCxnSpPr>
          <p:spPr>
            <a:xfrm>
              <a:off x="506565" y="4372510"/>
              <a:ext cx="24384000" cy="0"/>
            </a:xfrm>
            <a:prstGeom prst="straightConnector1">
              <a:avLst/>
            </a:prstGeom>
            <a:noFill/>
            <a:ln cap="flat" cmpd="sng" w="63500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1" name="Google Shape;141;p16"/>
            <p:cNvCxnSpPr/>
            <p:nvPr/>
          </p:nvCxnSpPr>
          <p:spPr>
            <a:xfrm>
              <a:off x="506565" y="3177091"/>
              <a:ext cx="24384000" cy="0"/>
            </a:xfrm>
            <a:prstGeom prst="straightConnector1">
              <a:avLst/>
            </a:prstGeom>
            <a:noFill/>
            <a:ln cap="flat" cmpd="sng" w="63500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2" name="Google Shape;142;p16"/>
            <p:cNvCxnSpPr/>
            <p:nvPr/>
          </p:nvCxnSpPr>
          <p:spPr>
            <a:xfrm>
              <a:off x="506565" y="1981671"/>
              <a:ext cx="24384000" cy="0"/>
            </a:xfrm>
            <a:prstGeom prst="straightConnector1">
              <a:avLst/>
            </a:prstGeom>
            <a:noFill/>
            <a:ln cap="flat" cmpd="sng" w="63500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3" name="Google Shape;143;p16"/>
            <p:cNvCxnSpPr/>
            <p:nvPr/>
          </p:nvCxnSpPr>
          <p:spPr>
            <a:xfrm>
              <a:off x="506565" y="786252"/>
              <a:ext cx="24384000" cy="0"/>
            </a:xfrm>
            <a:prstGeom prst="straightConnector1">
              <a:avLst/>
            </a:prstGeom>
            <a:noFill/>
            <a:ln cap="flat" cmpd="sng" w="63500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144" name="Google Shape;144;p16"/>
          <p:cNvSpPr/>
          <p:nvPr/>
        </p:nvSpPr>
        <p:spPr>
          <a:xfrm>
            <a:off x="2348650" y="750100"/>
            <a:ext cx="4783552" cy="7804726"/>
          </a:xfrm>
          <a:custGeom>
            <a:rect b="b" l="l" r="r" t="t"/>
            <a:pathLst>
              <a:path extrusionOk="0" h="2067477" w="1275614">
                <a:moveTo>
                  <a:pt x="0" y="0"/>
                </a:moveTo>
                <a:lnTo>
                  <a:pt x="1275614" y="0"/>
                </a:lnTo>
                <a:lnTo>
                  <a:pt x="1275614" y="2067477"/>
                </a:lnTo>
                <a:lnTo>
                  <a:pt x="0" y="2067477"/>
                </a:lnTo>
                <a:close/>
              </a:path>
            </a:pathLst>
          </a:custGeom>
          <a:solidFill>
            <a:schemeClr val="lt2"/>
          </a:solidFill>
          <a:ln cap="flat" cmpd="sng" w="47625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5" name="Google Shape;145;p16"/>
          <p:cNvSpPr txBox="1"/>
          <p:nvPr/>
        </p:nvSpPr>
        <p:spPr>
          <a:xfrm>
            <a:off x="7109967" y="9248775"/>
            <a:ext cx="10474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Ubuntu"/>
                <a:ea typeface="Ubuntu"/>
                <a:cs typeface="Ubuntu"/>
                <a:sym typeface="Ubuntu"/>
              </a:rPr>
              <a:t>Indiquez la source des photos</a:t>
            </a:r>
            <a:endParaRPr/>
          </a:p>
        </p:txBody>
      </p:sp>
      <p:sp>
        <p:nvSpPr>
          <p:cNvPr id="146" name="Google Shape;146;p16"/>
          <p:cNvSpPr/>
          <p:nvPr/>
        </p:nvSpPr>
        <p:spPr>
          <a:xfrm>
            <a:off x="7717488" y="751162"/>
            <a:ext cx="4783552" cy="7804726"/>
          </a:xfrm>
          <a:custGeom>
            <a:rect b="b" l="l" r="r" t="t"/>
            <a:pathLst>
              <a:path extrusionOk="0" h="2067477" w="1275614">
                <a:moveTo>
                  <a:pt x="0" y="0"/>
                </a:moveTo>
                <a:lnTo>
                  <a:pt x="1275614" y="0"/>
                </a:lnTo>
                <a:lnTo>
                  <a:pt x="1275614" y="2067477"/>
                </a:lnTo>
                <a:lnTo>
                  <a:pt x="0" y="2067477"/>
                </a:lnTo>
                <a:close/>
              </a:path>
            </a:pathLst>
          </a:custGeom>
          <a:solidFill>
            <a:schemeClr val="lt2"/>
          </a:solidFill>
          <a:ln cap="flat" cmpd="sng" w="47625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7" name="Google Shape;147;p16"/>
          <p:cNvSpPr/>
          <p:nvPr/>
        </p:nvSpPr>
        <p:spPr>
          <a:xfrm>
            <a:off x="13086350" y="750100"/>
            <a:ext cx="4783552" cy="7804726"/>
          </a:xfrm>
          <a:custGeom>
            <a:rect b="b" l="l" r="r" t="t"/>
            <a:pathLst>
              <a:path extrusionOk="0" h="2067477" w="1275614">
                <a:moveTo>
                  <a:pt x="0" y="0"/>
                </a:moveTo>
                <a:lnTo>
                  <a:pt x="1275614" y="0"/>
                </a:lnTo>
                <a:lnTo>
                  <a:pt x="1275614" y="2067477"/>
                </a:lnTo>
                <a:lnTo>
                  <a:pt x="0" y="2067477"/>
                </a:lnTo>
                <a:close/>
              </a:path>
            </a:pathLst>
          </a:custGeom>
          <a:solidFill>
            <a:schemeClr val="lt2"/>
          </a:solidFill>
          <a:ln cap="flat" cmpd="sng" w="47625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8" name="Google Shape;148;p16"/>
          <p:cNvSpPr txBox="1"/>
          <p:nvPr/>
        </p:nvSpPr>
        <p:spPr>
          <a:xfrm>
            <a:off x="3144100" y="2152025"/>
            <a:ext cx="2686200" cy="26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Insérez vos photos de la conférence, une brochure ou autre.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6"/>
          <p:cNvSpPr txBox="1"/>
          <p:nvPr/>
        </p:nvSpPr>
        <p:spPr>
          <a:xfrm>
            <a:off x="8867350" y="2152025"/>
            <a:ext cx="2686200" cy="26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Insérez vos photos de la conférence, une brochure ou autre.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6"/>
          <p:cNvSpPr txBox="1"/>
          <p:nvPr/>
        </p:nvSpPr>
        <p:spPr>
          <a:xfrm>
            <a:off x="14300625" y="2152025"/>
            <a:ext cx="2686200" cy="26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Insérez vos photos de la conférence, une brochure ou autre.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1" name="Google Shape;151;p16"/>
          <p:cNvGrpSpPr/>
          <p:nvPr/>
        </p:nvGrpSpPr>
        <p:grpSpPr>
          <a:xfrm>
            <a:off x="-1054427" y="4305125"/>
            <a:ext cx="5009050" cy="6338825"/>
            <a:chOff x="-1054427" y="4305125"/>
            <a:chExt cx="5009050" cy="6338825"/>
          </a:xfrm>
        </p:grpSpPr>
        <p:pic>
          <p:nvPicPr>
            <p:cNvPr id="152" name="Google Shape;152;p16"/>
            <p:cNvPicPr preferRelativeResize="0"/>
            <p:nvPr/>
          </p:nvPicPr>
          <p:blipFill rotWithShape="1">
            <a:blip r:embed="rId3">
              <a:alphaModFix/>
            </a:blip>
            <a:srcRect b="11497" l="31574" r="31895" t="6320"/>
            <a:stretch/>
          </p:blipFill>
          <p:spPr>
            <a:xfrm>
              <a:off x="-1054427" y="4305125"/>
              <a:ext cx="5009050" cy="6338825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  <p:sp>
          <p:nvSpPr>
            <p:cNvPr id="153" name="Google Shape;153;p16"/>
            <p:cNvSpPr/>
            <p:nvPr/>
          </p:nvSpPr>
          <p:spPr>
            <a:xfrm>
              <a:off x="1236275" y="7234475"/>
              <a:ext cx="1327800" cy="519000"/>
            </a:xfrm>
            <a:prstGeom prst="rect">
              <a:avLst/>
            </a:prstGeom>
            <a:solidFill>
              <a:srgbClr val="333333"/>
            </a:solidFill>
            <a:ln cap="flat" cmpd="sng" w="9525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17"/>
          <p:cNvPicPr preferRelativeResize="0"/>
          <p:nvPr/>
        </p:nvPicPr>
        <p:blipFill rotWithShape="1">
          <a:blip r:embed="rId3">
            <a:alphaModFix/>
          </a:blip>
          <a:srcRect b="4811" l="17247" r="18851" t="5430"/>
          <a:stretch/>
        </p:blipFill>
        <p:spPr>
          <a:xfrm>
            <a:off x="-98175" y="4202425"/>
            <a:ext cx="6935726" cy="547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7"/>
          <p:cNvSpPr txBox="1"/>
          <p:nvPr/>
        </p:nvSpPr>
        <p:spPr>
          <a:xfrm>
            <a:off x="2490239" y="782901"/>
            <a:ext cx="13155000" cy="221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800">
                <a:solidFill>
                  <a:srgbClr val="F9B458"/>
                </a:solidFill>
                <a:latin typeface="Ubuntu"/>
                <a:ea typeface="Ubuntu"/>
                <a:cs typeface="Ubuntu"/>
                <a:sym typeface="Ubuntu"/>
              </a:rPr>
              <a:t>C’est quoi l’apprentissage à vie?</a:t>
            </a:r>
            <a:endParaRPr b="1" sz="6800">
              <a:solidFill>
                <a:srgbClr val="F9B458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1" lang="en-US" sz="6800">
                <a:solidFill>
                  <a:srgbClr val="F9B458"/>
                </a:solidFill>
                <a:latin typeface="Ubuntu"/>
                <a:ea typeface="Ubuntu"/>
                <a:cs typeface="Ubuntu"/>
                <a:sym typeface="Ubuntu"/>
              </a:rPr>
              <a:t>Pourquoi c’est important?</a:t>
            </a:r>
            <a:endParaRPr b="1" sz="6800">
              <a:solidFill>
                <a:srgbClr val="F9B458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graphicFrame>
        <p:nvGraphicFramePr>
          <p:cNvPr id="160" name="Google Shape;160;p17"/>
          <p:cNvGraphicFramePr/>
          <p:nvPr/>
        </p:nvGraphicFramePr>
        <p:xfrm>
          <a:off x="7012906" y="455298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{AA56FD4C-7AC8-4C84-B1C6-D7C98328D6C5}</a:tableStyleId>
              </a:tblPr>
              <a:tblGrid>
                <a:gridCol w="3400500"/>
                <a:gridCol w="6845875"/>
              </a:tblGrid>
              <a:tr h="1155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838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</a:txBody>
                  <a:tcPr marT="190500" marB="190500" marR="190500" marL="190500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155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838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</a:txBody>
                  <a:tcPr marT="190500" marB="190500" marR="190500" marL="190500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155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838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</a:txBody>
                  <a:tcPr marT="190500" marB="190500" marR="190500" marL="190500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61" name="Google Shape;161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44587">
            <a:off x="15462231" y="743668"/>
            <a:ext cx="2048069" cy="22349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18"/>
          <p:cNvPicPr preferRelativeResize="0"/>
          <p:nvPr/>
        </p:nvPicPr>
        <p:blipFill rotWithShape="1">
          <a:blip r:embed="rId3">
            <a:alphaModFix/>
          </a:blip>
          <a:srcRect b="7348" l="26578" r="26224" t="3375"/>
          <a:stretch/>
        </p:blipFill>
        <p:spPr>
          <a:xfrm>
            <a:off x="-2580202" y="3394650"/>
            <a:ext cx="6220452" cy="661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18"/>
          <p:cNvSpPr/>
          <p:nvPr/>
        </p:nvSpPr>
        <p:spPr>
          <a:xfrm>
            <a:off x="2768100" y="1185625"/>
            <a:ext cx="14831135" cy="8401366"/>
          </a:xfrm>
          <a:custGeom>
            <a:rect b="b" l="l" r="r" t="t"/>
            <a:pathLst>
              <a:path extrusionOk="0" h="2309654" w="4450453">
                <a:moveTo>
                  <a:pt x="0" y="0"/>
                </a:moveTo>
                <a:lnTo>
                  <a:pt x="4450453" y="0"/>
                </a:lnTo>
                <a:lnTo>
                  <a:pt x="4450453" y="2309654"/>
                </a:lnTo>
                <a:lnTo>
                  <a:pt x="0" y="2309654"/>
                </a:lnTo>
                <a:close/>
              </a:path>
            </a:pathLst>
          </a:custGeom>
          <a:solidFill>
            <a:srgbClr val="EBEAEA"/>
          </a:solidFill>
          <a:ln cap="flat" cmpd="sng" w="47625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</p:sp>
      <p:graphicFrame>
        <p:nvGraphicFramePr>
          <p:cNvPr id="168" name="Google Shape;168;p18"/>
          <p:cNvGraphicFramePr/>
          <p:nvPr/>
        </p:nvGraphicFramePr>
        <p:xfrm>
          <a:off x="3554115" y="133825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{AA56FD4C-7AC8-4C84-B1C6-D7C98328D6C5}</a:tableStyleId>
              </a:tblPr>
              <a:tblGrid>
                <a:gridCol w="3887550"/>
              </a:tblGrid>
              <a:tr h="811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Avec …</a:t>
                      </a:r>
                      <a:endParaRPr sz="1300" u="none" cap="none" strike="noStrike"/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B458"/>
                    </a:solidFill>
                  </a:tcPr>
                </a:tc>
              </a:tr>
              <a:tr h="610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l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l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l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l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pic>
        <p:nvPicPr>
          <p:cNvPr id="169" name="Google Shape;169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7671" y="1910503"/>
            <a:ext cx="1519133" cy="105349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70" name="Google Shape;170;p18"/>
          <p:cNvGraphicFramePr/>
          <p:nvPr/>
        </p:nvGraphicFramePr>
        <p:xfrm>
          <a:off x="3554114" y="590276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{AA56FD4C-7AC8-4C84-B1C6-D7C98328D6C5}</a:tableStyleId>
              </a:tblPr>
              <a:tblGrid>
                <a:gridCol w="4067325"/>
              </a:tblGrid>
              <a:tr h="811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Avec …</a:t>
                      </a:r>
                      <a:endParaRPr sz="1300" u="none" cap="none" strike="noStrike"/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B458"/>
                    </a:solidFill>
                  </a:tcPr>
                </a:tc>
              </a:tr>
              <a:tr h="610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1" name="Google Shape;171;p18"/>
          <p:cNvGraphicFramePr/>
          <p:nvPr/>
        </p:nvGraphicFramePr>
        <p:xfrm>
          <a:off x="8634213" y="133825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{AA56FD4C-7AC8-4C84-B1C6-D7C98328D6C5}</a:tableStyleId>
              </a:tblPr>
              <a:tblGrid>
                <a:gridCol w="4746475"/>
              </a:tblGrid>
              <a:tr h="811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Avec …</a:t>
                      </a:r>
                      <a:endParaRPr sz="1300" u="none" cap="none" strike="noStrike"/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B458"/>
                    </a:solidFill>
                  </a:tcPr>
                </a:tc>
              </a:tr>
              <a:tr h="610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2" name="Google Shape;172;p18"/>
          <p:cNvGraphicFramePr/>
          <p:nvPr/>
        </p:nvGraphicFramePr>
        <p:xfrm>
          <a:off x="8414525" y="590276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{AA56FD4C-7AC8-4C84-B1C6-D7C98328D6C5}</a:tableStyleId>
              </a:tblPr>
              <a:tblGrid>
                <a:gridCol w="5185900"/>
              </a:tblGrid>
              <a:tr h="811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Avec …</a:t>
                      </a:r>
                      <a:endParaRPr sz="1300" u="none" cap="none" strike="noStrike"/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B458"/>
                    </a:solidFill>
                  </a:tcPr>
                </a:tc>
              </a:tr>
              <a:tr h="610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73" name="Google Shape;173;p18"/>
          <p:cNvSpPr txBox="1"/>
          <p:nvPr/>
        </p:nvSpPr>
        <p:spPr>
          <a:xfrm>
            <a:off x="3007800" y="344950"/>
            <a:ext cx="113940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00">
                <a:latin typeface="Ubuntu"/>
                <a:ea typeface="Ubuntu"/>
                <a:cs typeface="Ubuntu"/>
                <a:sym typeface="Ubuntu"/>
              </a:rPr>
              <a:t>Comment rendre une explication facile à suivre?</a:t>
            </a:r>
            <a:endParaRPr sz="1600"/>
          </a:p>
        </p:txBody>
      </p:sp>
      <p:graphicFrame>
        <p:nvGraphicFramePr>
          <p:cNvPr id="174" name="Google Shape;174;p18"/>
          <p:cNvGraphicFramePr/>
          <p:nvPr/>
        </p:nvGraphicFramePr>
        <p:xfrm>
          <a:off x="13940113" y="133825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{AA56FD4C-7AC8-4C84-B1C6-D7C98328D6C5}</a:tableStyleId>
              </a:tblPr>
              <a:tblGrid>
                <a:gridCol w="3348300"/>
              </a:tblGrid>
              <a:tr h="811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Avec …</a:t>
                      </a:r>
                      <a:endParaRPr sz="1300" u="none" cap="none" strike="noStrike"/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B458"/>
                    </a:solidFill>
                  </a:tcPr>
                </a:tc>
              </a:tr>
              <a:tr h="610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5" name="Google Shape;175;p18"/>
          <p:cNvGraphicFramePr/>
          <p:nvPr/>
        </p:nvGraphicFramePr>
        <p:xfrm>
          <a:off x="13940113" y="495380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{AA56FD4C-7AC8-4C84-B1C6-D7C98328D6C5}</a:tableStyleId>
              </a:tblPr>
              <a:tblGrid>
                <a:gridCol w="3348300"/>
              </a:tblGrid>
              <a:tr h="811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Avec …</a:t>
                      </a:r>
                      <a:endParaRPr sz="1300" u="none" cap="none" strike="noStrike"/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B458"/>
                    </a:solidFill>
                  </a:tcPr>
                </a:tc>
              </a:tr>
              <a:tr h="610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pic>
        <p:nvPicPr>
          <p:cNvPr id="176" name="Google Shape;176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9650" y="165250"/>
            <a:ext cx="2579825" cy="94620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18"/>
          <p:cNvSpPr txBox="1"/>
          <p:nvPr/>
        </p:nvSpPr>
        <p:spPr>
          <a:xfrm>
            <a:off x="419100" y="288800"/>
            <a:ext cx="24999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</a:rPr>
              <a:t>Discussion</a:t>
            </a:r>
            <a:endParaRPr b="1" sz="3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19"/>
          <p:cNvPicPr preferRelativeResize="0"/>
          <p:nvPr/>
        </p:nvPicPr>
        <p:blipFill rotWithShape="1">
          <a:blip r:embed="rId3">
            <a:alphaModFix/>
          </a:blip>
          <a:srcRect b="7348" l="26578" r="26224" t="3375"/>
          <a:stretch/>
        </p:blipFill>
        <p:spPr>
          <a:xfrm>
            <a:off x="-2580202" y="3394650"/>
            <a:ext cx="6220452" cy="661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19"/>
          <p:cNvSpPr/>
          <p:nvPr/>
        </p:nvSpPr>
        <p:spPr>
          <a:xfrm>
            <a:off x="2871500" y="1245550"/>
            <a:ext cx="14831135" cy="8401366"/>
          </a:xfrm>
          <a:custGeom>
            <a:rect b="b" l="l" r="r" t="t"/>
            <a:pathLst>
              <a:path extrusionOk="0" h="2309654" w="4450453">
                <a:moveTo>
                  <a:pt x="0" y="0"/>
                </a:moveTo>
                <a:lnTo>
                  <a:pt x="4450453" y="0"/>
                </a:lnTo>
                <a:lnTo>
                  <a:pt x="4450453" y="2309654"/>
                </a:lnTo>
                <a:lnTo>
                  <a:pt x="0" y="2309654"/>
                </a:lnTo>
                <a:close/>
              </a:path>
            </a:pathLst>
          </a:custGeom>
          <a:solidFill>
            <a:srgbClr val="EBEAEA"/>
          </a:solidFill>
          <a:ln cap="flat" cmpd="sng" w="47625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</p:sp>
      <p:graphicFrame>
        <p:nvGraphicFramePr>
          <p:cNvPr id="184" name="Google Shape;184;p19"/>
          <p:cNvGraphicFramePr/>
          <p:nvPr/>
        </p:nvGraphicFramePr>
        <p:xfrm>
          <a:off x="3554115" y="133825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{AA56FD4C-7AC8-4C84-B1C6-D7C98328D6C5}</a:tableStyleId>
              </a:tblPr>
              <a:tblGrid>
                <a:gridCol w="3887550"/>
              </a:tblGrid>
              <a:tr h="811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Avec des mots</a:t>
                      </a:r>
                      <a:endParaRPr sz="1300" u="none" cap="none" strike="noStrike"/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B458"/>
                    </a:solidFill>
                  </a:tcPr>
                </a:tc>
              </a:tr>
              <a:tr h="610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Et</a:t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Mais</a:t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Parce que</a:t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1548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D’abord</a:t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Ensuite</a:t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Et puis</a:t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pic>
        <p:nvPicPr>
          <p:cNvPr id="185" name="Google Shape;185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7671" y="1910503"/>
            <a:ext cx="1519133" cy="10534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99749" y="145282"/>
            <a:ext cx="1936125" cy="9462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87" name="Google Shape;187;p19"/>
          <p:cNvGraphicFramePr/>
          <p:nvPr/>
        </p:nvGraphicFramePr>
        <p:xfrm>
          <a:off x="3554114" y="590276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{AA56FD4C-7AC8-4C84-B1C6-D7C98328D6C5}</a:tableStyleId>
              </a:tblPr>
              <a:tblGrid>
                <a:gridCol w="4067325"/>
              </a:tblGrid>
              <a:tr h="811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Avec la politesse</a:t>
                      </a:r>
                      <a:endParaRPr sz="1300" u="none" cap="none" strike="noStrike"/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B458"/>
                    </a:solidFill>
                  </a:tcPr>
                </a:tc>
              </a:tr>
              <a:tr h="610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S’il-vous plait</a:t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Merci</a:t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Excuse-moi</a:t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Pardon</a:t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Attention</a:t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8" name="Google Shape;188;p19"/>
          <p:cNvGraphicFramePr/>
          <p:nvPr/>
        </p:nvGraphicFramePr>
        <p:xfrm>
          <a:off x="8634213" y="133825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{AA56FD4C-7AC8-4C84-B1C6-D7C98328D6C5}</a:tableStyleId>
              </a:tblPr>
              <a:tblGrid>
                <a:gridCol w="4746475"/>
              </a:tblGrid>
              <a:tr h="811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Avec des clarifications</a:t>
                      </a:r>
                      <a:endParaRPr sz="1300" u="none" cap="none" strike="noStrike"/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B458"/>
                    </a:solidFill>
                  </a:tcPr>
                </a:tc>
              </a:tr>
              <a:tr h="610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Peux-tu répéter?</a:t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Je n’ai pas compris.</a:t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Que veut-dire ce mot …?</a:t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9" name="Google Shape;189;p19"/>
          <p:cNvGraphicFramePr/>
          <p:nvPr/>
        </p:nvGraphicFramePr>
        <p:xfrm>
          <a:off x="8414525" y="590276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{AA56FD4C-7AC8-4C84-B1C6-D7C98328D6C5}</a:tableStyleId>
              </a:tblPr>
              <a:tblGrid>
                <a:gridCol w="5185900"/>
              </a:tblGrid>
              <a:tr h="811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Avec des reformulations</a:t>
                      </a:r>
                      <a:endParaRPr sz="1300" u="none" cap="none" strike="noStrike"/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B458"/>
                    </a:solidFill>
                  </a:tcPr>
                </a:tc>
              </a:tr>
              <a:tr h="610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C’est-à-dire,...</a:t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J’ai compris que …</a:t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Tu veux dire que …</a:t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90" name="Google Shape;190;p19"/>
          <p:cNvSpPr txBox="1"/>
          <p:nvPr/>
        </p:nvSpPr>
        <p:spPr>
          <a:xfrm>
            <a:off x="3640250" y="344950"/>
            <a:ext cx="107616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00">
                <a:latin typeface="Ubuntu"/>
                <a:ea typeface="Ubuntu"/>
                <a:cs typeface="Ubuntu"/>
                <a:sym typeface="Ubuntu"/>
              </a:rPr>
              <a:t>Comment rendre une explication facile à suivre?</a:t>
            </a:r>
            <a:endParaRPr sz="1600"/>
          </a:p>
        </p:txBody>
      </p:sp>
      <p:graphicFrame>
        <p:nvGraphicFramePr>
          <p:cNvPr id="191" name="Google Shape;191;p19"/>
          <p:cNvGraphicFramePr/>
          <p:nvPr/>
        </p:nvGraphicFramePr>
        <p:xfrm>
          <a:off x="13940113" y="133825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{AA56FD4C-7AC8-4C84-B1C6-D7C98328D6C5}</a:tableStyleId>
              </a:tblPr>
              <a:tblGrid>
                <a:gridCol w="3348300"/>
              </a:tblGrid>
              <a:tr h="811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Avec des indications</a:t>
                      </a:r>
                      <a:endParaRPr sz="1300" u="none" cap="none" strike="noStrike"/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B458"/>
                    </a:solidFill>
                  </a:tcPr>
                </a:tc>
              </a:tr>
              <a:tr h="610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Tourne à gauche</a:t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Avance d’un pas</a:t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Il faut lever les bras</a:t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92" name="Google Shape;192;p19"/>
          <p:cNvGraphicFramePr/>
          <p:nvPr/>
        </p:nvGraphicFramePr>
        <p:xfrm>
          <a:off x="13940113" y="495380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{AA56FD4C-7AC8-4C84-B1C6-D7C98328D6C5}</a:tableStyleId>
              </a:tblPr>
              <a:tblGrid>
                <a:gridCol w="3348300"/>
              </a:tblGrid>
              <a:tr h="811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Avec des stratégies</a:t>
                      </a:r>
                      <a:endParaRPr sz="1300" u="none" cap="none" strike="noStrike"/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B458"/>
                    </a:solidFill>
                  </a:tcPr>
                </a:tc>
              </a:tr>
              <a:tr h="610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Faire des gestes</a:t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Utiliser les expressions du visage</a:t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Montrer un visuel</a:t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93" name="Google Shape;193;p19"/>
          <p:cNvSpPr txBox="1"/>
          <p:nvPr/>
        </p:nvSpPr>
        <p:spPr>
          <a:xfrm>
            <a:off x="419111" y="288803"/>
            <a:ext cx="19575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</a:rPr>
              <a:t>Poster</a:t>
            </a:r>
            <a:endParaRPr b="1" sz="3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0"/>
          <p:cNvSpPr/>
          <p:nvPr/>
        </p:nvSpPr>
        <p:spPr>
          <a:xfrm>
            <a:off x="977100" y="3350713"/>
            <a:ext cx="5714908" cy="5889477"/>
          </a:xfrm>
          <a:custGeom>
            <a:rect b="b" l="l" r="r" t="t"/>
            <a:pathLst>
              <a:path extrusionOk="0" h="1850582" w="3201629">
                <a:moveTo>
                  <a:pt x="0" y="0"/>
                </a:moveTo>
                <a:lnTo>
                  <a:pt x="3201629" y="0"/>
                </a:lnTo>
                <a:lnTo>
                  <a:pt x="3201629" y="1850582"/>
                </a:lnTo>
                <a:lnTo>
                  <a:pt x="0" y="1850582"/>
                </a:lnTo>
                <a:close/>
              </a:path>
            </a:pathLst>
          </a:custGeom>
          <a:solidFill>
            <a:schemeClr val="lt1"/>
          </a:solidFill>
          <a:ln cap="flat" cmpd="sng" w="47625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9" name="Google Shape;199;p20"/>
          <p:cNvSpPr txBox="1"/>
          <p:nvPr/>
        </p:nvSpPr>
        <p:spPr>
          <a:xfrm>
            <a:off x="3728776" y="575550"/>
            <a:ext cx="12966600" cy="22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302">
                <a:solidFill>
                  <a:srgbClr val="79A1BF"/>
                </a:solidFill>
                <a:latin typeface="Ubuntu"/>
                <a:ea typeface="Ubuntu"/>
                <a:cs typeface="Ubuntu"/>
                <a:sym typeface="Ubuntu"/>
              </a:rPr>
              <a:t>Donner des indications</a:t>
            </a:r>
            <a:endParaRPr b="1" sz="8302">
              <a:solidFill>
                <a:srgbClr val="79A1BF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l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5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Deux stratégies pour le dire</a:t>
            </a:r>
            <a:endParaRPr b="1" sz="55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00" name="Google Shape;200;p20"/>
          <p:cNvSpPr txBox="1"/>
          <p:nvPr/>
        </p:nvSpPr>
        <p:spPr>
          <a:xfrm>
            <a:off x="6896725" y="9737450"/>
            <a:ext cx="54393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u="sng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Boy in lotus position</a:t>
            </a:r>
            <a:r>
              <a:rPr lang="en-US" sz="1700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  <a:t> by gstudioimagen1, Freepik.</a:t>
            </a:r>
            <a:endParaRPr sz="170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1" name="Google Shape;201;p20" title="25591726_STUDIO SM 2204-12.jpg"/>
          <p:cNvPicPr preferRelativeResize="0"/>
          <p:nvPr/>
        </p:nvPicPr>
        <p:blipFill rotWithShape="1">
          <a:blip r:embed="rId4">
            <a:alphaModFix/>
          </a:blip>
          <a:srcRect b="3489" l="25891" r="24002" t="23678"/>
          <a:stretch/>
        </p:blipFill>
        <p:spPr>
          <a:xfrm>
            <a:off x="6896713" y="3029163"/>
            <a:ext cx="4494577" cy="6532552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0"/>
          <p:cNvSpPr/>
          <p:nvPr/>
        </p:nvSpPr>
        <p:spPr>
          <a:xfrm>
            <a:off x="11596025" y="3350713"/>
            <a:ext cx="5714908" cy="5889477"/>
          </a:xfrm>
          <a:custGeom>
            <a:rect b="b" l="l" r="r" t="t"/>
            <a:pathLst>
              <a:path extrusionOk="0" h="1850582" w="3201629">
                <a:moveTo>
                  <a:pt x="0" y="0"/>
                </a:moveTo>
                <a:lnTo>
                  <a:pt x="3201629" y="0"/>
                </a:lnTo>
                <a:lnTo>
                  <a:pt x="3201629" y="1850582"/>
                </a:lnTo>
                <a:lnTo>
                  <a:pt x="0" y="1850582"/>
                </a:lnTo>
                <a:close/>
              </a:path>
            </a:pathLst>
          </a:custGeom>
          <a:solidFill>
            <a:schemeClr val="lt1"/>
          </a:solidFill>
          <a:ln cap="flat" cmpd="sng" w="47625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3" name="Google Shape;203;p20"/>
          <p:cNvSpPr txBox="1"/>
          <p:nvPr/>
        </p:nvSpPr>
        <p:spPr>
          <a:xfrm>
            <a:off x="1137800" y="3821963"/>
            <a:ext cx="5554200" cy="43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35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Assieds-toi sur le sol.</a:t>
            </a:r>
            <a:endParaRPr sz="35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35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Colle tes pieds ensemble.</a:t>
            </a:r>
            <a:endParaRPr sz="35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35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Pose tes mains sur tes genoux.</a:t>
            </a:r>
            <a:endParaRPr sz="35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35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Tiens ton dos droit.</a:t>
            </a:r>
            <a:endParaRPr sz="35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35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Étire ta tête vers le ciel.</a:t>
            </a:r>
            <a:endParaRPr sz="35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35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Souris :)</a:t>
            </a:r>
            <a:endParaRPr sz="3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20"/>
          <p:cNvSpPr txBox="1"/>
          <p:nvPr/>
        </p:nvSpPr>
        <p:spPr>
          <a:xfrm>
            <a:off x="11756725" y="3520300"/>
            <a:ext cx="5554200" cy="555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Il faut s’asseoir </a:t>
            </a:r>
            <a:r>
              <a:rPr lang="en-US" sz="35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sur le sol.</a:t>
            </a:r>
            <a:endParaRPr sz="35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Il faut coller tes pieds ensemble.</a:t>
            </a:r>
            <a:endParaRPr sz="35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Il faut poser tes mains sur tes genoux.</a:t>
            </a:r>
            <a:endParaRPr sz="35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Il faut tenir ton dos droit.</a:t>
            </a:r>
            <a:endParaRPr sz="35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Il faut étirer ta tête vers le ciel.</a:t>
            </a:r>
            <a:endParaRPr sz="35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Il faut sourire :)</a:t>
            </a:r>
            <a:endParaRPr sz="3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20"/>
          <p:cNvSpPr txBox="1"/>
          <p:nvPr/>
        </p:nvSpPr>
        <p:spPr>
          <a:xfrm>
            <a:off x="13151725" y="9423450"/>
            <a:ext cx="47607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3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Laquelle tu </a:t>
            </a:r>
            <a:r>
              <a:rPr b="1" lang="en-US" sz="33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préfères</a:t>
            </a:r>
            <a:r>
              <a:rPr b="1" lang="en-US" sz="33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?</a:t>
            </a:r>
            <a:endParaRPr b="1"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6" name="Google Shape;206;p20"/>
          <p:cNvGrpSpPr/>
          <p:nvPr/>
        </p:nvGrpSpPr>
        <p:grpSpPr>
          <a:xfrm>
            <a:off x="0" y="0"/>
            <a:ext cx="3317786" cy="3429000"/>
            <a:chOff x="0" y="0"/>
            <a:chExt cx="3317786" cy="3429000"/>
          </a:xfrm>
        </p:grpSpPr>
        <p:pic>
          <p:nvPicPr>
            <p:cNvPr id="207" name="Google Shape;207;p20"/>
            <p:cNvPicPr preferRelativeResize="0"/>
            <p:nvPr/>
          </p:nvPicPr>
          <p:blipFill rotWithShape="1">
            <a:blip r:embed="rId5">
              <a:alphaModFix/>
            </a:blip>
            <a:srcRect b="5055" l="25990" r="25485" t="5786"/>
            <a:stretch/>
          </p:blipFill>
          <p:spPr>
            <a:xfrm>
              <a:off x="0" y="0"/>
              <a:ext cx="3317786" cy="3429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8" name="Google Shape;208;p20"/>
            <p:cNvSpPr/>
            <p:nvPr/>
          </p:nvSpPr>
          <p:spPr>
            <a:xfrm>
              <a:off x="2380975" y="1541525"/>
              <a:ext cx="564600" cy="290100"/>
            </a:xfrm>
            <a:prstGeom prst="rect">
              <a:avLst/>
            </a:prstGeom>
            <a:solidFill>
              <a:srgbClr val="EBEAE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1"/>
          <p:cNvSpPr/>
          <p:nvPr/>
        </p:nvSpPr>
        <p:spPr>
          <a:xfrm>
            <a:off x="977100" y="3350713"/>
            <a:ext cx="5714908" cy="5889477"/>
          </a:xfrm>
          <a:custGeom>
            <a:rect b="b" l="l" r="r" t="t"/>
            <a:pathLst>
              <a:path extrusionOk="0" h="1850582" w="3201629">
                <a:moveTo>
                  <a:pt x="0" y="0"/>
                </a:moveTo>
                <a:lnTo>
                  <a:pt x="3201629" y="0"/>
                </a:lnTo>
                <a:lnTo>
                  <a:pt x="3201629" y="1850582"/>
                </a:lnTo>
                <a:lnTo>
                  <a:pt x="0" y="1850582"/>
                </a:lnTo>
                <a:close/>
              </a:path>
            </a:pathLst>
          </a:custGeom>
          <a:solidFill>
            <a:schemeClr val="lt1"/>
          </a:solidFill>
          <a:ln cap="flat" cmpd="sng" w="47625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4" name="Google Shape;214;p21"/>
          <p:cNvSpPr txBox="1"/>
          <p:nvPr/>
        </p:nvSpPr>
        <p:spPr>
          <a:xfrm>
            <a:off x="3728776" y="575550"/>
            <a:ext cx="12966600" cy="22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302">
                <a:solidFill>
                  <a:srgbClr val="79A1BF"/>
                </a:solidFill>
                <a:latin typeface="Ubuntu"/>
                <a:ea typeface="Ubuntu"/>
                <a:cs typeface="Ubuntu"/>
                <a:sym typeface="Ubuntu"/>
              </a:rPr>
              <a:t>Donner des indications</a:t>
            </a:r>
            <a:endParaRPr b="1" sz="8302">
              <a:solidFill>
                <a:srgbClr val="79A1BF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l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5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Deux structures pour le dire</a:t>
            </a:r>
            <a:endParaRPr b="1" sz="55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15" name="Google Shape;215;p21"/>
          <p:cNvSpPr txBox="1"/>
          <p:nvPr/>
        </p:nvSpPr>
        <p:spPr>
          <a:xfrm>
            <a:off x="6896725" y="9737450"/>
            <a:ext cx="54393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u="sng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Boy in lotus position</a:t>
            </a:r>
            <a:r>
              <a:rPr lang="en-US" sz="1700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  <a:t> by gstudioimagen1, Freepik.</a:t>
            </a:r>
            <a:endParaRPr sz="170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6" name="Google Shape;216;p21" title="25591726_STUDIO SM 2204-12.jpg"/>
          <p:cNvPicPr preferRelativeResize="0"/>
          <p:nvPr/>
        </p:nvPicPr>
        <p:blipFill rotWithShape="1">
          <a:blip r:embed="rId4">
            <a:alphaModFix/>
          </a:blip>
          <a:srcRect b="3489" l="25891" r="24002" t="23678"/>
          <a:stretch/>
        </p:blipFill>
        <p:spPr>
          <a:xfrm>
            <a:off x="6896713" y="3029163"/>
            <a:ext cx="4494577" cy="6532552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21"/>
          <p:cNvSpPr/>
          <p:nvPr/>
        </p:nvSpPr>
        <p:spPr>
          <a:xfrm>
            <a:off x="11596025" y="3350713"/>
            <a:ext cx="5714908" cy="5889477"/>
          </a:xfrm>
          <a:custGeom>
            <a:rect b="b" l="l" r="r" t="t"/>
            <a:pathLst>
              <a:path extrusionOk="0" h="1850582" w="3201629">
                <a:moveTo>
                  <a:pt x="0" y="0"/>
                </a:moveTo>
                <a:lnTo>
                  <a:pt x="3201629" y="0"/>
                </a:lnTo>
                <a:lnTo>
                  <a:pt x="3201629" y="1850582"/>
                </a:lnTo>
                <a:lnTo>
                  <a:pt x="0" y="1850582"/>
                </a:lnTo>
                <a:close/>
              </a:path>
            </a:pathLst>
          </a:custGeom>
          <a:solidFill>
            <a:schemeClr val="lt1"/>
          </a:solidFill>
          <a:ln cap="flat" cmpd="sng" w="47625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8" name="Google Shape;218;p21"/>
          <p:cNvSpPr txBox="1"/>
          <p:nvPr/>
        </p:nvSpPr>
        <p:spPr>
          <a:xfrm>
            <a:off x="1137800" y="3416800"/>
            <a:ext cx="5554200" cy="57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7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Impératif</a:t>
            </a:r>
            <a:endParaRPr b="1" sz="47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5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5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Colle </a:t>
            </a:r>
            <a:r>
              <a:rPr lang="en-US" sz="35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tes pieds ensemble.</a:t>
            </a:r>
            <a:endParaRPr sz="35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5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Tiens</a:t>
            </a:r>
            <a:r>
              <a:rPr lang="en-US" sz="35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 ton dos droit.</a:t>
            </a:r>
            <a:endParaRPr sz="35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5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Souris</a:t>
            </a:r>
            <a:r>
              <a:rPr b="1" lang="en-US" sz="35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35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:)</a:t>
            </a:r>
            <a:endParaRPr sz="35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5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Assieds-toi</a:t>
            </a:r>
            <a:r>
              <a:rPr lang="en-US" sz="35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 sur le sol.</a:t>
            </a:r>
            <a:endParaRPr sz="35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5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500" u="sng">
                <a:solidFill>
                  <a:schemeClr val="hlink"/>
                </a:solidFill>
                <a:latin typeface="Ubuntu"/>
                <a:ea typeface="Ubuntu"/>
                <a:cs typeface="Ubuntu"/>
                <a:sym typeface="Ubuntu"/>
                <a:hlinkClick r:id="rId5"/>
              </a:rPr>
              <a:t>Voici une leçon en ligne sur l’impératif</a:t>
            </a:r>
            <a:r>
              <a:rPr b="1" lang="en-US" sz="35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sz="35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19" name="Google Shape;219;p21"/>
          <p:cNvSpPr txBox="1"/>
          <p:nvPr/>
        </p:nvSpPr>
        <p:spPr>
          <a:xfrm>
            <a:off x="11756725" y="3520300"/>
            <a:ext cx="5554200" cy="41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7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Il faut + </a:t>
            </a:r>
            <a:r>
              <a:rPr b="1" lang="en-US" sz="47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le verbe à l’</a:t>
            </a:r>
            <a:r>
              <a:rPr b="1" lang="en-US" sz="47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infinitif</a:t>
            </a:r>
            <a:endParaRPr b="1" sz="47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5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5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Il faut coller </a:t>
            </a:r>
            <a:r>
              <a:rPr lang="en-US" sz="35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tes pieds.</a:t>
            </a:r>
            <a:endParaRPr sz="35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5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Il faut sourire.</a:t>
            </a:r>
            <a:endParaRPr b="1" sz="35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5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Il faut s’asseoir</a:t>
            </a:r>
            <a:r>
              <a:rPr lang="en-US" sz="35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 sur le sol</a:t>
            </a:r>
            <a:r>
              <a:rPr b="1" lang="en-US" sz="35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b="1" sz="35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grpSp>
        <p:nvGrpSpPr>
          <p:cNvPr id="220" name="Google Shape;220;p21"/>
          <p:cNvGrpSpPr/>
          <p:nvPr/>
        </p:nvGrpSpPr>
        <p:grpSpPr>
          <a:xfrm>
            <a:off x="0" y="0"/>
            <a:ext cx="3317786" cy="3429000"/>
            <a:chOff x="0" y="0"/>
            <a:chExt cx="3317786" cy="3429000"/>
          </a:xfrm>
        </p:grpSpPr>
        <p:pic>
          <p:nvPicPr>
            <p:cNvPr id="221" name="Google Shape;221;p21"/>
            <p:cNvPicPr preferRelativeResize="0"/>
            <p:nvPr/>
          </p:nvPicPr>
          <p:blipFill rotWithShape="1">
            <a:blip r:embed="rId6">
              <a:alphaModFix/>
            </a:blip>
            <a:srcRect b="5055" l="25990" r="25485" t="5786"/>
            <a:stretch/>
          </p:blipFill>
          <p:spPr>
            <a:xfrm>
              <a:off x="0" y="0"/>
              <a:ext cx="3317786" cy="3429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2" name="Google Shape;222;p21"/>
            <p:cNvSpPr/>
            <p:nvPr/>
          </p:nvSpPr>
          <p:spPr>
            <a:xfrm>
              <a:off x="2380975" y="1541525"/>
              <a:ext cx="564600" cy="290100"/>
            </a:xfrm>
            <a:prstGeom prst="rect">
              <a:avLst/>
            </a:prstGeom>
            <a:solidFill>
              <a:srgbClr val="EBEAE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