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97" r:id="rId3"/>
    <p:sldId id="298" r:id="rId4"/>
    <p:sldId id="258" r:id="rId5"/>
    <p:sldId id="259" r:id="rId6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45c8818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45c88186f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Doughty, C. J., &amp; Long, M. H. (2003). A Handbook of Second Language Acquisition. Malden: Blackwell.</a:t>
            </a:r>
            <a:br>
              <a:rPr lang="en-US" dirty="0"/>
            </a:b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https://doi.org/10.1002/9780470756492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Deci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E.L., Vallerand, R.J., Pelletier, L.G. and Ryan, R.M. (1991) Motivation and Education: The Self-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Determination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Perspective. The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Educational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Psychologist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26, 325-346.</a:t>
            </a:r>
            <a:br>
              <a:rPr lang="fr-FR" dirty="0"/>
            </a:b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http://dx.doi.org/10.1080/00461520.1991.9653137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g3745c88186f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45c881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45c8818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745c88186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45c88186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745c88186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3745c88186f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52697" y="342899"/>
            <a:ext cx="8412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52697" y="960120"/>
            <a:ext cx="8412600" cy="3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48955"/>
            <a:ext cx="9144000" cy="510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58" r="258" b="40919"/>
          <a:stretch/>
        </p:blipFill>
        <p:spPr>
          <a:xfrm>
            <a:off x="0" y="0"/>
            <a:ext cx="9144001" cy="30861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541225" y="1055300"/>
            <a:ext cx="52707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La carte à double </a:t>
            </a:r>
            <a:r>
              <a:rPr lang="en-US" sz="3800" b="1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bulle</a:t>
            </a:r>
            <a:endParaRPr sz="38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l="258" t="94347" r="258"/>
          <a:stretch/>
        </p:blipFill>
        <p:spPr>
          <a:xfrm>
            <a:off x="0" y="4852751"/>
            <a:ext cx="9143972" cy="29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4;p14">
            <a:extLst>
              <a:ext uri="{FF2B5EF4-FFF2-40B4-BE49-F238E27FC236}">
                <a16:creationId xmlns:a16="http://schemas.microsoft.com/office/drawing/2014/main" id="{284279D1-0C79-C005-6B5F-0CDAF748B95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27991" y="3077778"/>
            <a:ext cx="3398606" cy="13688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1">
            <a:extLst>
              <a:ext uri="{FF2B5EF4-FFF2-40B4-BE49-F238E27FC236}">
                <a16:creationId xmlns:a16="http://schemas.microsoft.com/office/drawing/2014/main" id="{53D98974-0E70-3A45-489A-374D372A9E37}"/>
              </a:ext>
            </a:extLst>
          </p:cNvPr>
          <p:cNvSpPr txBox="1"/>
          <p:nvPr/>
        </p:nvSpPr>
        <p:spPr>
          <a:xfrm>
            <a:off x="1090248" y="4567239"/>
            <a:ext cx="7061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i="1" dirty="0">
                <a:latin typeface="+mj-lt"/>
              </a:rPr>
              <a:t>La carte à double bulle </a:t>
            </a:r>
            <a:r>
              <a:rPr lang="en-US" sz="1000" dirty="0">
                <a:latin typeface="+mj-lt"/>
              </a:rPr>
              <a:t>by </a:t>
            </a:r>
            <a:r>
              <a:rPr lang="fr-FR" altLang="fr-FR" sz="1000" dirty="0">
                <a:latin typeface="+mj-lt"/>
              </a:rPr>
              <a:t>Andrea </a:t>
            </a:r>
            <a:r>
              <a:rPr lang="fr-FR" altLang="fr-FR" sz="1000" dirty="0" err="1">
                <a:latin typeface="+mj-lt"/>
              </a:rPr>
              <a:t>Vogan</a:t>
            </a:r>
            <a:r>
              <a:rPr lang="fr-FR" altLang="fr-FR" sz="1000" dirty="0">
                <a:latin typeface="+mj-lt"/>
              </a:rPr>
              <a:t> and </a:t>
            </a:r>
            <a:r>
              <a:rPr lang="fr-FR" altLang="fr-FR" sz="1000" dirty="0" err="1">
                <a:latin typeface="+mj-lt"/>
              </a:rPr>
              <a:t>other</a:t>
            </a:r>
            <a:r>
              <a:rPr lang="fr-FR" altLang="fr-FR" sz="1000" dirty="0">
                <a:latin typeface="+mj-lt"/>
              </a:rPr>
              <a:t> FSL </a:t>
            </a:r>
            <a:r>
              <a:rPr lang="fr-FR" altLang="fr-FR" sz="1000" dirty="0" err="1">
                <a:latin typeface="+mj-lt"/>
              </a:rPr>
              <a:t>teachers</a:t>
            </a:r>
            <a:r>
              <a:rPr lang="fr-FR" altLang="fr-FR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for </a:t>
            </a:r>
            <a:r>
              <a:rPr lang="en-US" sz="1000" i="1" dirty="0">
                <a:latin typeface="+mj-lt"/>
              </a:rPr>
              <a:t>Halton District School Board</a:t>
            </a:r>
            <a:r>
              <a:rPr lang="en-US" sz="1000" dirty="0">
                <a:latin typeface="+mj-lt"/>
              </a:rPr>
              <a:t>, with collaboration from Muriel </a:t>
            </a:r>
            <a:r>
              <a:rPr lang="en-US" sz="1000" dirty="0" err="1">
                <a:latin typeface="+mj-lt"/>
              </a:rPr>
              <a:t>Péguret</a:t>
            </a:r>
            <a:r>
              <a:rPr lang="en-US" sz="1000" dirty="0">
                <a:latin typeface="+mj-lt"/>
              </a:rPr>
              <a:t> for revision. CC-BY-NC-SA </a:t>
            </a:r>
            <a:endParaRPr lang="fr-FR" sz="1000" dirty="0">
              <a:latin typeface="+mj-lt"/>
            </a:endParaRPr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7FD65462-4EB4-21CB-BE67-0183013A418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609" y="695062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original author(s)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fr-FR" sz="1000" i="1" dirty="0"/>
              <a:t>La carte à double bulle </a:t>
            </a:r>
            <a:r>
              <a:rPr lang="en-US" sz="1000" dirty="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 dirty="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</a:t>
            </a:r>
            <a:r>
              <a:rPr lang="en-US" sz="1000" dirty="0"/>
              <a:t>for </a:t>
            </a:r>
            <a:r>
              <a:rPr lang="en-US" sz="1000" i="1" dirty="0"/>
              <a:t>Halton District School Board</a:t>
            </a:r>
            <a:r>
              <a:rPr lang="en-US" sz="1000" dirty="0"/>
              <a:t>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35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83125" y="309875"/>
            <a:ext cx="85668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Benefits of Using Graphic Organizers</a:t>
            </a:r>
            <a:endParaRPr sz="320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83122" y="927095"/>
            <a:ext cx="8412600" cy="36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The use graphic organizers in the classroom has gained significant attention as an effective strategy for enhancing second language acquisition, including French. This template provides a dynamic, communicative resource where learners are encouraged to practice using new vocabulary, improve communication, and apply grammar in context—all while fostering a sense of enjoyment and collaboration (Doughty and Long, 2003).</a:t>
            </a:r>
          </a:p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Research has consistently highlighted the benefits of authentic practice of scaffolded language learning, underscoring their positive impact on engagement, fluency, and cognitive development (Deci, Vallerand, Pelletier, &amp; Ryan, 1991). Below are several key student outcomes of using this strategy.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Building schema for oral fluency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Vocabulary learning, practice and retention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A structured approach to the writing process (enhancing organizational and planning skills)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Increased motivation and engagement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Facilitation of authentic communication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Reinforcement of target grammar and vocabulary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4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5CD0496-523E-B909-B197-BF5DE596BF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000" y="152400"/>
            <a:ext cx="8091674" cy="459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 title="HDSB_logo.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93A2771D-DBEC-0F31-61F6-F63B678C4690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3" name="Google Shape;113;p16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6"/>
          <p:cNvSpPr txBox="1"/>
          <p:nvPr/>
        </p:nvSpPr>
        <p:spPr>
          <a:xfrm>
            <a:off x="6548025" y="182975"/>
            <a:ext cx="24420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5" name="Google Shape;11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66351" y="101250"/>
            <a:ext cx="276225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0876" y="825150"/>
            <a:ext cx="6920134" cy="389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512B4797-D951-CDE9-789E-857BF84347D4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431</Words>
  <Application>Microsoft Office PowerPoint</Application>
  <PresentationFormat>On-screen Show (16:9)</PresentationFormat>
  <Paragraphs>29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Open Sans</vt:lpstr>
      <vt:lpstr>Arial</vt:lpstr>
      <vt:lpstr>Office Theme</vt:lpstr>
      <vt:lpstr>PowerPoint Presentation</vt:lpstr>
      <vt:lpstr>Rights of Use for this Resource</vt:lpstr>
      <vt:lpstr>Benefits of Using Graphic Organizers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Muriel Peguret</cp:lastModifiedBy>
  <cp:revision>1</cp:revision>
  <dcterms:modified xsi:type="dcterms:W3CDTF">2026-02-15T19:28:36Z</dcterms:modified>
</cp:coreProperties>
</file>