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98" r:id="rId3"/>
    <p:sldId id="257" r:id="rId4"/>
    <p:sldId id="297" r:id="rId5"/>
    <p:sldId id="258" r:id="rId6"/>
    <p:sldId id="259" r:id="rId7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4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>
          <a:extLst>
            <a:ext uri="{FF2B5EF4-FFF2-40B4-BE49-F238E27FC236}">
              <a16:creationId xmlns:a16="http://schemas.microsoft.com/office/drawing/2014/main" id="{2657E312-12A5-5CC3-098F-69ED6FA57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ba9468414f_2_7710:notes">
            <a:extLst>
              <a:ext uri="{FF2B5EF4-FFF2-40B4-BE49-F238E27FC236}">
                <a16:creationId xmlns:a16="http://schemas.microsoft.com/office/drawing/2014/main" id="{21EA373E-7017-3995-8736-0D8B141C39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ba9468414f_2_7710:notes">
            <a:extLst>
              <a:ext uri="{FF2B5EF4-FFF2-40B4-BE49-F238E27FC236}">
                <a16:creationId xmlns:a16="http://schemas.microsoft.com/office/drawing/2014/main" id="{3E94D99B-C5EE-1EBD-2689-EEE1478328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3ba9468414f_2_7710:notes">
            <a:extLst>
              <a:ext uri="{FF2B5EF4-FFF2-40B4-BE49-F238E27FC236}">
                <a16:creationId xmlns:a16="http://schemas.microsoft.com/office/drawing/2014/main" id="{2D66A503-D6EE-A82E-D3A9-DB9D20C97C2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5684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745c88186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745c88186f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Doughty, C. J., &amp; Long, M. H. (2003). A Handbook of Second Language Acquisition. Malden: Blackwell.</a:t>
            </a:r>
            <a:br>
              <a:rPr lang="en-US" dirty="0"/>
            </a:b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https://doi.org/10.1002/9780470756492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Deci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E.L., Vallerand, R.J., Pelletier, L.G. and Ryan, R.M. (1991) Motivation and Education: The Self-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Determination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Perspective. The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Educational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Psychologist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26, 325-346.</a:t>
            </a:r>
            <a:br>
              <a:rPr lang="fr-FR" dirty="0"/>
            </a:b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http://dx.doi.org/10.1080/00461520.1991.9653137</a:t>
            </a:r>
            <a:endParaRPr dirty="0"/>
          </a:p>
        </p:txBody>
      </p:sp>
      <p:sp>
        <p:nvSpPr>
          <p:cNvPr id="95" name="Google Shape;95;g3745c88186f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>
          <a:extLst>
            <a:ext uri="{FF2B5EF4-FFF2-40B4-BE49-F238E27FC236}">
              <a16:creationId xmlns:a16="http://schemas.microsoft.com/office/drawing/2014/main" id="{2657E312-12A5-5CC3-098F-69ED6FA57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ba9468414f_2_7710:notes">
            <a:extLst>
              <a:ext uri="{FF2B5EF4-FFF2-40B4-BE49-F238E27FC236}">
                <a16:creationId xmlns:a16="http://schemas.microsoft.com/office/drawing/2014/main" id="{21EA373E-7017-3995-8736-0D8B141C39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ba9468414f_2_7710:notes">
            <a:extLst>
              <a:ext uri="{FF2B5EF4-FFF2-40B4-BE49-F238E27FC236}">
                <a16:creationId xmlns:a16="http://schemas.microsoft.com/office/drawing/2014/main" id="{3E94D99B-C5EE-1EBD-2689-EEE1478328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3ba9468414f_2_7710:notes">
            <a:extLst>
              <a:ext uri="{FF2B5EF4-FFF2-40B4-BE49-F238E27FC236}">
                <a16:creationId xmlns:a16="http://schemas.microsoft.com/office/drawing/2014/main" id="{2D66A503-D6EE-A82E-D3A9-DB9D20C97C2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5684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745c881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745c88186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3745c88186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745c88186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745c88186f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g3745c88186f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352697" y="342899"/>
            <a:ext cx="8412600" cy="5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"/>
              <a:buNone/>
              <a:defRPr sz="4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352697" y="960120"/>
            <a:ext cx="8412600" cy="36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648955"/>
            <a:ext cx="9144000" cy="510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l="258" r="258" b="40919"/>
          <a:stretch/>
        </p:blipFill>
        <p:spPr>
          <a:xfrm>
            <a:off x="0" y="0"/>
            <a:ext cx="9144001" cy="308610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3850525" y="1055300"/>
            <a:ext cx="5214600" cy="18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Tableau de création de questions</a:t>
            </a:r>
            <a:endParaRPr sz="38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l="258" t="94347" r="258"/>
          <a:stretch/>
        </p:blipFill>
        <p:spPr>
          <a:xfrm>
            <a:off x="0" y="4852751"/>
            <a:ext cx="9143972" cy="29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4;p14">
            <a:extLst>
              <a:ext uri="{FF2B5EF4-FFF2-40B4-BE49-F238E27FC236}">
                <a16:creationId xmlns:a16="http://schemas.microsoft.com/office/drawing/2014/main" id="{F9DD4E54-169E-47AC-8AAD-27C0EA98E3A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21935" y="3055641"/>
            <a:ext cx="3398606" cy="136884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92E8A0A-F514-E00C-2828-964C50474B03}"/>
              </a:ext>
            </a:extLst>
          </p:cNvPr>
          <p:cNvSpPr txBox="1"/>
          <p:nvPr/>
        </p:nvSpPr>
        <p:spPr>
          <a:xfrm>
            <a:off x="1090248" y="4567239"/>
            <a:ext cx="70619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00" i="1" dirty="0">
                <a:latin typeface="+mj-lt"/>
              </a:rPr>
              <a:t>Tableau de création de questions </a:t>
            </a:r>
            <a:r>
              <a:rPr lang="en-US" sz="1000" dirty="0">
                <a:latin typeface="+mj-lt"/>
              </a:rPr>
              <a:t>by </a:t>
            </a:r>
            <a:r>
              <a:rPr lang="fr-FR" altLang="fr-FR" sz="1000" dirty="0">
                <a:latin typeface="+mj-lt"/>
              </a:rPr>
              <a:t>Andrea </a:t>
            </a:r>
            <a:r>
              <a:rPr lang="fr-FR" altLang="fr-FR" sz="1000" dirty="0" err="1">
                <a:latin typeface="+mj-lt"/>
              </a:rPr>
              <a:t>Vogan</a:t>
            </a:r>
            <a:r>
              <a:rPr lang="fr-FR" altLang="fr-FR" sz="1000" dirty="0">
                <a:latin typeface="+mj-lt"/>
              </a:rPr>
              <a:t> and </a:t>
            </a:r>
            <a:r>
              <a:rPr lang="fr-FR" altLang="fr-FR" sz="1000" dirty="0" err="1">
                <a:latin typeface="+mj-lt"/>
              </a:rPr>
              <a:t>other</a:t>
            </a:r>
            <a:r>
              <a:rPr lang="fr-FR" altLang="fr-FR" sz="1000" dirty="0">
                <a:latin typeface="+mj-lt"/>
              </a:rPr>
              <a:t> FSL </a:t>
            </a:r>
            <a:r>
              <a:rPr lang="fr-FR" altLang="fr-FR" sz="1000" dirty="0" err="1">
                <a:latin typeface="+mj-lt"/>
              </a:rPr>
              <a:t>teachers</a:t>
            </a:r>
            <a:r>
              <a:rPr lang="fr-FR" altLang="fr-FR" sz="1000" dirty="0">
                <a:latin typeface="+mj-lt"/>
              </a:rPr>
              <a:t> </a:t>
            </a:r>
            <a:r>
              <a:rPr lang="en-US" sz="1000" dirty="0">
                <a:latin typeface="+mj-lt"/>
              </a:rPr>
              <a:t>for </a:t>
            </a:r>
            <a:r>
              <a:rPr lang="en-US" sz="1000" i="1" dirty="0">
                <a:latin typeface="+mj-lt"/>
              </a:rPr>
              <a:t>Halton District School Board</a:t>
            </a:r>
            <a:r>
              <a:rPr lang="en-US" sz="1000" dirty="0">
                <a:latin typeface="+mj-lt"/>
              </a:rPr>
              <a:t>, with collaboration from Muriel </a:t>
            </a:r>
            <a:r>
              <a:rPr lang="en-US" sz="1000" dirty="0" err="1">
                <a:latin typeface="+mj-lt"/>
              </a:rPr>
              <a:t>Péguret</a:t>
            </a:r>
            <a:r>
              <a:rPr lang="en-US" sz="1000" dirty="0">
                <a:latin typeface="+mj-lt"/>
              </a:rPr>
              <a:t> for revision. CC-BY-NC-SA </a:t>
            </a:r>
            <a:endParaRPr lang="fr-FR" sz="1000" dirty="0">
              <a:latin typeface="+mj-lt"/>
            </a:endParaRPr>
          </a:p>
        </p:txBody>
      </p:sp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B5A99FAE-BB8F-9A11-8B5B-7332871FBC82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>
          <a:extLst>
            <a:ext uri="{FF2B5EF4-FFF2-40B4-BE49-F238E27FC236}">
              <a16:creationId xmlns:a16="http://schemas.microsoft.com/office/drawing/2014/main" id="{FB8D5BF6-22A0-EEDC-FF0B-7D2974766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>
            <a:extLst>
              <a:ext uri="{FF2B5EF4-FFF2-40B4-BE49-F238E27FC236}">
                <a16:creationId xmlns:a16="http://schemas.microsoft.com/office/drawing/2014/main" id="{DB129FE2-449A-1EA5-FD3F-BD47E3185D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697" y="147812"/>
            <a:ext cx="84126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R</a:t>
            </a:r>
            <a:r>
              <a:rPr lang="fr" dirty="0"/>
              <a:t>ights of Use for this Resource</a:t>
            </a:r>
            <a:endParaRPr dirty="0"/>
          </a:p>
        </p:txBody>
      </p:sp>
      <p:sp>
        <p:nvSpPr>
          <p:cNvPr id="83" name="Google Shape;83;p16">
            <a:extLst>
              <a:ext uri="{FF2B5EF4-FFF2-40B4-BE49-F238E27FC236}">
                <a16:creationId xmlns:a16="http://schemas.microsoft.com/office/drawing/2014/main" id="{0A2F5814-00F5-6170-EDE5-B845371EE1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6609" y="695062"/>
            <a:ext cx="8638688" cy="22332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1500" dirty="0"/>
              <a:t>For </a:t>
            </a:r>
            <a:r>
              <a:rPr lang="fr-FR" sz="1500" dirty="0" err="1"/>
              <a:t>educational</a:t>
            </a:r>
            <a:r>
              <a:rPr lang="fr-FR" sz="1500" dirty="0"/>
              <a:t> </a:t>
            </a:r>
            <a:r>
              <a:rPr lang="fr-FR" sz="1500" dirty="0" err="1"/>
              <a:t>purposes</a:t>
            </a:r>
            <a:r>
              <a:rPr lang="fr-FR" sz="1500" dirty="0"/>
              <a:t>, </a:t>
            </a:r>
            <a:r>
              <a:rPr lang="fr-FR" sz="1500" dirty="0" err="1"/>
              <a:t>teachers</a:t>
            </a:r>
            <a:r>
              <a:rPr lang="fr-FR" sz="1500" dirty="0"/>
              <a:t> </a:t>
            </a:r>
            <a:r>
              <a:rPr lang="fr-FR" sz="1500" b="1" dirty="0"/>
              <a:t>can:</a:t>
            </a:r>
            <a:endParaRPr sz="1500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download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modify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project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r>
              <a:rPr lang="fr-FR" sz="1500" b="1" dirty="0"/>
              <a:t> in class 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post </a:t>
            </a:r>
            <a:r>
              <a:rPr lang="fr-FR" sz="1500" b="1" dirty="0" err="1"/>
              <a:t>it</a:t>
            </a:r>
            <a:r>
              <a:rPr lang="fr-FR" sz="1500" b="1" dirty="0"/>
              <a:t> on </a:t>
            </a:r>
            <a:r>
              <a:rPr lang="fr-FR" sz="1500" b="1" dirty="0" err="1"/>
              <a:t>their</a:t>
            </a:r>
            <a:r>
              <a:rPr lang="fr-FR" sz="1500" b="1" dirty="0"/>
              <a:t> </a:t>
            </a:r>
            <a:r>
              <a:rPr lang="fr-FR" sz="1500" b="1" dirty="0" err="1"/>
              <a:t>classroom</a:t>
            </a:r>
            <a:r>
              <a:rPr lang="fr-FR" sz="1500" b="1" dirty="0"/>
              <a:t> LMS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Reshare</a:t>
            </a:r>
            <a:r>
              <a:rPr lang="fr-FR" sz="1500" b="1" dirty="0"/>
              <a:t> the original or a </a:t>
            </a:r>
            <a:r>
              <a:rPr lang="fr-FR" sz="1500" b="1" dirty="0" err="1"/>
              <a:t>modified</a:t>
            </a:r>
            <a:r>
              <a:rPr lang="fr-FR" sz="1500" b="1" dirty="0"/>
              <a:t> version on </a:t>
            </a:r>
            <a:r>
              <a:rPr lang="fr-FR" sz="1500" b="1" dirty="0" err="1"/>
              <a:t>any</a:t>
            </a:r>
            <a:r>
              <a:rPr lang="fr-FR" sz="1500" b="1" dirty="0"/>
              <a:t> </a:t>
            </a:r>
            <a:r>
              <a:rPr lang="fr-FR" sz="1500" b="1" dirty="0" err="1"/>
              <a:t>educational</a:t>
            </a:r>
            <a:r>
              <a:rPr lang="fr-FR" sz="1500" b="1" dirty="0"/>
              <a:t> </a:t>
            </a:r>
            <a:r>
              <a:rPr lang="fr-FR" sz="1500" b="1" dirty="0" err="1"/>
              <a:t>website</a:t>
            </a:r>
            <a:r>
              <a:rPr lang="fr-FR" sz="1500" b="1" dirty="0"/>
              <a:t>.</a:t>
            </a:r>
          </a:p>
        </p:txBody>
      </p:sp>
      <p:sp>
        <p:nvSpPr>
          <p:cNvPr id="84" name="Google Shape;84;p16">
            <a:extLst>
              <a:ext uri="{FF2B5EF4-FFF2-40B4-BE49-F238E27FC236}">
                <a16:creationId xmlns:a16="http://schemas.microsoft.com/office/drawing/2014/main" id="{9C4F9D4E-DFB4-D5F9-BFFF-E299B969C6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  <p:sp>
        <p:nvSpPr>
          <p:cNvPr id="2" name="Google Shape;83;p16">
            <a:extLst>
              <a:ext uri="{FF2B5EF4-FFF2-40B4-BE49-F238E27FC236}">
                <a16:creationId xmlns:a16="http://schemas.microsoft.com/office/drawing/2014/main" id="{65E1711C-5B34-C000-BBEC-1C30F99E58DC}"/>
              </a:ext>
            </a:extLst>
          </p:cNvPr>
          <p:cNvSpPr txBox="1">
            <a:spLocks/>
          </p:cNvSpPr>
          <p:nvPr/>
        </p:nvSpPr>
        <p:spPr>
          <a:xfrm>
            <a:off x="126609" y="3084655"/>
            <a:ext cx="8890782" cy="2233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sz="1500" dirty="0"/>
              <a:t>Teachers </a:t>
            </a:r>
            <a:r>
              <a:rPr lang="en-US" sz="1500" b="1" dirty="0"/>
              <a:t>can’t</a:t>
            </a:r>
            <a:r>
              <a:rPr lang="en-US" sz="1500" dirty="0"/>
              <a:t> sell this resource and can’t modify the applied CC license when resharing it even in modified version (CC-BY-NC-SA)</a:t>
            </a:r>
          </a:p>
          <a:p>
            <a:pPr marL="0" indent="0"/>
            <a:br>
              <a:rPr lang="en-US" sz="800" dirty="0"/>
            </a:br>
            <a:r>
              <a:rPr lang="en-US" sz="1500" dirty="0"/>
              <a:t>When sharing a modified version of this resource, you are required to credit the original author(s) and you can also add your name using this template :</a:t>
            </a:r>
          </a:p>
          <a:p>
            <a:pPr marL="0" indent="0"/>
            <a:r>
              <a:rPr lang="en-US" sz="1000" dirty="0"/>
              <a:t>This resource, &lt;</a:t>
            </a:r>
            <a:r>
              <a:rPr lang="en-US" sz="1000" i="1" dirty="0"/>
              <a:t>Your modified title</a:t>
            </a:r>
            <a:r>
              <a:rPr lang="en-US" sz="1000" dirty="0"/>
              <a:t>&gt;, is adapted from </a:t>
            </a:r>
            <a:r>
              <a:rPr lang="en-US" sz="1000" i="1" dirty="0"/>
              <a:t>tableau de creations de questions </a:t>
            </a:r>
            <a:r>
              <a:rPr lang="en-US" sz="1000" dirty="0"/>
              <a:t>by </a:t>
            </a:r>
            <a:r>
              <a:rPr lang="fr-FR" altLang="fr-FR" sz="1000" dirty="0"/>
              <a:t>Andrea </a:t>
            </a:r>
            <a:r>
              <a:rPr lang="fr-FR" altLang="fr-FR" sz="1000" dirty="0" err="1"/>
              <a:t>Vogan</a:t>
            </a:r>
            <a:r>
              <a:rPr lang="fr-FR" altLang="fr-FR" sz="1000" dirty="0"/>
              <a:t> and </a:t>
            </a:r>
            <a:r>
              <a:rPr lang="fr-FR" altLang="fr-FR" sz="1000" dirty="0" err="1"/>
              <a:t>other</a:t>
            </a:r>
            <a:r>
              <a:rPr lang="fr-FR" altLang="fr-FR" sz="1000" dirty="0"/>
              <a:t> FSL </a:t>
            </a:r>
            <a:r>
              <a:rPr lang="fr-FR" altLang="fr-FR" sz="1000" dirty="0" err="1"/>
              <a:t>teachers</a:t>
            </a:r>
            <a:r>
              <a:rPr lang="fr-FR" altLang="fr-FR" sz="1000" dirty="0"/>
              <a:t> </a:t>
            </a:r>
            <a:r>
              <a:rPr lang="en-US" sz="1000" dirty="0"/>
              <a:t>for </a:t>
            </a:r>
            <a:r>
              <a:rPr lang="en-US" sz="1000" i="1" dirty="0"/>
              <a:t>Halton District School Board</a:t>
            </a:r>
            <a:r>
              <a:rPr lang="en-US" sz="1000" dirty="0"/>
              <a:t>, used under license </a:t>
            </a:r>
            <a:r>
              <a:rPr lang="en-US" sz="1000" i="1" dirty="0"/>
              <a:t>CC-BY-NC-SA</a:t>
            </a:r>
            <a:r>
              <a:rPr lang="en-US" sz="1000" dirty="0"/>
              <a:t>.  &lt;</a:t>
            </a:r>
            <a:r>
              <a:rPr lang="en-US" sz="1000" i="1" dirty="0"/>
              <a:t>Your modified title</a:t>
            </a:r>
            <a:r>
              <a:rPr lang="en-US" sz="1000" dirty="0"/>
              <a:t>&gt; is licensed under CC-BY-NC-SA by &lt;</a:t>
            </a:r>
            <a:r>
              <a:rPr lang="en-US" sz="1000" i="1" dirty="0"/>
              <a:t>Your name</a:t>
            </a:r>
            <a:r>
              <a:rPr lang="en-US" sz="1000" dirty="0"/>
              <a:t>&gt;.</a:t>
            </a:r>
            <a:br>
              <a:rPr lang="fr-FR" sz="1000" dirty="0"/>
            </a:br>
            <a:endParaRPr lang="en-US" sz="1000" b="1" dirty="0"/>
          </a:p>
        </p:txBody>
      </p:sp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7C2F508A-FA2E-EE41-3694-B1804DD9E7B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1912" y="819559"/>
            <a:ext cx="1760591" cy="584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8460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683125" y="309875"/>
            <a:ext cx="85668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Benefits of Using Graphic Organizers</a:t>
            </a:r>
            <a:endParaRPr sz="320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683122" y="927095"/>
            <a:ext cx="8412600" cy="367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The use graphic organizers in the classroom has gained significant attention as an effective strategy for enhancing second language acquisition, including French. This template provides a dynamic, communicative resource where learners are encouraged to practice using new vocabulary, improve communication, and apply grammar in context—all while fostering a sense of enjoyment and collaboration (Doughty and Long, 2003).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Research has consistently highlighted the benefits of authentic practice of scaffolded language learning, underscoring their positive impact on engagement, fluency, and cognitive development  (Deci, Vallerand, Pelletier, &amp; Ryan, 1991). Below are several key student outcomes of using this strategy.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Building schema for oral fluency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Vocabulary learning, practice and retention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A structured approach to the writing process (enhancing organizational and planning skills)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Increased motivation and engagement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Facilitation of authentic communication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Reinforcement of target grammar and vocabulary 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4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B89454DE-CD09-BA25-74A8-DA620D43FE7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>
          <a:extLst>
            <a:ext uri="{FF2B5EF4-FFF2-40B4-BE49-F238E27FC236}">
              <a16:creationId xmlns:a16="http://schemas.microsoft.com/office/drawing/2014/main" id="{FB8D5BF6-22A0-EEDC-FF0B-7D2974766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>
            <a:extLst>
              <a:ext uri="{FF2B5EF4-FFF2-40B4-BE49-F238E27FC236}">
                <a16:creationId xmlns:a16="http://schemas.microsoft.com/office/drawing/2014/main" id="{DB129FE2-449A-1EA5-FD3F-BD47E3185D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697" y="147812"/>
            <a:ext cx="84126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R</a:t>
            </a:r>
            <a:r>
              <a:rPr lang="fr" dirty="0"/>
              <a:t>ights of Use for this Resource</a:t>
            </a:r>
            <a:endParaRPr dirty="0"/>
          </a:p>
        </p:txBody>
      </p:sp>
      <p:sp>
        <p:nvSpPr>
          <p:cNvPr id="83" name="Google Shape;83;p16">
            <a:extLst>
              <a:ext uri="{FF2B5EF4-FFF2-40B4-BE49-F238E27FC236}">
                <a16:creationId xmlns:a16="http://schemas.microsoft.com/office/drawing/2014/main" id="{0A2F5814-00F5-6170-EDE5-B845371EE1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8703" y="803898"/>
            <a:ext cx="8638688" cy="22332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1500" dirty="0"/>
              <a:t>For </a:t>
            </a:r>
            <a:r>
              <a:rPr lang="fr-FR" sz="1500" dirty="0" err="1"/>
              <a:t>educational</a:t>
            </a:r>
            <a:r>
              <a:rPr lang="fr-FR" sz="1500" dirty="0"/>
              <a:t> </a:t>
            </a:r>
            <a:r>
              <a:rPr lang="fr-FR" sz="1500" dirty="0" err="1"/>
              <a:t>purposes</a:t>
            </a:r>
            <a:r>
              <a:rPr lang="fr-FR" sz="1500" dirty="0"/>
              <a:t>, </a:t>
            </a:r>
            <a:r>
              <a:rPr lang="fr-FR" sz="1500" dirty="0" err="1"/>
              <a:t>teachers</a:t>
            </a:r>
            <a:r>
              <a:rPr lang="fr-FR" sz="1500" dirty="0"/>
              <a:t> </a:t>
            </a:r>
            <a:r>
              <a:rPr lang="fr-FR" sz="1500" b="1" dirty="0"/>
              <a:t>can:</a:t>
            </a:r>
            <a:endParaRPr sz="1500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download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modify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project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r>
              <a:rPr lang="fr-FR" sz="1500" b="1" dirty="0"/>
              <a:t> in class 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post </a:t>
            </a:r>
            <a:r>
              <a:rPr lang="fr-FR" sz="1500" b="1" dirty="0" err="1"/>
              <a:t>it</a:t>
            </a:r>
            <a:r>
              <a:rPr lang="fr-FR" sz="1500" b="1" dirty="0"/>
              <a:t> on </a:t>
            </a:r>
            <a:r>
              <a:rPr lang="fr-FR" sz="1500" b="1" dirty="0" err="1"/>
              <a:t>their</a:t>
            </a:r>
            <a:r>
              <a:rPr lang="fr-FR" sz="1500" b="1" dirty="0"/>
              <a:t> </a:t>
            </a:r>
            <a:r>
              <a:rPr lang="fr-FR" sz="1500" b="1" dirty="0" err="1"/>
              <a:t>classroom</a:t>
            </a:r>
            <a:r>
              <a:rPr lang="fr-FR" sz="1500" b="1" dirty="0"/>
              <a:t> LMS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Reshare</a:t>
            </a:r>
            <a:r>
              <a:rPr lang="fr-FR" sz="1500" b="1" dirty="0"/>
              <a:t> the original or a </a:t>
            </a:r>
            <a:r>
              <a:rPr lang="fr-FR" sz="1500" b="1" dirty="0" err="1"/>
              <a:t>modified</a:t>
            </a:r>
            <a:r>
              <a:rPr lang="fr-FR" sz="1500" b="1" dirty="0"/>
              <a:t> version on </a:t>
            </a:r>
            <a:r>
              <a:rPr lang="fr-FR" sz="1500" b="1" dirty="0" err="1"/>
              <a:t>any</a:t>
            </a:r>
            <a:r>
              <a:rPr lang="fr-FR" sz="1500" b="1" dirty="0"/>
              <a:t> </a:t>
            </a:r>
            <a:r>
              <a:rPr lang="fr-FR" sz="1500" b="1" dirty="0" err="1"/>
              <a:t>educational</a:t>
            </a:r>
            <a:r>
              <a:rPr lang="fr-FR" sz="1500" b="1" dirty="0"/>
              <a:t> </a:t>
            </a:r>
            <a:r>
              <a:rPr lang="fr-FR" sz="1500" b="1" dirty="0" err="1"/>
              <a:t>website</a:t>
            </a:r>
            <a:r>
              <a:rPr lang="fr-FR" sz="1500" b="1" dirty="0"/>
              <a:t>.</a:t>
            </a:r>
          </a:p>
        </p:txBody>
      </p:sp>
      <p:sp>
        <p:nvSpPr>
          <p:cNvPr id="84" name="Google Shape;84;p16">
            <a:extLst>
              <a:ext uri="{FF2B5EF4-FFF2-40B4-BE49-F238E27FC236}">
                <a16:creationId xmlns:a16="http://schemas.microsoft.com/office/drawing/2014/main" id="{9C4F9D4E-DFB4-D5F9-BFFF-E299B969C6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"/>
              <a:t>4</a:t>
            </a:fld>
            <a:endParaRPr/>
          </a:p>
        </p:txBody>
      </p:sp>
      <p:sp>
        <p:nvSpPr>
          <p:cNvPr id="2" name="Google Shape;83;p16">
            <a:extLst>
              <a:ext uri="{FF2B5EF4-FFF2-40B4-BE49-F238E27FC236}">
                <a16:creationId xmlns:a16="http://schemas.microsoft.com/office/drawing/2014/main" id="{65E1711C-5B34-C000-BBEC-1C30F99E58DC}"/>
              </a:ext>
            </a:extLst>
          </p:cNvPr>
          <p:cNvSpPr txBox="1">
            <a:spLocks/>
          </p:cNvSpPr>
          <p:nvPr/>
        </p:nvSpPr>
        <p:spPr>
          <a:xfrm>
            <a:off x="126609" y="3084655"/>
            <a:ext cx="8890782" cy="2233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sz="1500" dirty="0"/>
              <a:t>Teachers </a:t>
            </a:r>
            <a:r>
              <a:rPr lang="en-US" sz="1500" b="1" dirty="0"/>
              <a:t>can’t</a:t>
            </a:r>
            <a:r>
              <a:rPr lang="en-US" sz="1500" dirty="0"/>
              <a:t> sell this resource and can’t modify the applied CC license when resharing it even in modified version (CC-BY-NC-SA)</a:t>
            </a:r>
          </a:p>
          <a:p>
            <a:pPr marL="0" indent="0"/>
            <a:br>
              <a:rPr lang="en-US" sz="800" dirty="0"/>
            </a:br>
            <a:r>
              <a:rPr lang="en-US" sz="1500" dirty="0"/>
              <a:t>When sharing a modified version of this resource, you are required to credit the author and you can also add your name using this template :</a:t>
            </a:r>
          </a:p>
          <a:p>
            <a:pPr marL="0" indent="0"/>
            <a:r>
              <a:rPr lang="en-US" sz="1000" dirty="0"/>
              <a:t>This resource, &lt;</a:t>
            </a:r>
            <a:r>
              <a:rPr lang="en-US" sz="1000" i="1" dirty="0"/>
              <a:t>Your modified title</a:t>
            </a:r>
            <a:r>
              <a:rPr lang="en-US" sz="1000" dirty="0"/>
              <a:t>&gt;, is adapted from </a:t>
            </a:r>
            <a:r>
              <a:rPr lang="fr-FR" sz="1000" i="1" dirty="0"/>
              <a:t>Tableau de création de questions </a:t>
            </a:r>
            <a:r>
              <a:rPr lang="en-US" sz="1000" dirty="0"/>
              <a:t>by </a:t>
            </a:r>
            <a:r>
              <a:rPr lang="fr-FR" altLang="fr-FR" sz="1000" dirty="0"/>
              <a:t>Andrea </a:t>
            </a:r>
            <a:r>
              <a:rPr lang="fr-FR" altLang="fr-FR" sz="1000" dirty="0" err="1"/>
              <a:t>Vogan</a:t>
            </a:r>
            <a:r>
              <a:rPr lang="fr-FR" altLang="fr-FR" sz="1000" dirty="0"/>
              <a:t> and </a:t>
            </a:r>
            <a:r>
              <a:rPr lang="fr-FR" altLang="fr-FR" sz="1000" dirty="0" err="1"/>
              <a:t>other</a:t>
            </a:r>
            <a:r>
              <a:rPr lang="fr-FR" altLang="fr-FR" sz="1000" dirty="0"/>
              <a:t> FSL </a:t>
            </a:r>
            <a:r>
              <a:rPr lang="fr-FR" altLang="fr-FR" sz="1000" dirty="0" err="1"/>
              <a:t>teachers</a:t>
            </a:r>
            <a:r>
              <a:rPr lang="fr-FR" altLang="fr-FR" sz="1000" dirty="0"/>
              <a:t> for </a:t>
            </a:r>
            <a:r>
              <a:rPr lang="en-US" sz="1000" dirty="0"/>
              <a:t>Halton District School Board, used under license </a:t>
            </a:r>
            <a:r>
              <a:rPr lang="en-US" sz="1000" i="1" dirty="0"/>
              <a:t>CC-BY-NC-SA</a:t>
            </a:r>
            <a:r>
              <a:rPr lang="en-US" sz="1000" dirty="0"/>
              <a:t>.  &lt;</a:t>
            </a:r>
            <a:r>
              <a:rPr lang="en-US" sz="1000" i="1" dirty="0"/>
              <a:t>Your modified title</a:t>
            </a:r>
            <a:r>
              <a:rPr lang="en-US" sz="1000" dirty="0"/>
              <a:t>&gt; is licensed under CC-BY-NC-SA by &lt;</a:t>
            </a:r>
            <a:r>
              <a:rPr lang="en-US" sz="1000" i="1" dirty="0"/>
              <a:t>Your name</a:t>
            </a:r>
            <a:r>
              <a:rPr lang="en-US" sz="1000" dirty="0"/>
              <a:t>&gt;.</a:t>
            </a:r>
            <a:br>
              <a:rPr lang="fr-FR" sz="1000" dirty="0"/>
            </a:br>
            <a:endParaRPr lang="en-US" sz="1000" b="1" dirty="0"/>
          </a:p>
        </p:txBody>
      </p:sp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7C2F508A-FA2E-EE41-3694-B1804DD9E7B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1912" y="819559"/>
            <a:ext cx="1760591" cy="584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9;p14" title="HDSB_logo.1.png">
            <a:extLst>
              <a:ext uri="{FF2B5EF4-FFF2-40B4-BE49-F238E27FC236}">
                <a16:creationId xmlns:a16="http://schemas.microsoft.com/office/drawing/2014/main" id="{54DD6971-E9B0-9996-CD3E-EE8757B16FE8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3701"/>
            <a:ext cx="484575" cy="1126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5355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9000" y="165513"/>
            <a:ext cx="8481851" cy="99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380019"/>
            <a:ext cx="8839200" cy="1483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55900" y="2863850"/>
            <a:ext cx="4263500" cy="93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55888" y="3797300"/>
            <a:ext cx="3838575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50125" y="2933126"/>
            <a:ext cx="4197151" cy="178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F3317538-E671-5436-0630-E78DD6F0FC75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6"/>
          <p:cNvSpPr txBox="1"/>
          <p:nvPr/>
        </p:nvSpPr>
        <p:spPr>
          <a:xfrm rot="-1486">
            <a:off x="6908692" y="168913"/>
            <a:ext cx="2081400" cy="2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Nom</a:t>
            </a: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:_____________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6506400" y="668625"/>
            <a:ext cx="402300" cy="277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8" name="Google Shape;118;p16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380025"/>
            <a:ext cx="8742150" cy="331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9000" y="699380"/>
            <a:ext cx="8391525" cy="430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93151" y="125700"/>
            <a:ext cx="2828925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9D987710-55D9-A8D6-2AED-B8D1C4C78249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572</Words>
  <Application>Microsoft Office PowerPoint</Application>
  <PresentationFormat>On-screen Show (16:9)</PresentationFormat>
  <Paragraphs>41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Open Sans</vt:lpstr>
      <vt:lpstr>Calibri</vt:lpstr>
      <vt:lpstr>Arial</vt:lpstr>
      <vt:lpstr>Office Theme</vt:lpstr>
      <vt:lpstr>PowerPoint Presentation</vt:lpstr>
      <vt:lpstr>Rights of Use for this Resource</vt:lpstr>
      <vt:lpstr>Benefits of Using Graphic Organizers</vt:lpstr>
      <vt:lpstr>Rights of Use for this Resource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Muriel Peguret</cp:lastModifiedBy>
  <cp:revision>4</cp:revision>
  <dcterms:modified xsi:type="dcterms:W3CDTF">2026-02-14T20:42:44Z</dcterms:modified>
</cp:coreProperties>
</file>