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97" r:id="rId3"/>
    <p:sldId id="260" r:id="rId4"/>
    <p:sldId id="258" r:id="rId5"/>
    <p:sldId id="259" r:id="rId6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45c8818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45c88186f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Doughty, C. J., &amp; Long, M. H. (2003). A Handbook of Second Language Acquisition. Malden: Blackwell.</a:t>
            </a:r>
            <a:br>
              <a:rPr lang="en-US" dirty="0"/>
            </a:b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https://doi.org/10.1002/9780470756492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Deci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E.L., Vallerand, R.J., Pelletier, L.G. and Ryan, R.M. (1991) Motivation and Education: The Self-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Determination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Perspective. The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Educational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Psychologist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26, 325-346.</a:t>
            </a:r>
            <a:br>
              <a:rPr lang="fr-FR" dirty="0"/>
            </a:b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http://dx.doi.org/10.1080/00461520.1991.9653137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g3745c88186f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45c881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45c8818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745c88186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745c88186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745c88186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g3745c88186f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52697" y="342899"/>
            <a:ext cx="8412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52697" y="960120"/>
            <a:ext cx="8412600" cy="3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48955"/>
            <a:ext cx="9144000" cy="510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58" r="258" b="40919"/>
          <a:stretch/>
        </p:blipFill>
        <p:spPr>
          <a:xfrm>
            <a:off x="0" y="0"/>
            <a:ext cx="9144001" cy="30861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541225" y="1055300"/>
            <a:ext cx="52707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Les rayons de soleil</a:t>
            </a:r>
            <a:endParaRPr sz="3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l="258" t="94347" r="258"/>
          <a:stretch/>
        </p:blipFill>
        <p:spPr>
          <a:xfrm>
            <a:off x="0" y="4852751"/>
            <a:ext cx="9143972" cy="2907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1305FD-09D5-87A9-B470-77A66B32961C}"/>
              </a:ext>
            </a:extLst>
          </p:cNvPr>
          <p:cNvSpPr txBox="1"/>
          <p:nvPr/>
        </p:nvSpPr>
        <p:spPr>
          <a:xfrm>
            <a:off x="1090248" y="4567239"/>
            <a:ext cx="7061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i="1" dirty="0">
                <a:latin typeface="+mj-lt"/>
              </a:rPr>
              <a:t>Les rayons de soleil </a:t>
            </a:r>
            <a:r>
              <a:rPr lang="en-US" sz="1000" dirty="0">
                <a:latin typeface="+mj-lt"/>
              </a:rPr>
              <a:t>by </a:t>
            </a:r>
            <a:r>
              <a:rPr lang="fr-FR" altLang="fr-FR" sz="1000" dirty="0">
                <a:latin typeface="+mj-lt"/>
              </a:rPr>
              <a:t>Andrea </a:t>
            </a:r>
            <a:r>
              <a:rPr lang="fr-FR" altLang="fr-FR" sz="1000" dirty="0" err="1">
                <a:latin typeface="+mj-lt"/>
              </a:rPr>
              <a:t>Vogan</a:t>
            </a:r>
            <a:r>
              <a:rPr lang="fr-FR" altLang="fr-FR" sz="1000" dirty="0">
                <a:latin typeface="+mj-lt"/>
              </a:rPr>
              <a:t> and </a:t>
            </a:r>
            <a:r>
              <a:rPr lang="fr-FR" altLang="fr-FR" sz="1000" dirty="0" err="1">
                <a:latin typeface="+mj-lt"/>
              </a:rPr>
              <a:t>other</a:t>
            </a:r>
            <a:r>
              <a:rPr lang="fr-FR" altLang="fr-FR" sz="1000" dirty="0">
                <a:latin typeface="+mj-lt"/>
              </a:rPr>
              <a:t> FSL </a:t>
            </a:r>
            <a:r>
              <a:rPr lang="fr-FR" altLang="fr-FR" sz="1000" dirty="0" err="1">
                <a:latin typeface="+mj-lt"/>
              </a:rPr>
              <a:t>teachers</a:t>
            </a:r>
            <a:r>
              <a:rPr lang="fr-FR" altLang="fr-FR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for </a:t>
            </a:r>
            <a:r>
              <a:rPr lang="en-US" sz="1000" i="1" dirty="0">
                <a:latin typeface="+mj-lt"/>
              </a:rPr>
              <a:t>Halton District School Board</a:t>
            </a:r>
            <a:r>
              <a:rPr lang="en-US" sz="1000" dirty="0">
                <a:latin typeface="+mj-lt"/>
              </a:rPr>
              <a:t>, with collaboration from Muriel </a:t>
            </a:r>
            <a:r>
              <a:rPr lang="en-US" sz="1000" dirty="0" err="1">
                <a:latin typeface="+mj-lt"/>
              </a:rPr>
              <a:t>Péguret</a:t>
            </a:r>
            <a:r>
              <a:rPr lang="en-US" sz="1000" dirty="0">
                <a:latin typeface="+mj-lt"/>
              </a:rPr>
              <a:t> for revision. CC-BY-NC-SA </a:t>
            </a:r>
            <a:endParaRPr lang="fr-FR" sz="1000" dirty="0">
              <a:latin typeface="+mj-lt"/>
            </a:endParaRPr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B363BAA7-47BA-98FB-FFE7-6D07A4FDE09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4;p14">
            <a:extLst>
              <a:ext uri="{FF2B5EF4-FFF2-40B4-BE49-F238E27FC236}">
                <a16:creationId xmlns:a16="http://schemas.microsoft.com/office/drawing/2014/main" id="{43579DAF-650C-39FA-B62E-1F9CD364095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21935" y="3055641"/>
            <a:ext cx="3398606" cy="1368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609" y="695062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original author(s)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fr-FR" sz="1000" i="1" dirty="0"/>
              <a:t>Les rayons de soleil </a:t>
            </a:r>
            <a:r>
              <a:rPr lang="en-US" sz="1000" dirty="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 dirty="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</a:t>
            </a:r>
            <a:r>
              <a:rPr lang="en-US" sz="1000" dirty="0"/>
              <a:t>for </a:t>
            </a:r>
            <a:r>
              <a:rPr lang="en-US" sz="1000" i="1" dirty="0"/>
              <a:t>Halton District School Board</a:t>
            </a:r>
            <a:r>
              <a:rPr lang="en-US" sz="1000" dirty="0"/>
              <a:t>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35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83125" y="309875"/>
            <a:ext cx="85668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Benefits of Using Graphic Organizers</a:t>
            </a:r>
            <a:endParaRPr sz="320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83122" y="927095"/>
            <a:ext cx="8412600" cy="36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The use graphic organizers in the classroom has gained significant attention as an effective strategy for enhancing second language acquisition, including French. This template provides a dynamic, communicative resource where learners are encouraged to practice using new vocabulary, improve communication, and apply grammar in context—all while fostering a sense of enjoyment and collaboration (Doughty and Long, 2003).</a:t>
            </a:r>
          </a:p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Research has consistently highlighted the benefits of authentic practice of scaffolded language learning, underscoring their positive impact on engagement, fluency, and cognitive development (Deci, Vallerand, Pelletier, &amp; Ryan, 1991). Below are several key student outcomes of using this strategy.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Building schema for oral fluency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Vocabulary learning, practice and retention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A structured approach to the writing process (enhancing organizational and planning skills)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Increased motivation and engagement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Facilitation of authentic communication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Reinforcement of target grammar and vocabulary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4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5CD0496-523E-B909-B197-BF5DE596BF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9049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163" y="1140925"/>
            <a:ext cx="8197676" cy="157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 title="HDSB_logo.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48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9001" y="3065150"/>
            <a:ext cx="407670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73000" y="2285800"/>
            <a:ext cx="3224825" cy="248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9000" y="101254"/>
            <a:ext cx="8406400" cy="984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65C94981-C4BC-6DD2-96A9-A378291ECFC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 rot="-1486">
            <a:off x="6908692" y="168913"/>
            <a:ext cx="2081400" cy="2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" name="Google Shape;116;p16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7" name="Google Shape;117;p16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6175" y="101240"/>
            <a:ext cx="2081400" cy="436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80350" y="596750"/>
            <a:ext cx="4630900" cy="427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BBEADCCF-09BD-1803-39D8-3108B4B016A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428</Words>
  <Application>Microsoft Office PowerPoint</Application>
  <PresentationFormat>On-screen Show (16:9)</PresentationFormat>
  <Paragraphs>29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Open Sans</vt:lpstr>
      <vt:lpstr>Calibri</vt:lpstr>
      <vt:lpstr>Arial</vt:lpstr>
      <vt:lpstr>Office Theme</vt:lpstr>
      <vt:lpstr>PowerPoint Presentation</vt:lpstr>
      <vt:lpstr>Rights of Use for this Resource</vt:lpstr>
      <vt:lpstr>Benefits of Using Graphic Organizers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Muriel Peguret</cp:lastModifiedBy>
  <cp:revision>4</cp:revision>
  <dcterms:modified xsi:type="dcterms:W3CDTF">2026-02-14T20:43:15Z</dcterms:modified>
</cp:coreProperties>
</file>