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2"/>
  </p:notesMasterIdLst>
  <p:sldIdLst>
    <p:sldId id="256" r:id="rId2"/>
    <p:sldId id="257" r:id="rId3"/>
    <p:sldId id="258" r:id="rId4"/>
    <p:sldId id="297" r:id="rId5"/>
    <p:sldId id="298" r:id="rId6"/>
    <p:sldId id="259" r:id="rId7"/>
    <p:sldId id="260"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Lst>
  <p:sldSz cx="9144000" cy="5143500" type="screen16x9"/>
  <p:notesSz cx="6858000" cy="9144000"/>
  <p:embeddedFontLst>
    <p:embeddedFont>
      <p:font typeface="Alata" panose="020B0604020202020204" charset="0"/>
      <p:regular r:id="rId23"/>
    </p:embeddedFont>
    <p:embeddedFont>
      <p:font typeface="Baskervville" panose="020B0604020202020204" charset="0"/>
      <p:regular r:id="rId24"/>
      <p:bold r:id="rId25"/>
      <p:italic r:id="rId26"/>
      <p:boldItalic r:id="rId27"/>
    </p:embeddedFont>
    <p:embeddedFont>
      <p:font typeface="Open Sans" panose="020B0606030504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5E4BBDB-864D-4DB3-A663-7C7C522347F3}">
  <a:tblStyle styleId="{35E4BBDB-864D-4DB3-A663-7C7C522347F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660"/>
  </p:normalViewPr>
  <p:slideViewPr>
    <p:cSldViewPr snapToGrid="0">
      <p:cViewPr varScale="1">
        <p:scale>
          <a:sx n="116" d="100"/>
          <a:sy n="116" d="100"/>
        </p:scale>
        <p:origin x="269" y="8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peters.uqo.ca/utilisation-transparente-de-lintelligence-artificielle/"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creativecommons.org/licenses/by-nc-sa/4.0/?ref=chooser-v1" TargetMode="External"/><Relationship Id="rId4" Type="http://schemas.openxmlformats.org/officeDocument/2006/relationships/hyperlink" Target="https://mpeters.uqo.ca/"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ba9468414f_2_769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sz="1100" b="1" i="0" u="none" strike="noStrike" cap="none" dirty="0">
                <a:solidFill>
                  <a:srgbClr val="000000"/>
                </a:solidFill>
                <a:effectLst/>
                <a:latin typeface="Arial"/>
                <a:ea typeface="Arial"/>
                <a:cs typeface="Arial"/>
                <a:sym typeface="Arial"/>
                <a:hlinkClick r:id="rId3"/>
              </a:rPr>
              <a:t>Logos pour une utilisation transparente de l’intelligence artificielle </a:t>
            </a:r>
            <a:r>
              <a:rPr lang="fr-FR" sz="1100" b="1" i="0" u="none" strike="noStrike" cap="none" dirty="0">
                <a:solidFill>
                  <a:srgbClr val="000000"/>
                </a:solidFill>
                <a:effectLst/>
                <a:latin typeface="Arial"/>
                <a:ea typeface="Arial"/>
                <a:cs typeface="Arial"/>
                <a:sym typeface="Arial"/>
              </a:rPr>
              <a:t>© 2023 by </a:t>
            </a:r>
            <a:r>
              <a:rPr lang="fr-FR" sz="1100" b="1" i="0" u="none" strike="noStrike" cap="none" dirty="0">
                <a:solidFill>
                  <a:srgbClr val="000000"/>
                </a:solidFill>
                <a:effectLst/>
                <a:latin typeface="Arial"/>
                <a:ea typeface="Arial"/>
                <a:cs typeface="Arial"/>
                <a:sym typeface="Arial"/>
                <a:hlinkClick r:id="rId4"/>
              </a:rPr>
              <a:t>Martine Peters </a:t>
            </a:r>
            <a:r>
              <a:rPr lang="fr-FR" sz="1100" b="1" i="0" u="none" strike="noStrike" cap="none" dirty="0" err="1">
                <a:solidFill>
                  <a:srgbClr val="000000"/>
                </a:solidFill>
                <a:effectLst/>
                <a:latin typeface="Arial"/>
                <a:ea typeface="Arial"/>
                <a:cs typeface="Arial"/>
                <a:sym typeface="Arial"/>
              </a:rPr>
              <a:t>is</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err="1">
                <a:solidFill>
                  <a:srgbClr val="000000"/>
                </a:solidFill>
                <a:effectLst/>
                <a:latin typeface="Arial"/>
                <a:ea typeface="Arial"/>
                <a:cs typeface="Arial"/>
                <a:sym typeface="Arial"/>
              </a:rPr>
              <a:t>licensed</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err="1">
                <a:solidFill>
                  <a:srgbClr val="000000"/>
                </a:solidFill>
                <a:effectLst/>
                <a:latin typeface="Arial"/>
                <a:ea typeface="Arial"/>
                <a:cs typeface="Arial"/>
                <a:sym typeface="Arial"/>
              </a:rPr>
              <a:t>under</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a:solidFill>
                  <a:srgbClr val="000000"/>
                </a:solidFill>
                <a:effectLst/>
                <a:latin typeface="Arial"/>
                <a:ea typeface="Arial"/>
                <a:cs typeface="Arial"/>
                <a:sym typeface="Arial"/>
                <a:hlinkClick r:id="rId5"/>
              </a:rPr>
              <a:t>CC BY-NC-SA 4.0 </a:t>
            </a:r>
            <a:endParaRPr dirty="0"/>
          </a:p>
        </p:txBody>
      </p:sp>
      <p:sp>
        <p:nvSpPr>
          <p:cNvPr id="59" name="Google Shape;59;g3ba9468414f_2_76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ba9468414f_2_10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3ba9468414f_2_10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ba9468414f_2_10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3ba9468414f_2_10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ba9468414f_2_10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3ba9468414f_2_10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ba9468414f_2_10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3ba9468414f_2_10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Illustrations générées par Media Magic </a:t>
            </a:r>
            <a:r>
              <a:rPr lang="fr-FR" dirty="0" err="1"/>
              <a:t>Canva</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ba9468414f_2_105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3ba9468414f_2_105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ba9468414f_2_10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3ba9468414f_2_10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Image générée par Media Magic </a:t>
            </a:r>
            <a:r>
              <a:rPr lang="fr-FR" dirty="0" err="1"/>
              <a:t>Canva</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ba9468414f_2_10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3ba9468414f_2_10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Image générée par </a:t>
            </a:r>
            <a:r>
              <a:rPr lang="fr-FR" dirty="0" err="1"/>
              <a:t>Copilot</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ba9468414f_2_109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3ba9468414f_2_10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Image générée par </a:t>
            </a:r>
            <a:r>
              <a:rPr lang="fr-FR" dirty="0" err="1"/>
              <a:t>Copilot</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ba9468414f_2_109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ba9468414f_2_109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Image générée par Media Magic </a:t>
            </a:r>
            <a:r>
              <a:rPr lang="fr-FR" dirty="0" err="1"/>
              <a:t>Canva</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ba9468414f_2_11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3ba9468414f_2_11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Image créée par Media Magic </a:t>
            </a:r>
            <a:r>
              <a:rPr lang="fr-FR" dirty="0" err="1"/>
              <a:t>Canva</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a9468414f_2_7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ba9468414f_2_770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g3ba9468414f_2_77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ba9468414f_2_11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3ba9468414f_2_11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ba9468414f_2_77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ba9468414f_2_7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ba9468414f_2_7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ba9468414f_2_7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ba9468414f_2_7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ba9468414f_2_10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3ba9468414f_2_10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ba9468414f_2_10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3ba9468414f_2_10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2800"/>
              <a:buNone/>
              <a:defRPr sz="1800"/>
            </a:lvl2pPr>
            <a:lvl3pPr lvl="2">
              <a:spcBef>
                <a:spcPts val="0"/>
              </a:spcBef>
              <a:spcAft>
                <a:spcPts val="0"/>
              </a:spcAft>
              <a:buSzPts val="2800"/>
              <a:buNone/>
              <a:defRPr sz="1800"/>
            </a:lvl3pPr>
            <a:lvl4pPr lvl="3">
              <a:spcBef>
                <a:spcPts val="0"/>
              </a:spcBef>
              <a:spcAft>
                <a:spcPts val="0"/>
              </a:spcAft>
              <a:buSzPts val="2800"/>
              <a:buNone/>
              <a:defRPr sz="1800"/>
            </a:lvl4pPr>
            <a:lvl5pPr lvl="4">
              <a:spcBef>
                <a:spcPts val="0"/>
              </a:spcBef>
              <a:spcAft>
                <a:spcPts val="0"/>
              </a:spcAft>
              <a:buSzPts val="2800"/>
              <a:buNone/>
              <a:defRPr sz="1800"/>
            </a:lvl5pPr>
            <a:lvl6pPr lvl="5">
              <a:spcBef>
                <a:spcPts val="0"/>
              </a:spcBef>
              <a:spcAft>
                <a:spcPts val="0"/>
              </a:spcAft>
              <a:buSzPts val="2800"/>
              <a:buNone/>
              <a:defRPr sz="1800"/>
            </a:lvl6pPr>
            <a:lvl7pPr lvl="6">
              <a:spcBef>
                <a:spcPts val="0"/>
              </a:spcBef>
              <a:spcAft>
                <a:spcPts val="0"/>
              </a:spcAft>
              <a:buSzPts val="2800"/>
              <a:buNone/>
              <a:defRPr sz="1800"/>
            </a:lvl7pPr>
            <a:lvl8pPr lvl="7">
              <a:spcBef>
                <a:spcPts val="0"/>
              </a:spcBef>
              <a:spcAft>
                <a:spcPts val="0"/>
              </a:spcAft>
              <a:buSzPts val="2800"/>
              <a:buNone/>
              <a:defRPr sz="1800"/>
            </a:lvl8pPr>
            <a:lvl9pPr lvl="8">
              <a:spcBef>
                <a:spcPts val="0"/>
              </a:spcBef>
              <a:spcAft>
                <a:spcPts val="0"/>
              </a:spcAft>
              <a:buSzPts val="2800"/>
              <a:buNone/>
              <a:defRPr sz="1800"/>
            </a:lvl9pPr>
          </a:lstStyle>
          <a:p>
            <a:endParaRPr/>
          </a:p>
        </p:txBody>
      </p:sp>
      <p:sp>
        <p:nvSpPr>
          <p:cNvPr id="52" name="Google Shape;52;p13"/>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rmAutofit lnSpcReduction="10000"/>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fr"/>
              <a:t>‹#›</a:t>
            </a:fld>
            <a:endParaRPr/>
          </a:p>
        </p:txBody>
      </p:sp>
      <p:pic>
        <p:nvPicPr>
          <p:cNvPr id="56" name="Google Shape;56;p13"/>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XIJtbSk5KqA" TargetMode="External"/><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hyperlink" Target="https://www.lemonde.fr/planete/video/2018/09/11/la-premiere-ferme-laitiere-flottante-s-installe-a-rotterdam_5353413_3244.html" TargetMode="External"/><Relationship Id="rId4" Type="http://schemas.openxmlformats.org/officeDocument/2006/relationships/hyperlink" Target="https://www.youtube.com/watch?v=BgmlF-GrN0Q"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62" name="Google Shape;62;p14"/>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fr"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fr" sz="3800" b="1" dirty="0">
                <a:solidFill>
                  <a:schemeClr val="lt1"/>
                </a:solidFill>
                <a:latin typeface="Open Sans"/>
                <a:ea typeface="Open Sans"/>
                <a:cs typeface="Open Sans"/>
                <a:sym typeface="Open Sans"/>
              </a:rPr>
              <a:t>As-tu faim?</a:t>
            </a:r>
          </a:p>
          <a:p>
            <a:pPr marL="0" marR="0" lvl="0" indent="0" algn="r" rtl="0">
              <a:spcBef>
                <a:spcPts val="0"/>
              </a:spcBef>
              <a:spcAft>
                <a:spcPts val="0"/>
              </a:spcAft>
              <a:buNone/>
            </a:pPr>
            <a:r>
              <a:rPr lang="fr" sz="3800" b="1" i="0" u="none" strike="noStrike" cap="none" dirty="0">
                <a:solidFill>
                  <a:schemeClr val="lt1"/>
                </a:solidFill>
                <a:latin typeface="Open Sans"/>
                <a:ea typeface="Open Sans"/>
                <a:cs typeface="Open Sans"/>
                <a:sym typeface="Open Sans"/>
              </a:rPr>
              <a:t>Leçon </a:t>
            </a:r>
            <a:r>
              <a:rPr lang="fr" sz="3800" b="1" dirty="0">
                <a:solidFill>
                  <a:schemeClr val="lt1"/>
                </a:solidFill>
                <a:latin typeface="Open Sans"/>
                <a:ea typeface="Open Sans"/>
                <a:cs typeface="Open Sans"/>
                <a:sym typeface="Open Sans"/>
              </a:rPr>
              <a:t>3</a:t>
            </a:r>
            <a:endParaRPr sz="3800" b="1" i="0" u="none" strike="noStrike" cap="none" dirty="0">
              <a:solidFill>
                <a:schemeClr val="lt1"/>
              </a:solidFill>
              <a:latin typeface="Open Sans"/>
              <a:ea typeface="Open Sans"/>
              <a:cs typeface="Open Sans"/>
              <a:sym typeface="Open Sans"/>
            </a:endParaRPr>
          </a:p>
        </p:txBody>
      </p:sp>
      <p:pic>
        <p:nvPicPr>
          <p:cNvPr id="63" name="Google Shape;63;p14"/>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64" name="Google Shape;64;p14"/>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65" name="Google Shape;65;p14"/>
          <p:cNvPicPr preferRelativeResize="0"/>
          <p:nvPr/>
        </p:nvPicPr>
        <p:blipFill>
          <a:blip r:embed="rId5">
            <a:alphaModFix/>
          </a:blip>
          <a:stretch>
            <a:fillRect/>
          </a:stretch>
        </p:blipFill>
        <p:spPr>
          <a:xfrm>
            <a:off x="-1" y="4712610"/>
            <a:ext cx="1090248" cy="430888"/>
          </a:xfrm>
          <a:prstGeom prst="rect">
            <a:avLst/>
          </a:prstGeom>
          <a:noFill/>
          <a:ln>
            <a:noFill/>
          </a:ln>
        </p:spPr>
      </p:pic>
      <p:sp>
        <p:nvSpPr>
          <p:cNvPr id="66" name="Google Shape;66;p14"/>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sz="1200">
                <a:solidFill>
                  <a:srgbClr val="888888"/>
                </a:solidFill>
                <a:latin typeface="Open Sans"/>
                <a:ea typeface="Open Sans"/>
                <a:cs typeface="Open Sans"/>
                <a:sym typeface="Open Sans"/>
              </a:rPr>
              <a:t>1</a:t>
            </a:fld>
            <a:endParaRPr sz="1200">
              <a:solidFill>
                <a:srgbClr val="888888"/>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78609679-836C-C532-FF73-E60CB30DA8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ECC528CE-3115-3E24-232C-BFFEF32C90C0}"/>
              </a:ext>
            </a:extLst>
          </p:cNvPr>
          <p:cNvSpPr txBox="1"/>
          <p:nvPr/>
        </p:nvSpPr>
        <p:spPr>
          <a:xfrm>
            <a:off x="1090248" y="4567239"/>
            <a:ext cx="7061980" cy="400110"/>
          </a:xfrm>
          <a:prstGeom prst="rect">
            <a:avLst/>
          </a:prstGeom>
          <a:noFill/>
        </p:spPr>
        <p:txBody>
          <a:bodyPr wrap="square">
            <a:spAutoFit/>
          </a:bodyPr>
          <a:lstStyle/>
          <a:p>
            <a:pPr marL="0" indent="0" algn="ctr"/>
            <a:r>
              <a:rPr lang="fr-FR" sz="1000" i="1" dirty="0"/>
              <a:t>Passe à l’action As-tu faim ? Leçon 3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44"/>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509" name="Google Shape;509;p44"/>
          <p:cNvGrpSpPr/>
          <p:nvPr/>
        </p:nvGrpSpPr>
        <p:grpSpPr>
          <a:xfrm>
            <a:off x="1314532" y="242650"/>
            <a:ext cx="6514936" cy="573648"/>
            <a:chOff x="1119355" y="481275"/>
            <a:chExt cx="6514936" cy="573648"/>
          </a:xfrm>
        </p:grpSpPr>
        <p:sp>
          <p:nvSpPr>
            <p:cNvPr id="510" name="Google Shape;510;p44"/>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4"/>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4"/>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3" name="Google Shape;513;p44"/>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Jouer avec des affixes</a:t>
            </a:r>
            <a:endParaRPr sz="2900" b="1">
              <a:solidFill>
                <a:srgbClr val="191919"/>
              </a:solidFill>
              <a:latin typeface="Open Sans"/>
              <a:ea typeface="Open Sans"/>
              <a:cs typeface="Open Sans"/>
              <a:sym typeface="Open Sans"/>
            </a:endParaRPr>
          </a:p>
        </p:txBody>
      </p:sp>
      <p:sp>
        <p:nvSpPr>
          <p:cNvPr id="514" name="Google Shape;514;p44"/>
          <p:cNvSpPr txBox="1"/>
          <p:nvPr/>
        </p:nvSpPr>
        <p:spPr>
          <a:xfrm>
            <a:off x="802375" y="880263"/>
            <a:ext cx="7505700" cy="647700"/>
          </a:xfrm>
          <a:prstGeom prst="rect">
            <a:avLst/>
          </a:prstGeom>
          <a:solidFill>
            <a:srgbClr val="FFFFFF"/>
          </a:solidFill>
          <a:ln w="9525" cap="flat" cmpd="sng">
            <a:solidFill>
              <a:srgbClr val="007A3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fr" sz="1600">
                <a:solidFill>
                  <a:srgbClr val="79BE21"/>
                </a:solidFill>
                <a:latin typeface="Open Sans"/>
                <a:ea typeface="Open Sans"/>
                <a:cs typeface="Open Sans"/>
                <a:sym typeface="Open Sans"/>
              </a:rPr>
              <a:t>Dans le contexte de cet article, le mot « culture » veut dire « l’ensemble des terres cultivées ».</a:t>
            </a:r>
            <a:endParaRPr sz="1600">
              <a:solidFill>
                <a:srgbClr val="79BE21"/>
              </a:solidFill>
              <a:latin typeface="Open Sans"/>
              <a:ea typeface="Open Sans"/>
              <a:cs typeface="Open Sans"/>
              <a:sym typeface="Open Sans"/>
            </a:endParaRPr>
          </a:p>
        </p:txBody>
      </p:sp>
      <p:graphicFrame>
        <p:nvGraphicFramePr>
          <p:cNvPr id="515" name="Google Shape;515;p44"/>
          <p:cNvGraphicFramePr/>
          <p:nvPr/>
        </p:nvGraphicFramePr>
        <p:xfrm>
          <a:off x="562275" y="1799900"/>
          <a:ext cx="4301600" cy="2176500"/>
        </p:xfrm>
        <a:graphic>
          <a:graphicData uri="http://schemas.openxmlformats.org/drawingml/2006/table">
            <a:tbl>
              <a:tblPr>
                <a:noFill/>
                <a:tableStyleId>{35E4BBDB-864D-4DB3-A663-7C7C522347F3}</a:tableStyleId>
              </a:tblPr>
              <a:tblGrid>
                <a:gridCol w="2340450">
                  <a:extLst>
                    <a:ext uri="{9D8B030D-6E8A-4147-A177-3AD203B41FA5}">
                      <a16:colId xmlns:a16="http://schemas.microsoft.com/office/drawing/2014/main" val="20000"/>
                    </a:ext>
                  </a:extLst>
                </a:gridCol>
                <a:gridCol w="1961150">
                  <a:extLst>
                    <a:ext uri="{9D8B030D-6E8A-4147-A177-3AD203B41FA5}">
                      <a16:colId xmlns:a16="http://schemas.microsoft.com/office/drawing/2014/main" val="20001"/>
                    </a:ext>
                  </a:extLst>
                </a:gridCol>
              </a:tblGrid>
              <a:tr h="435300">
                <a:tc>
                  <a:txBody>
                    <a:bodyPr/>
                    <a:lstStyle/>
                    <a:p>
                      <a:pPr marL="0" lvl="0" indent="0" algn="ctr" rtl="0">
                        <a:spcBef>
                          <a:spcPts val="0"/>
                        </a:spcBef>
                        <a:spcAft>
                          <a:spcPts val="0"/>
                        </a:spcAft>
                        <a:buNone/>
                      </a:pPr>
                      <a:r>
                        <a:rPr lang="fr" sz="1500" b="1">
                          <a:latin typeface="Open Sans"/>
                          <a:ea typeface="Open Sans"/>
                          <a:cs typeface="Open Sans"/>
                          <a:sym typeface="Open Sans"/>
                        </a:rPr>
                        <a:t>Partie du discours</a:t>
                      </a:r>
                      <a:endParaRPr sz="1500" b="1">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500" b="1">
                          <a:latin typeface="Open Sans"/>
                          <a:ea typeface="Open Sans"/>
                          <a:cs typeface="Open Sans"/>
                          <a:sym typeface="Open Sans"/>
                        </a:rPr>
                        <a:t>Le mot</a:t>
                      </a:r>
                      <a:endParaRPr sz="1500" b="1">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nom</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fr" sz="1500">
                          <a:latin typeface="Open Sans"/>
                          <a:ea typeface="Open Sans"/>
                          <a:cs typeface="Open Sans"/>
                          <a:sym typeface="Open Sans"/>
                        </a:rPr>
                        <a:t>cult</a:t>
                      </a:r>
                      <a:r>
                        <a:rPr lang="fr" sz="1500" u="sng">
                          <a:latin typeface="Open Sans"/>
                          <a:ea typeface="Open Sans"/>
                          <a:cs typeface="Open Sans"/>
                          <a:sym typeface="Open Sans"/>
                        </a:rPr>
                        <a:t>ure</a:t>
                      </a: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verbe</a:t>
                      </a:r>
                      <a:endParaRPr sz="17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adjectif</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adverbe</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sp>
        <p:nvSpPr>
          <p:cNvPr id="516" name="Google Shape;516;p44"/>
          <p:cNvSpPr txBox="1"/>
          <p:nvPr/>
        </p:nvSpPr>
        <p:spPr>
          <a:xfrm>
            <a:off x="4863875" y="1650175"/>
            <a:ext cx="37980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500">
                <a:solidFill>
                  <a:srgbClr val="191919"/>
                </a:solidFill>
                <a:latin typeface="Open Sans"/>
                <a:ea typeface="Open Sans"/>
                <a:cs typeface="Open Sans"/>
                <a:sym typeface="Open Sans"/>
              </a:rPr>
              <a:t>Description:</a:t>
            </a:r>
            <a:endParaRPr sz="1500">
              <a:solidFill>
                <a:srgbClr val="191919"/>
              </a:solidFill>
              <a:latin typeface="Open Sans"/>
              <a:ea typeface="Open Sans"/>
              <a:cs typeface="Open Sans"/>
              <a:sym typeface="Open Sans"/>
            </a:endParaRPr>
          </a:p>
          <a:p>
            <a:pPr marL="457200" lvl="0" indent="-323850" algn="l" rtl="0">
              <a:spcBef>
                <a:spcPts val="120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Ajouter des préfixes et suffixes au mot pour le transformer selon la partie du discours</a:t>
            </a:r>
            <a:endParaRPr sz="1500">
              <a:solidFill>
                <a:srgbClr val="191919"/>
              </a:solidFill>
              <a:latin typeface="Open Sans"/>
              <a:ea typeface="Open Sans"/>
              <a:cs typeface="Open Sans"/>
              <a:sym typeface="Open Sans"/>
            </a:endParaRPr>
          </a:p>
          <a:p>
            <a:pPr marL="457200" lvl="0" indent="-323850" algn="l" rtl="0">
              <a:spcBef>
                <a:spcPts val="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Souligner le suffixe qui l’a transformé</a:t>
            </a:r>
            <a:endParaRPr sz="1500">
              <a:solidFill>
                <a:srgbClr val="191919"/>
              </a:solidFill>
              <a:latin typeface="Open Sans"/>
              <a:ea typeface="Open Sans"/>
              <a:cs typeface="Open Sans"/>
              <a:sym typeface="Open Sans"/>
            </a:endParaRPr>
          </a:p>
          <a:p>
            <a:pPr marL="457200" lvl="0" indent="-323850" algn="l" rtl="0">
              <a:spcBef>
                <a:spcPts val="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Vérifier ensuite dans un dictionnaire que chaque mot existe et est bien écrit</a:t>
            </a:r>
            <a:endParaRPr sz="1500">
              <a:solidFill>
                <a:srgbClr val="191919"/>
              </a:solidFill>
              <a:latin typeface="Open Sans"/>
              <a:ea typeface="Open Sans"/>
              <a:cs typeface="Open Sans"/>
              <a:sym typeface="Open Sans"/>
            </a:endParaRPr>
          </a:p>
          <a:p>
            <a:pPr marL="457200" lvl="0" indent="-323850" algn="l" rtl="0">
              <a:spcBef>
                <a:spcPts val="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Essayer de trouver autant de mots que possible!</a:t>
            </a:r>
            <a:endParaRPr sz="1500">
              <a:solidFill>
                <a:srgbClr val="191919"/>
              </a:solidFill>
              <a:latin typeface="Open Sans"/>
              <a:ea typeface="Open Sans"/>
              <a:cs typeface="Open Sans"/>
              <a:sym typeface="Open Sans"/>
            </a:endParaRPr>
          </a:p>
        </p:txBody>
      </p:sp>
      <p:pic>
        <p:nvPicPr>
          <p:cNvPr id="517" name="Google Shape;517;p44"/>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520" name="Google Shape;520;p44"/>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45"/>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526" name="Google Shape;526;p45"/>
          <p:cNvGrpSpPr/>
          <p:nvPr/>
        </p:nvGrpSpPr>
        <p:grpSpPr>
          <a:xfrm>
            <a:off x="1314532" y="242650"/>
            <a:ext cx="6514936" cy="573648"/>
            <a:chOff x="1119355" y="481275"/>
            <a:chExt cx="6514936" cy="573648"/>
          </a:xfrm>
        </p:grpSpPr>
        <p:sp>
          <p:nvSpPr>
            <p:cNvPr id="527" name="Google Shape;527;p45"/>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5"/>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5"/>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0" name="Google Shape;530;p45"/>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Les mots-composés</a:t>
            </a:r>
            <a:endParaRPr sz="2900" b="1">
              <a:solidFill>
                <a:srgbClr val="191919"/>
              </a:solidFill>
              <a:latin typeface="Open Sans"/>
              <a:ea typeface="Open Sans"/>
              <a:cs typeface="Open Sans"/>
              <a:sym typeface="Open Sans"/>
            </a:endParaRPr>
          </a:p>
        </p:txBody>
      </p:sp>
      <p:sp>
        <p:nvSpPr>
          <p:cNvPr id="531" name="Google Shape;531;p45"/>
          <p:cNvSpPr txBox="1"/>
          <p:nvPr/>
        </p:nvSpPr>
        <p:spPr>
          <a:xfrm>
            <a:off x="602425" y="1077188"/>
            <a:ext cx="3368400" cy="520800"/>
          </a:xfrm>
          <a:prstGeom prst="rect">
            <a:avLst/>
          </a:prstGeom>
          <a:solidFill>
            <a:srgbClr val="FFFFFF"/>
          </a:solidFill>
          <a:ln w="9525" cap="flat" cmpd="sng">
            <a:solidFill>
              <a:srgbClr val="007A3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fr" sz="2300">
                <a:solidFill>
                  <a:srgbClr val="007A34"/>
                </a:solidFill>
                <a:latin typeface="Open Sans"/>
                <a:ea typeface="Open Sans"/>
                <a:cs typeface="Open Sans"/>
                <a:sym typeface="Open Sans"/>
              </a:rPr>
              <a:t>Mot: bien-être</a:t>
            </a:r>
            <a:endParaRPr sz="2300">
              <a:solidFill>
                <a:srgbClr val="007A34"/>
              </a:solidFill>
              <a:latin typeface="Open Sans"/>
              <a:ea typeface="Open Sans"/>
              <a:cs typeface="Open Sans"/>
              <a:sym typeface="Open Sans"/>
            </a:endParaRPr>
          </a:p>
        </p:txBody>
      </p:sp>
      <p:graphicFrame>
        <p:nvGraphicFramePr>
          <p:cNvPr id="532" name="Google Shape;532;p45"/>
          <p:cNvGraphicFramePr/>
          <p:nvPr/>
        </p:nvGraphicFramePr>
        <p:xfrm>
          <a:off x="386625" y="1888125"/>
          <a:ext cx="4185375" cy="2057655"/>
        </p:xfrm>
        <a:graphic>
          <a:graphicData uri="http://schemas.openxmlformats.org/drawingml/2006/table">
            <a:tbl>
              <a:tblPr>
                <a:noFill/>
                <a:tableStyleId>{35E4BBDB-864D-4DB3-A663-7C7C522347F3}</a:tableStyleId>
              </a:tblPr>
              <a:tblGrid>
                <a:gridCol w="1101600">
                  <a:extLst>
                    <a:ext uri="{9D8B030D-6E8A-4147-A177-3AD203B41FA5}">
                      <a16:colId xmlns:a16="http://schemas.microsoft.com/office/drawing/2014/main" val="20000"/>
                    </a:ext>
                  </a:extLst>
                </a:gridCol>
                <a:gridCol w="1646725">
                  <a:extLst>
                    <a:ext uri="{9D8B030D-6E8A-4147-A177-3AD203B41FA5}">
                      <a16:colId xmlns:a16="http://schemas.microsoft.com/office/drawing/2014/main" val="20001"/>
                    </a:ext>
                  </a:extLst>
                </a:gridCol>
                <a:gridCol w="1437050">
                  <a:extLst>
                    <a:ext uri="{9D8B030D-6E8A-4147-A177-3AD203B41FA5}">
                      <a16:colId xmlns:a16="http://schemas.microsoft.com/office/drawing/2014/main" val="20002"/>
                    </a:ext>
                  </a:extLst>
                </a:gridCol>
              </a:tblGrid>
              <a:tr h="299675">
                <a:tc>
                  <a:txBody>
                    <a:bodyPr/>
                    <a:lstStyle/>
                    <a:p>
                      <a:pPr marL="0" lvl="0" indent="0" algn="ctr"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200">
                          <a:latin typeface="Open Sans"/>
                          <a:ea typeface="Open Sans"/>
                          <a:cs typeface="Open Sans"/>
                          <a:sym typeface="Open Sans"/>
                        </a:rPr>
                        <a:t>Composant 1</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200">
                          <a:latin typeface="Open Sans"/>
                          <a:ea typeface="Open Sans"/>
                          <a:cs typeface="Open Sans"/>
                          <a:sym typeface="Open Sans"/>
                        </a:rPr>
                        <a:t>Composant 2</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fr" sz="1200">
                          <a:latin typeface="Open Sans"/>
                          <a:ea typeface="Open Sans"/>
                          <a:cs typeface="Open Sans"/>
                          <a:sym typeface="Open Sans"/>
                        </a:rPr>
                        <a:t>Mot</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fr" sz="1200">
                          <a:latin typeface="Open Sans"/>
                          <a:ea typeface="Open Sans"/>
                          <a:cs typeface="Open Sans"/>
                          <a:sym typeface="Open Sans"/>
                        </a:rPr>
                        <a:t>Sens</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fr" sz="1200">
                          <a:latin typeface="Open Sans"/>
                          <a:ea typeface="Open Sans"/>
                          <a:cs typeface="Open Sans"/>
                          <a:sym typeface="Open Sans"/>
                        </a:rPr>
                        <a:t>Sens du mot composé</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gridSpan="2">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hMerge="1">
                  <a:txBody>
                    <a:bodyPr/>
                    <a:lstStyle/>
                    <a:p>
                      <a:endParaRPr lang="fr-FR"/>
                    </a:p>
                  </a:txBody>
                  <a:tcPr/>
                </a:tc>
                <a:extLst>
                  <a:ext uri="{0D108BD9-81ED-4DB2-BD59-A6C34878D82A}">
                    <a16:rowId xmlns:a16="http://schemas.microsoft.com/office/drawing/2014/main" val="10003"/>
                  </a:ext>
                </a:extLst>
              </a:tr>
            </a:tbl>
          </a:graphicData>
        </a:graphic>
      </p:graphicFrame>
      <p:sp>
        <p:nvSpPr>
          <p:cNvPr id="533" name="Google Shape;533;p45"/>
          <p:cNvSpPr txBox="1"/>
          <p:nvPr/>
        </p:nvSpPr>
        <p:spPr>
          <a:xfrm>
            <a:off x="4834975" y="1353725"/>
            <a:ext cx="3901200" cy="2673000"/>
          </a:xfrm>
          <a:prstGeom prst="rect">
            <a:avLst/>
          </a:prstGeom>
          <a:solidFill>
            <a:srgbClr val="FFCD00"/>
          </a:solidFill>
          <a:ln w="9525" cap="flat" cmpd="sng">
            <a:solidFill>
              <a:srgbClr val="191919"/>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sz="1700">
              <a:solidFill>
                <a:srgbClr val="363636"/>
              </a:solidFill>
              <a:latin typeface="Open Sans"/>
              <a:ea typeface="Open Sans"/>
              <a:cs typeface="Open Sans"/>
              <a:sym typeface="Open Sans"/>
            </a:endParaRPr>
          </a:p>
          <a:p>
            <a:pPr marL="0" lvl="0" indent="0" algn="l" rtl="0">
              <a:spcBef>
                <a:spcPts val="0"/>
              </a:spcBef>
              <a:spcAft>
                <a:spcPts val="0"/>
              </a:spcAft>
              <a:buNone/>
            </a:pPr>
            <a:r>
              <a:rPr lang="fr" sz="1700" b="1">
                <a:solidFill>
                  <a:srgbClr val="363636"/>
                </a:solidFill>
                <a:latin typeface="Open Sans"/>
                <a:ea typeface="Open Sans"/>
                <a:cs typeface="Open Sans"/>
                <a:sym typeface="Open Sans"/>
              </a:rPr>
              <a:t>Bien-être </a:t>
            </a:r>
            <a:r>
              <a:rPr lang="fr" sz="1700">
                <a:solidFill>
                  <a:srgbClr val="363636"/>
                </a:solidFill>
                <a:latin typeface="Open Sans"/>
                <a:ea typeface="Open Sans"/>
                <a:cs typeface="Open Sans"/>
                <a:sym typeface="Open Sans"/>
              </a:rPr>
              <a:t>est un mot composé que tu vas voir dans l’article aujourd’hui. Utiliser le tableau pour prédire le sens du mot.</a:t>
            </a:r>
            <a:endParaRPr sz="1700">
              <a:solidFill>
                <a:srgbClr val="363636"/>
              </a:solidFill>
              <a:latin typeface="Open Sans"/>
              <a:ea typeface="Open Sans"/>
              <a:cs typeface="Open Sans"/>
              <a:sym typeface="Open Sans"/>
            </a:endParaRPr>
          </a:p>
          <a:p>
            <a:pPr marL="0" lvl="0" indent="0" algn="l" rtl="0">
              <a:spcBef>
                <a:spcPts val="0"/>
              </a:spcBef>
              <a:spcAft>
                <a:spcPts val="0"/>
              </a:spcAft>
              <a:buNone/>
            </a:pPr>
            <a:endParaRPr sz="1700">
              <a:solidFill>
                <a:srgbClr val="363636"/>
              </a:solidFill>
              <a:latin typeface="Open Sans"/>
              <a:ea typeface="Open Sans"/>
              <a:cs typeface="Open Sans"/>
              <a:sym typeface="Open Sans"/>
            </a:endParaRPr>
          </a:p>
          <a:p>
            <a:pPr marL="0" lvl="0" indent="0" algn="l" rtl="0">
              <a:spcBef>
                <a:spcPts val="0"/>
              </a:spcBef>
              <a:spcAft>
                <a:spcPts val="0"/>
              </a:spcAft>
              <a:buNone/>
            </a:pPr>
            <a:r>
              <a:rPr lang="fr" sz="1700">
                <a:solidFill>
                  <a:srgbClr val="363636"/>
                </a:solidFill>
                <a:latin typeface="Open Sans"/>
                <a:ea typeface="Open Sans"/>
                <a:cs typeface="Open Sans"/>
                <a:sym typeface="Open Sans"/>
              </a:rPr>
              <a:t>Indice: c’est un nom composé de deux verbes.</a:t>
            </a:r>
            <a:endParaRPr sz="2100">
              <a:solidFill>
                <a:srgbClr val="363636"/>
              </a:solidFill>
              <a:latin typeface="Open Sans"/>
              <a:ea typeface="Open Sans"/>
              <a:cs typeface="Open Sans"/>
              <a:sym typeface="Open Sans"/>
            </a:endParaRPr>
          </a:p>
        </p:txBody>
      </p:sp>
      <p:pic>
        <p:nvPicPr>
          <p:cNvPr id="534" name="Google Shape;534;p45"/>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535" name="Google Shape;535;p45"/>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536" name="Google Shape;536;p45"/>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endParaRPr/>
          </a:p>
        </p:txBody>
      </p:sp>
      <p:sp>
        <p:nvSpPr>
          <p:cNvPr id="537" name="Google Shape;537;p45"/>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6"/>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543" name="Google Shape;543;p46"/>
          <p:cNvGrpSpPr/>
          <p:nvPr/>
        </p:nvGrpSpPr>
        <p:grpSpPr>
          <a:xfrm>
            <a:off x="1314532" y="242650"/>
            <a:ext cx="6514936" cy="573648"/>
            <a:chOff x="1119355" y="481275"/>
            <a:chExt cx="6514936" cy="573648"/>
          </a:xfrm>
        </p:grpSpPr>
        <p:sp>
          <p:nvSpPr>
            <p:cNvPr id="544" name="Google Shape;544;p46"/>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6"/>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6"/>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7" name="Google Shape;547;p46"/>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Corrigé: les mots-composés</a:t>
            </a:r>
            <a:endParaRPr sz="2900" b="1">
              <a:solidFill>
                <a:srgbClr val="191919"/>
              </a:solidFill>
              <a:latin typeface="Open Sans"/>
              <a:ea typeface="Open Sans"/>
              <a:cs typeface="Open Sans"/>
              <a:sym typeface="Open Sans"/>
            </a:endParaRPr>
          </a:p>
        </p:txBody>
      </p:sp>
      <p:sp>
        <p:nvSpPr>
          <p:cNvPr id="548" name="Google Shape;548;p46"/>
          <p:cNvSpPr txBox="1"/>
          <p:nvPr/>
        </p:nvSpPr>
        <p:spPr>
          <a:xfrm>
            <a:off x="602425" y="1077188"/>
            <a:ext cx="3368400" cy="520800"/>
          </a:xfrm>
          <a:prstGeom prst="rect">
            <a:avLst/>
          </a:prstGeom>
          <a:solidFill>
            <a:srgbClr val="FFFFFF"/>
          </a:solidFill>
          <a:ln w="9525" cap="flat" cmpd="sng">
            <a:solidFill>
              <a:srgbClr val="007A3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fr" sz="2300">
                <a:solidFill>
                  <a:srgbClr val="007A34"/>
                </a:solidFill>
                <a:latin typeface="Open Sans"/>
                <a:ea typeface="Open Sans"/>
                <a:cs typeface="Open Sans"/>
                <a:sym typeface="Open Sans"/>
              </a:rPr>
              <a:t>Mot: bien-être</a:t>
            </a:r>
            <a:endParaRPr sz="2300">
              <a:solidFill>
                <a:srgbClr val="007A34"/>
              </a:solidFill>
              <a:latin typeface="Open Sans"/>
              <a:ea typeface="Open Sans"/>
              <a:cs typeface="Open Sans"/>
              <a:sym typeface="Open Sans"/>
            </a:endParaRPr>
          </a:p>
        </p:txBody>
      </p:sp>
      <p:graphicFrame>
        <p:nvGraphicFramePr>
          <p:cNvPr id="549" name="Google Shape;549;p46"/>
          <p:cNvGraphicFramePr/>
          <p:nvPr/>
        </p:nvGraphicFramePr>
        <p:xfrm>
          <a:off x="386625" y="1888125"/>
          <a:ext cx="4185375" cy="2103250"/>
        </p:xfrm>
        <a:graphic>
          <a:graphicData uri="http://schemas.openxmlformats.org/drawingml/2006/table">
            <a:tbl>
              <a:tblPr>
                <a:noFill/>
                <a:tableStyleId>{35E4BBDB-864D-4DB3-A663-7C7C522347F3}</a:tableStyleId>
              </a:tblPr>
              <a:tblGrid>
                <a:gridCol w="1101600">
                  <a:extLst>
                    <a:ext uri="{9D8B030D-6E8A-4147-A177-3AD203B41FA5}">
                      <a16:colId xmlns:a16="http://schemas.microsoft.com/office/drawing/2014/main" val="20000"/>
                    </a:ext>
                  </a:extLst>
                </a:gridCol>
                <a:gridCol w="1646725">
                  <a:extLst>
                    <a:ext uri="{9D8B030D-6E8A-4147-A177-3AD203B41FA5}">
                      <a16:colId xmlns:a16="http://schemas.microsoft.com/office/drawing/2014/main" val="20001"/>
                    </a:ext>
                  </a:extLst>
                </a:gridCol>
                <a:gridCol w="1437050">
                  <a:extLst>
                    <a:ext uri="{9D8B030D-6E8A-4147-A177-3AD203B41FA5}">
                      <a16:colId xmlns:a16="http://schemas.microsoft.com/office/drawing/2014/main" val="20002"/>
                    </a:ext>
                  </a:extLst>
                </a:gridCol>
              </a:tblGrid>
              <a:tr h="299675">
                <a:tc>
                  <a:txBody>
                    <a:bodyPr/>
                    <a:lstStyle/>
                    <a:p>
                      <a:pPr marL="0" lvl="0" indent="0" algn="ctr"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200">
                          <a:latin typeface="Open Sans"/>
                          <a:ea typeface="Open Sans"/>
                          <a:cs typeface="Open Sans"/>
                          <a:sym typeface="Open Sans"/>
                        </a:rPr>
                        <a:t>Composant 1</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200">
                          <a:latin typeface="Open Sans"/>
                          <a:ea typeface="Open Sans"/>
                          <a:cs typeface="Open Sans"/>
                          <a:sym typeface="Open Sans"/>
                        </a:rPr>
                        <a:t>Composant 2</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fr" sz="1200">
                          <a:latin typeface="Open Sans"/>
                          <a:ea typeface="Open Sans"/>
                          <a:cs typeface="Open Sans"/>
                          <a:sym typeface="Open Sans"/>
                        </a:rPr>
                        <a:t>Mot</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a:latin typeface="Open Sans"/>
                          <a:ea typeface="Open Sans"/>
                          <a:cs typeface="Open Sans"/>
                          <a:sym typeface="Open Sans"/>
                        </a:rPr>
                        <a:t>bien</a:t>
                      </a: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a:latin typeface="Open Sans"/>
                          <a:ea typeface="Open Sans"/>
                          <a:cs typeface="Open Sans"/>
                          <a:sym typeface="Open Sans"/>
                        </a:rPr>
                        <a:t>être</a:t>
                      </a: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fr" sz="1200">
                          <a:latin typeface="Open Sans"/>
                          <a:ea typeface="Open Sans"/>
                          <a:cs typeface="Open Sans"/>
                          <a:sym typeface="Open Sans"/>
                        </a:rPr>
                        <a:t>Sens</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a:latin typeface="Open Sans"/>
                          <a:ea typeface="Open Sans"/>
                          <a:cs typeface="Open Sans"/>
                          <a:sym typeface="Open Sans"/>
                        </a:rPr>
                        <a:t>positif, excellent</a:t>
                      </a: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a:latin typeface="Open Sans"/>
                          <a:ea typeface="Open Sans"/>
                          <a:cs typeface="Open Sans"/>
                          <a:sym typeface="Open Sans"/>
                        </a:rPr>
                        <a:t>exister</a:t>
                      </a: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fr" sz="1200">
                          <a:latin typeface="Open Sans"/>
                          <a:ea typeface="Open Sans"/>
                          <a:cs typeface="Open Sans"/>
                          <a:sym typeface="Open Sans"/>
                        </a:rPr>
                        <a:t>Sens du mot composé</a:t>
                      </a:r>
                      <a:endParaRPr sz="1200">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gridSpan="2">
                  <a:txBody>
                    <a:bodyPr/>
                    <a:lstStyle/>
                    <a:p>
                      <a:pPr marL="0" lvl="0" indent="0" algn="ctr" rtl="0">
                        <a:spcBef>
                          <a:spcPts val="0"/>
                        </a:spcBef>
                        <a:spcAft>
                          <a:spcPts val="0"/>
                        </a:spcAft>
                        <a:buNone/>
                      </a:pPr>
                      <a:r>
                        <a:rPr lang="fr">
                          <a:latin typeface="Open Sans"/>
                          <a:ea typeface="Open Sans"/>
                          <a:cs typeface="Open Sans"/>
                          <a:sym typeface="Open Sans"/>
                        </a:rPr>
                        <a:t>Existence, état, humeur agréable ou positive</a:t>
                      </a:r>
                      <a:endParaRPr>
                        <a:latin typeface="Open Sans"/>
                        <a:ea typeface="Open Sans"/>
                        <a:cs typeface="Open Sans"/>
                        <a:sym typeface="Open Sans"/>
                      </a:endParaRPr>
                    </a:p>
                  </a:txBody>
                  <a:tcPr marL="91425" marR="91425" marT="91425" marB="91425">
                    <a:lnL w="9525" cap="flat" cmpd="sng">
                      <a:solidFill>
                        <a:srgbClr val="363636"/>
                      </a:solidFill>
                      <a:prstDash val="solid"/>
                      <a:round/>
                      <a:headEnd type="none" w="sm" len="sm"/>
                      <a:tailEnd type="none" w="sm" len="sm"/>
                    </a:lnL>
                    <a:lnR w="9525" cap="flat" cmpd="sng">
                      <a:solidFill>
                        <a:srgbClr val="363636"/>
                      </a:solidFill>
                      <a:prstDash val="solid"/>
                      <a:round/>
                      <a:headEnd type="none" w="sm" len="sm"/>
                      <a:tailEnd type="none" w="sm" len="sm"/>
                    </a:lnR>
                    <a:lnT w="9525" cap="flat" cmpd="sng">
                      <a:solidFill>
                        <a:srgbClr val="363636"/>
                      </a:solidFill>
                      <a:prstDash val="solid"/>
                      <a:round/>
                      <a:headEnd type="none" w="sm" len="sm"/>
                      <a:tailEnd type="none" w="sm" len="sm"/>
                    </a:lnT>
                    <a:lnB w="9525" cap="flat" cmpd="sng">
                      <a:solidFill>
                        <a:srgbClr val="363636"/>
                      </a:solidFill>
                      <a:prstDash val="solid"/>
                      <a:round/>
                      <a:headEnd type="none" w="sm" len="sm"/>
                      <a:tailEnd type="none" w="sm" len="sm"/>
                    </a:lnB>
                    <a:solidFill>
                      <a:srgbClr val="FFFFFF"/>
                    </a:solidFill>
                  </a:tcPr>
                </a:tc>
                <a:tc hMerge="1">
                  <a:txBody>
                    <a:bodyPr/>
                    <a:lstStyle/>
                    <a:p>
                      <a:endParaRPr lang="fr-FR"/>
                    </a:p>
                  </a:txBody>
                  <a:tcPr/>
                </a:tc>
                <a:extLst>
                  <a:ext uri="{0D108BD9-81ED-4DB2-BD59-A6C34878D82A}">
                    <a16:rowId xmlns:a16="http://schemas.microsoft.com/office/drawing/2014/main" val="10003"/>
                  </a:ext>
                </a:extLst>
              </a:tr>
            </a:tbl>
          </a:graphicData>
        </a:graphic>
      </p:graphicFrame>
      <p:sp>
        <p:nvSpPr>
          <p:cNvPr id="550" name="Google Shape;550;p46"/>
          <p:cNvSpPr txBox="1"/>
          <p:nvPr/>
        </p:nvSpPr>
        <p:spPr>
          <a:xfrm>
            <a:off x="4834975" y="1851275"/>
            <a:ext cx="3901200" cy="1780500"/>
          </a:xfrm>
          <a:prstGeom prst="rect">
            <a:avLst/>
          </a:prstGeom>
          <a:solidFill>
            <a:srgbClr val="FFCD00"/>
          </a:solidFill>
          <a:ln w="9525" cap="flat" cmpd="sng">
            <a:solidFill>
              <a:srgbClr val="191919"/>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sz="1700">
              <a:solidFill>
                <a:srgbClr val="363636"/>
              </a:solidFill>
              <a:latin typeface="Open Sans"/>
              <a:ea typeface="Open Sans"/>
              <a:cs typeface="Open Sans"/>
              <a:sym typeface="Open Sans"/>
            </a:endParaRPr>
          </a:p>
          <a:p>
            <a:pPr marL="0" lvl="0" indent="0" algn="l" rtl="0">
              <a:spcBef>
                <a:spcPts val="0"/>
              </a:spcBef>
              <a:spcAft>
                <a:spcPts val="0"/>
              </a:spcAft>
              <a:buNone/>
            </a:pPr>
            <a:r>
              <a:rPr lang="fr" sz="1700" b="1">
                <a:solidFill>
                  <a:srgbClr val="363636"/>
                </a:solidFill>
                <a:latin typeface="Open Sans"/>
                <a:ea typeface="Open Sans"/>
                <a:cs typeface="Open Sans"/>
                <a:sym typeface="Open Sans"/>
              </a:rPr>
              <a:t>Bien-être</a:t>
            </a:r>
            <a:r>
              <a:rPr lang="fr" sz="1700">
                <a:solidFill>
                  <a:srgbClr val="363636"/>
                </a:solidFill>
                <a:latin typeface="Open Sans"/>
                <a:ea typeface="Open Sans"/>
                <a:cs typeface="Open Sans"/>
                <a:sym typeface="Open Sans"/>
              </a:rPr>
              <a:t> est un mot composé que tu vas voir dans l’article aujourd’hui. Utiliser le tableau pour prédire le sens du mot.</a:t>
            </a:r>
            <a:endParaRPr sz="2100">
              <a:solidFill>
                <a:srgbClr val="363636"/>
              </a:solidFill>
              <a:latin typeface="Open Sans"/>
              <a:ea typeface="Open Sans"/>
              <a:cs typeface="Open Sans"/>
              <a:sym typeface="Open Sans"/>
            </a:endParaRPr>
          </a:p>
        </p:txBody>
      </p:sp>
      <p:pic>
        <p:nvPicPr>
          <p:cNvPr id="551" name="Google Shape;551;p46"/>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552" name="Google Shape;552;p46"/>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553" name="Google Shape;553;p46"/>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endParaRPr/>
          </a:p>
        </p:txBody>
      </p:sp>
      <p:sp>
        <p:nvSpPr>
          <p:cNvPr id="554" name="Google Shape;554;p46"/>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47"/>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sp>
        <p:nvSpPr>
          <p:cNvPr id="560" name="Google Shape;560;p47"/>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Discussion de classe</a:t>
            </a:r>
            <a:endParaRPr sz="2900" b="1">
              <a:solidFill>
                <a:srgbClr val="191919"/>
              </a:solidFill>
              <a:latin typeface="Open Sans"/>
              <a:ea typeface="Open Sans"/>
              <a:cs typeface="Open Sans"/>
              <a:sym typeface="Open Sans"/>
            </a:endParaRPr>
          </a:p>
        </p:txBody>
      </p:sp>
      <p:grpSp>
        <p:nvGrpSpPr>
          <p:cNvPr id="561" name="Google Shape;561;p47"/>
          <p:cNvGrpSpPr/>
          <p:nvPr/>
        </p:nvGrpSpPr>
        <p:grpSpPr>
          <a:xfrm>
            <a:off x="1314532" y="242650"/>
            <a:ext cx="6514936" cy="573648"/>
            <a:chOff x="1119355" y="481275"/>
            <a:chExt cx="6514936" cy="573648"/>
          </a:xfrm>
        </p:grpSpPr>
        <p:sp>
          <p:nvSpPr>
            <p:cNvPr id="562" name="Google Shape;562;p47"/>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7"/>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7"/>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5" name="Google Shape;565;p47"/>
          <p:cNvSpPr txBox="1">
            <a:spLocks noGrp="1"/>
          </p:cNvSpPr>
          <p:nvPr>
            <p:ph type="subTitle" idx="4294967295"/>
          </p:nvPr>
        </p:nvSpPr>
        <p:spPr>
          <a:xfrm>
            <a:off x="3654675" y="1376376"/>
            <a:ext cx="4530320" cy="2177145"/>
          </a:xfrm>
          <a:prstGeom prst="rect">
            <a:avLst/>
          </a:prstGeom>
        </p:spPr>
        <p:txBody>
          <a:bodyPr spcFirstLastPara="1" wrap="square" lIns="91425" tIns="91425" rIns="91425" bIns="91425" anchor="t" anchorCtr="0">
            <a:normAutofit fontScale="77500" lnSpcReduction="20000"/>
          </a:bodyPr>
          <a:lstStyle/>
          <a:p>
            <a:pPr marL="0" lvl="0" indent="0" algn="ctr" rtl="0">
              <a:spcBef>
                <a:spcPts val="0"/>
              </a:spcBef>
              <a:spcAft>
                <a:spcPts val="0"/>
              </a:spcAft>
              <a:buNone/>
            </a:pPr>
            <a:r>
              <a:rPr lang="fr" sz="3500" dirty="0">
                <a:latin typeface="Open Sans"/>
                <a:ea typeface="Open Sans"/>
                <a:cs typeface="Open Sans"/>
                <a:sym typeface="Open Sans"/>
              </a:rPr>
              <a:t>Comment les aliments que nous mangeons et notre façon de manger pourraient-ils changer dans l’avenir?</a:t>
            </a:r>
            <a:endParaRPr sz="3500" dirty="0">
              <a:latin typeface="Open Sans"/>
              <a:ea typeface="Open Sans"/>
              <a:cs typeface="Open Sans"/>
              <a:sym typeface="Open Sans"/>
            </a:endParaRPr>
          </a:p>
          <a:p>
            <a:pPr marL="0" lvl="0" indent="0" algn="l" rtl="0">
              <a:spcBef>
                <a:spcPts val="1200"/>
              </a:spcBef>
              <a:spcAft>
                <a:spcPts val="1200"/>
              </a:spcAft>
              <a:buNone/>
            </a:pPr>
            <a:endParaRPr sz="2000" dirty="0">
              <a:solidFill>
                <a:srgbClr val="191919"/>
              </a:solidFill>
              <a:latin typeface="Open Sans"/>
              <a:ea typeface="Open Sans"/>
              <a:cs typeface="Open Sans"/>
              <a:sym typeface="Open Sans"/>
            </a:endParaRPr>
          </a:p>
        </p:txBody>
      </p:sp>
      <p:pic>
        <p:nvPicPr>
          <p:cNvPr id="566" name="Google Shape;566;p47"/>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567" name="Google Shape;567;p47"/>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algn="ctr"/>
            <a:r>
              <a:rPr lang="fr-FR" dirty="0"/>
              <a:t>Discussion de classe</a:t>
            </a:r>
            <a:endParaRPr dirty="0"/>
          </a:p>
        </p:txBody>
      </p:sp>
      <p:sp>
        <p:nvSpPr>
          <p:cNvPr id="569" name="Google Shape;569;p47"/>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13</a:t>
            </a:fld>
            <a:endParaRPr/>
          </a:p>
        </p:txBody>
      </p:sp>
      <p:pic>
        <p:nvPicPr>
          <p:cNvPr id="3" name="Image 2" descr="Une image contenant nourriture, Restauration rapide, légume">
            <a:extLst>
              <a:ext uri="{FF2B5EF4-FFF2-40B4-BE49-F238E27FC236}">
                <a16:creationId xmlns:a16="http://schemas.microsoft.com/office/drawing/2014/main" id="{4973DD29-4679-C636-BB4D-458676BA65B7}"/>
              </a:ext>
            </a:extLst>
          </p:cNvPr>
          <p:cNvPicPr>
            <a:picLocks noChangeAspect="1"/>
          </p:cNvPicPr>
          <p:nvPr/>
        </p:nvPicPr>
        <p:blipFill>
          <a:blip r:embed="rId4"/>
          <a:stretch>
            <a:fillRect/>
          </a:stretch>
        </p:blipFill>
        <p:spPr>
          <a:xfrm>
            <a:off x="-2416065" y="-102337"/>
            <a:ext cx="9144000" cy="5143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8"/>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Alata"/>
              <a:ea typeface="Alata"/>
              <a:cs typeface="Alata"/>
              <a:sym typeface="Alata"/>
            </a:endParaRPr>
          </a:p>
        </p:txBody>
      </p:sp>
      <p:grpSp>
        <p:nvGrpSpPr>
          <p:cNvPr id="575" name="Google Shape;575;p48"/>
          <p:cNvGrpSpPr/>
          <p:nvPr/>
        </p:nvGrpSpPr>
        <p:grpSpPr>
          <a:xfrm>
            <a:off x="1314532" y="242650"/>
            <a:ext cx="6514936" cy="573648"/>
            <a:chOff x="1119355" y="481275"/>
            <a:chExt cx="6514936" cy="573648"/>
          </a:xfrm>
        </p:grpSpPr>
        <p:sp>
          <p:nvSpPr>
            <p:cNvPr id="576" name="Google Shape;576;p48"/>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8"/>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8"/>
            <p:cNvSpPr/>
            <p:nvPr/>
          </p:nvSpPr>
          <p:spPr>
            <a:xfrm>
              <a:off x="1849800" y="481300"/>
              <a:ext cx="54444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9" name="Google Shape;579;p48"/>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Questions de prélecture</a:t>
            </a:r>
            <a:endParaRPr sz="2900" b="1">
              <a:solidFill>
                <a:srgbClr val="191919"/>
              </a:solidFill>
              <a:latin typeface="Open Sans"/>
              <a:ea typeface="Open Sans"/>
              <a:cs typeface="Open Sans"/>
              <a:sym typeface="Open Sans"/>
            </a:endParaRPr>
          </a:p>
        </p:txBody>
      </p:sp>
      <p:sp>
        <p:nvSpPr>
          <p:cNvPr id="580" name="Google Shape;580;p48"/>
          <p:cNvSpPr txBox="1">
            <a:spLocks noGrp="1"/>
          </p:cNvSpPr>
          <p:nvPr>
            <p:ph type="subTitle" idx="4294967295"/>
          </p:nvPr>
        </p:nvSpPr>
        <p:spPr>
          <a:xfrm>
            <a:off x="908939" y="816251"/>
            <a:ext cx="7326121" cy="445200"/>
          </a:xfrm>
          <a:prstGeom prst="rect">
            <a:avLst/>
          </a:prstGeom>
        </p:spPr>
        <p:txBody>
          <a:bodyPr spcFirstLastPara="1" wrap="square" lIns="91425" tIns="91425" rIns="91425" bIns="91425" anchor="t" anchorCtr="0">
            <a:normAutofit fontScale="25000" lnSpcReduction="20000"/>
          </a:bodyPr>
          <a:lstStyle/>
          <a:p>
            <a:pPr marL="0" lvl="0" indent="0" algn="ctr" rtl="0">
              <a:spcBef>
                <a:spcPts val="0"/>
              </a:spcBef>
              <a:spcAft>
                <a:spcPts val="0"/>
              </a:spcAft>
              <a:buNone/>
            </a:pPr>
            <a:r>
              <a:rPr lang="fr" sz="9600" dirty="0">
                <a:latin typeface="Open Sans"/>
                <a:ea typeface="Open Sans"/>
                <a:cs typeface="Open Sans"/>
                <a:sym typeface="Open Sans"/>
              </a:rPr>
              <a:t>Activité SVA avec la question suivante:</a:t>
            </a:r>
            <a:endParaRPr sz="9600" dirty="0">
              <a:latin typeface="Open Sans"/>
              <a:ea typeface="Open Sans"/>
              <a:cs typeface="Open Sans"/>
              <a:sym typeface="Open Sans"/>
            </a:endParaRPr>
          </a:p>
          <a:p>
            <a:pPr marL="0" lvl="0" indent="0" algn="ctr" rtl="0">
              <a:spcBef>
                <a:spcPts val="1200"/>
              </a:spcBef>
              <a:spcAft>
                <a:spcPts val="0"/>
              </a:spcAft>
              <a:buNone/>
            </a:pPr>
            <a:r>
              <a:rPr lang="fr" sz="9600" dirty="0">
                <a:latin typeface="Open Sans"/>
                <a:ea typeface="Open Sans"/>
                <a:cs typeface="Open Sans"/>
                <a:sym typeface="Open Sans"/>
              </a:rPr>
              <a:t>Comment la technologie a-t-elle influencé la production alimentaire?</a:t>
            </a:r>
            <a:endParaRPr sz="9600" dirty="0">
              <a:latin typeface="Open Sans"/>
              <a:ea typeface="Open Sans"/>
              <a:cs typeface="Open Sans"/>
              <a:sym typeface="Open Sans"/>
            </a:endParaRPr>
          </a:p>
          <a:p>
            <a:pPr marL="0" lvl="0" indent="0" algn="ctr" rtl="0">
              <a:spcBef>
                <a:spcPts val="1200"/>
              </a:spcBef>
              <a:spcAft>
                <a:spcPts val="0"/>
              </a:spcAft>
              <a:buNone/>
            </a:pPr>
            <a:endParaRPr sz="1500" dirty="0">
              <a:latin typeface="Open Sans"/>
              <a:ea typeface="Open Sans"/>
              <a:cs typeface="Open Sans"/>
              <a:sym typeface="Open Sans"/>
            </a:endParaRPr>
          </a:p>
          <a:p>
            <a:pPr marL="0" lvl="0" indent="0" algn="ctr" rtl="0">
              <a:spcBef>
                <a:spcPts val="1200"/>
              </a:spcBef>
              <a:spcAft>
                <a:spcPts val="1200"/>
              </a:spcAft>
              <a:buNone/>
            </a:pPr>
            <a:endParaRPr sz="1500" dirty="0">
              <a:latin typeface="Open Sans"/>
              <a:ea typeface="Open Sans"/>
              <a:cs typeface="Open Sans"/>
              <a:sym typeface="Open Sans"/>
            </a:endParaRPr>
          </a:p>
        </p:txBody>
      </p:sp>
      <p:graphicFrame>
        <p:nvGraphicFramePr>
          <p:cNvPr id="581" name="Google Shape;581;p48"/>
          <p:cNvGraphicFramePr/>
          <p:nvPr/>
        </p:nvGraphicFramePr>
        <p:xfrm>
          <a:off x="2502514" y="2334450"/>
          <a:ext cx="4529325" cy="2072580"/>
        </p:xfrm>
        <a:graphic>
          <a:graphicData uri="http://schemas.openxmlformats.org/drawingml/2006/table">
            <a:tbl>
              <a:tblPr>
                <a:noFill/>
                <a:tableStyleId>{35E4BBDB-864D-4DB3-A663-7C7C522347F3}</a:tableStyleId>
              </a:tblPr>
              <a:tblGrid>
                <a:gridCol w="1416650">
                  <a:extLst>
                    <a:ext uri="{9D8B030D-6E8A-4147-A177-3AD203B41FA5}">
                      <a16:colId xmlns:a16="http://schemas.microsoft.com/office/drawing/2014/main" val="20000"/>
                    </a:ext>
                  </a:extLst>
                </a:gridCol>
                <a:gridCol w="1543925">
                  <a:extLst>
                    <a:ext uri="{9D8B030D-6E8A-4147-A177-3AD203B41FA5}">
                      <a16:colId xmlns:a16="http://schemas.microsoft.com/office/drawing/2014/main" val="20001"/>
                    </a:ext>
                  </a:extLst>
                </a:gridCol>
                <a:gridCol w="156875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fr" b="1">
                          <a:solidFill>
                            <a:srgbClr val="79BE21"/>
                          </a:solidFill>
                          <a:latin typeface="Open Sans"/>
                          <a:ea typeface="Open Sans"/>
                          <a:cs typeface="Open Sans"/>
                          <a:sym typeface="Open Sans"/>
                        </a:rPr>
                        <a:t>Je sais</a:t>
                      </a:r>
                      <a:endParaRPr b="1">
                        <a:solidFill>
                          <a:srgbClr val="79BE21"/>
                        </a:solidFill>
                        <a:latin typeface="Open Sans"/>
                        <a:ea typeface="Open Sans"/>
                        <a:cs typeface="Open Sans"/>
                        <a:sym typeface="Open Sans"/>
                      </a:endParaRPr>
                    </a:p>
                  </a:txBody>
                  <a:tcPr marL="91425" marR="91425" marT="91425" marB="91425">
                    <a:noFill/>
                  </a:tcPr>
                </a:tc>
                <a:tc>
                  <a:txBody>
                    <a:bodyPr/>
                    <a:lstStyle/>
                    <a:p>
                      <a:pPr marL="0" lvl="0" indent="0" algn="ctr" rtl="0">
                        <a:spcBef>
                          <a:spcPts val="0"/>
                        </a:spcBef>
                        <a:spcAft>
                          <a:spcPts val="0"/>
                        </a:spcAft>
                        <a:buNone/>
                      </a:pPr>
                      <a:r>
                        <a:rPr lang="fr" b="1">
                          <a:solidFill>
                            <a:srgbClr val="79BE21"/>
                          </a:solidFill>
                          <a:latin typeface="Open Sans"/>
                          <a:ea typeface="Open Sans"/>
                          <a:cs typeface="Open Sans"/>
                          <a:sym typeface="Open Sans"/>
                        </a:rPr>
                        <a:t>Je veux savoir</a:t>
                      </a:r>
                      <a:endParaRPr b="1">
                        <a:solidFill>
                          <a:srgbClr val="79BE21"/>
                        </a:solidFill>
                        <a:latin typeface="Open Sans"/>
                        <a:ea typeface="Open Sans"/>
                        <a:cs typeface="Open Sans"/>
                        <a:sym typeface="Open Sans"/>
                      </a:endParaRPr>
                    </a:p>
                  </a:txBody>
                  <a:tcPr marL="91425" marR="91425" marT="91425" marB="91425">
                    <a:noFill/>
                  </a:tcPr>
                </a:tc>
                <a:tc>
                  <a:txBody>
                    <a:bodyPr/>
                    <a:lstStyle/>
                    <a:p>
                      <a:pPr marL="0" lvl="0" indent="0" algn="ctr" rtl="0">
                        <a:spcBef>
                          <a:spcPts val="0"/>
                        </a:spcBef>
                        <a:spcAft>
                          <a:spcPts val="0"/>
                        </a:spcAft>
                        <a:buNone/>
                      </a:pPr>
                      <a:r>
                        <a:rPr lang="fr" b="1" dirty="0">
                          <a:solidFill>
                            <a:srgbClr val="79BE21"/>
                          </a:solidFill>
                          <a:latin typeface="Open Sans"/>
                          <a:ea typeface="Open Sans"/>
                          <a:cs typeface="Open Sans"/>
                          <a:sym typeface="Open Sans"/>
                        </a:rPr>
                        <a:t>J’ai appris</a:t>
                      </a:r>
                      <a:endParaRPr b="1" dirty="0">
                        <a:solidFill>
                          <a:srgbClr val="79BE21"/>
                        </a:solidFill>
                        <a:latin typeface="Open Sans"/>
                        <a:ea typeface="Open Sans"/>
                        <a:cs typeface="Open Sans"/>
                        <a:sym typeface="Open Sans"/>
                      </a:endParaRPr>
                    </a:p>
                  </a:txBody>
                  <a:tcPr marL="91425" marR="91425" marT="91425" marB="91425">
                    <a:noFill/>
                  </a:tcPr>
                </a:tc>
                <a:extLst>
                  <a:ext uri="{0D108BD9-81ED-4DB2-BD59-A6C34878D82A}">
                    <a16:rowId xmlns:a16="http://schemas.microsoft.com/office/drawing/2014/main" val="10000"/>
                  </a:ext>
                </a:extLst>
              </a:tr>
              <a:tr h="1471200">
                <a:tc>
                  <a:txBody>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txBody>
                  <a:tcPr marL="91425" marR="91425" marT="91425" marB="91425">
                    <a:noFill/>
                  </a:tcPr>
                </a:tc>
                <a:tc>
                  <a:txBody>
                    <a:bodyPr/>
                    <a:lstStyle/>
                    <a:p>
                      <a:pPr marL="0" lvl="0" indent="0" algn="l" rtl="0">
                        <a:spcBef>
                          <a:spcPts val="0"/>
                        </a:spcBef>
                        <a:spcAft>
                          <a:spcPts val="0"/>
                        </a:spcAft>
                        <a:buNone/>
                      </a:pPr>
                      <a:endParaRPr/>
                    </a:p>
                  </a:txBody>
                  <a:tcPr marL="91425" marR="91425" marT="91425" marB="91425">
                    <a:noFill/>
                  </a:tcPr>
                </a:tc>
                <a:tc>
                  <a:txBody>
                    <a:bodyPr/>
                    <a:lstStyle/>
                    <a:p>
                      <a:pPr marL="0" lvl="0" indent="0" algn="l" rtl="0">
                        <a:spcBef>
                          <a:spcPts val="0"/>
                        </a:spcBef>
                        <a:spcAft>
                          <a:spcPts val="0"/>
                        </a:spcAft>
                        <a:buNone/>
                      </a:pPr>
                      <a:endParaRPr dirty="0"/>
                    </a:p>
                  </a:txBody>
                  <a:tcPr marL="91425" marR="91425" marT="91425" marB="91425">
                    <a:noFill/>
                  </a:tcPr>
                </a:tc>
                <a:extLst>
                  <a:ext uri="{0D108BD9-81ED-4DB2-BD59-A6C34878D82A}">
                    <a16:rowId xmlns:a16="http://schemas.microsoft.com/office/drawing/2014/main" val="10001"/>
                  </a:ext>
                </a:extLst>
              </a:tr>
            </a:tbl>
          </a:graphicData>
        </a:graphic>
      </p:graphicFrame>
      <p:pic>
        <p:nvPicPr>
          <p:cNvPr id="582" name="Google Shape;582;p48"/>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585" name="Google Shape;585;p4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9"/>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sp>
        <p:nvSpPr>
          <p:cNvPr id="591" name="Google Shape;591;p49"/>
          <p:cNvSpPr/>
          <p:nvPr/>
        </p:nvSpPr>
        <p:spPr>
          <a:xfrm flipH="1">
            <a:off x="8507414" y="4239933"/>
            <a:ext cx="287617" cy="260181"/>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2" name="Google Shape;592;p49"/>
          <p:cNvSpPr/>
          <p:nvPr/>
        </p:nvSpPr>
        <p:spPr>
          <a:xfrm>
            <a:off x="485600" y="253950"/>
            <a:ext cx="3668700" cy="4161000"/>
          </a:xfrm>
          <a:prstGeom prst="roundRect">
            <a:avLst>
              <a:gd name="adj" fmla="val 16667"/>
            </a:avLst>
          </a:prstGeom>
          <a:solidFill>
            <a:schemeClr val="lt2"/>
          </a:solidFill>
          <a:ln w="2857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191919"/>
              </a:solidFill>
              <a:latin typeface="Open Sans"/>
              <a:ea typeface="Open Sans"/>
              <a:cs typeface="Open Sans"/>
              <a:sym typeface="Open Sans"/>
            </a:endParaRPr>
          </a:p>
          <a:p>
            <a:pPr marL="0" lvl="0" indent="0" algn="ctr" rtl="0">
              <a:spcBef>
                <a:spcPts val="0"/>
              </a:spcBef>
              <a:spcAft>
                <a:spcPts val="0"/>
              </a:spcAft>
              <a:buNone/>
            </a:pPr>
            <a:r>
              <a:rPr lang="fr" sz="2400">
                <a:solidFill>
                  <a:srgbClr val="191919"/>
                </a:solidFill>
                <a:latin typeface="Open Sans"/>
                <a:ea typeface="Open Sans"/>
                <a:cs typeface="Open Sans"/>
                <a:sym typeface="Open Sans"/>
              </a:rPr>
              <a:t>Devrait-on dépendre de la science et la technologie pour éliminer la faim dans le monde? Pourquoi?</a:t>
            </a:r>
            <a:endParaRPr sz="2400">
              <a:solidFill>
                <a:srgbClr val="191919"/>
              </a:solidFill>
              <a:latin typeface="Open Sans"/>
              <a:ea typeface="Open Sans"/>
              <a:cs typeface="Open Sans"/>
              <a:sym typeface="Open Sans"/>
            </a:endParaRPr>
          </a:p>
          <a:p>
            <a:pPr marL="0" lvl="0" indent="0" algn="ctr" rtl="0">
              <a:spcBef>
                <a:spcPts val="0"/>
              </a:spcBef>
              <a:spcAft>
                <a:spcPts val="0"/>
              </a:spcAft>
              <a:buNone/>
            </a:pPr>
            <a:endParaRPr sz="2400">
              <a:solidFill>
                <a:srgbClr val="191919"/>
              </a:solidFill>
              <a:latin typeface="Open Sans"/>
              <a:ea typeface="Open Sans"/>
              <a:cs typeface="Open Sans"/>
              <a:sym typeface="Open Sans"/>
            </a:endParaRPr>
          </a:p>
        </p:txBody>
      </p:sp>
      <p:sp>
        <p:nvSpPr>
          <p:cNvPr id="593" name="Google Shape;593;p49"/>
          <p:cNvSpPr/>
          <p:nvPr/>
        </p:nvSpPr>
        <p:spPr>
          <a:xfrm>
            <a:off x="4270025" y="253950"/>
            <a:ext cx="4481700" cy="4161000"/>
          </a:xfrm>
          <a:prstGeom prst="roundRect">
            <a:avLst>
              <a:gd name="adj" fmla="val 16667"/>
            </a:avLst>
          </a:prstGeom>
          <a:solidFill>
            <a:schemeClr val="lt2"/>
          </a:solidFill>
          <a:ln w="2857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r>
              <a:rPr lang="fr" sz="1600">
                <a:solidFill>
                  <a:srgbClr val="191919"/>
                </a:solidFill>
                <a:latin typeface="Open Sans"/>
                <a:ea typeface="Open Sans"/>
                <a:cs typeface="Open Sans"/>
                <a:sym typeface="Open Sans"/>
              </a:rPr>
              <a:t>Qu’est-ce qu’un pesticide? </a:t>
            </a:r>
            <a:endParaRPr sz="1600">
              <a:solidFill>
                <a:srgbClr val="191919"/>
              </a:solidFill>
              <a:latin typeface="Open Sans"/>
              <a:ea typeface="Open Sans"/>
              <a:cs typeface="Open Sans"/>
              <a:sym typeface="Open Sans"/>
            </a:endParaRPr>
          </a:p>
          <a:p>
            <a:pPr marL="0" lvl="0" indent="0" algn="l" rtl="0">
              <a:spcBef>
                <a:spcPts val="0"/>
              </a:spcBef>
              <a:spcAft>
                <a:spcPts val="0"/>
              </a:spcAft>
              <a:buNone/>
            </a:pPr>
            <a:r>
              <a:rPr lang="fr" sz="1600">
                <a:solidFill>
                  <a:srgbClr val="191919"/>
                </a:solidFill>
                <a:latin typeface="Open Sans"/>
                <a:ea typeface="Open Sans"/>
                <a:cs typeface="Open Sans"/>
                <a:sym typeface="Open Sans"/>
              </a:rPr>
              <a:t>Pourquoi les agriculteurs utilisent-ils des pesticides? </a:t>
            </a:r>
            <a:endParaRPr sz="1600">
              <a:solidFill>
                <a:srgbClr val="191919"/>
              </a:solidFill>
              <a:latin typeface="Open Sans"/>
              <a:ea typeface="Open Sans"/>
              <a:cs typeface="Open Sans"/>
              <a:sym typeface="Open Sans"/>
            </a:endParaRPr>
          </a:p>
          <a:p>
            <a:pPr marL="0" lvl="0" indent="0" algn="l" rtl="0">
              <a:spcBef>
                <a:spcPts val="0"/>
              </a:spcBef>
              <a:spcAft>
                <a:spcPts val="0"/>
              </a:spcAft>
              <a:buNone/>
            </a:pPr>
            <a:r>
              <a:rPr lang="fr" sz="1600">
                <a:solidFill>
                  <a:srgbClr val="191919"/>
                </a:solidFill>
                <a:latin typeface="Open Sans"/>
                <a:ea typeface="Open Sans"/>
                <a:cs typeface="Open Sans"/>
                <a:sym typeface="Open Sans"/>
              </a:rPr>
              <a:t>Quelle est la différence entre une agriculture avec pesticides et sans pesticides?</a:t>
            </a:r>
            <a:endParaRPr sz="1600">
              <a:solidFill>
                <a:srgbClr val="191919"/>
              </a:solidFill>
              <a:latin typeface="Open Sans"/>
              <a:ea typeface="Open Sans"/>
              <a:cs typeface="Open Sans"/>
              <a:sym typeface="Open Sans"/>
            </a:endParaRPr>
          </a:p>
          <a:p>
            <a:pPr marL="0" lvl="0" indent="0" algn="l" rtl="0">
              <a:spcBef>
                <a:spcPts val="0"/>
              </a:spcBef>
              <a:spcAft>
                <a:spcPts val="0"/>
              </a:spcAft>
              <a:buNone/>
            </a:pPr>
            <a:r>
              <a:rPr lang="fr" sz="1600">
                <a:solidFill>
                  <a:srgbClr val="191919"/>
                </a:solidFill>
                <a:latin typeface="Open Sans"/>
                <a:ea typeface="Open Sans"/>
                <a:cs typeface="Open Sans"/>
                <a:sym typeface="Open Sans"/>
              </a:rPr>
              <a:t>Quelles sont les conséquences positives et négatives de l’utilisation de robots en agriculture?</a:t>
            </a:r>
            <a:endParaRPr sz="1600">
              <a:solidFill>
                <a:srgbClr val="191919"/>
              </a:solidFill>
              <a:latin typeface="Open Sans"/>
              <a:ea typeface="Open Sans"/>
              <a:cs typeface="Open Sans"/>
              <a:sym typeface="Open Sans"/>
            </a:endParaRPr>
          </a:p>
          <a:p>
            <a:pPr marL="0" lvl="0" indent="0" algn="l" rtl="0">
              <a:spcBef>
                <a:spcPts val="0"/>
              </a:spcBef>
              <a:spcAft>
                <a:spcPts val="0"/>
              </a:spcAft>
              <a:buNone/>
            </a:pPr>
            <a:r>
              <a:rPr lang="fr" sz="1600">
                <a:solidFill>
                  <a:srgbClr val="191919"/>
                </a:solidFill>
                <a:latin typeface="Open Sans"/>
                <a:ea typeface="Open Sans"/>
                <a:cs typeface="Open Sans"/>
                <a:sym typeface="Open Sans"/>
              </a:rPr>
              <a:t>Selon toi, quels sont les avantages et inconvénients des fermes flottantes par rapport aux fermes ordinaires? </a:t>
            </a:r>
            <a:endParaRPr sz="1700">
              <a:solidFill>
                <a:srgbClr val="191919"/>
              </a:solidFill>
              <a:latin typeface="Open Sans"/>
              <a:ea typeface="Open Sans"/>
              <a:cs typeface="Open Sans"/>
              <a:sym typeface="Open Sans"/>
            </a:endParaRPr>
          </a:p>
        </p:txBody>
      </p:sp>
      <p:grpSp>
        <p:nvGrpSpPr>
          <p:cNvPr id="594" name="Google Shape;594;p49"/>
          <p:cNvGrpSpPr/>
          <p:nvPr/>
        </p:nvGrpSpPr>
        <p:grpSpPr>
          <a:xfrm>
            <a:off x="4560625" y="383023"/>
            <a:ext cx="3900492" cy="573648"/>
            <a:chOff x="1119355" y="481275"/>
            <a:chExt cx="6514936" cy="573648"/>
          </a:xfrm>
        </p:grpSpPr>
        <p:sp>
          <p:nvSpPr>
            <p:cNvPr id="595" name="Google Shape;595;p49"/>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9"/>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9"/>
            <p:cNvSpPr/>
            <p:nvPr/>
          </p:nvSpPr>
          <p:spPr>
            <a:xfrm>
              <a:off x="1379441" y="481302"/>
              <a:ext cx="59148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2100" b="1">
                  <a:latin typeface="Open Sans"/>
                  <a:ea typeface="Open Sans"/>
                  <a:cs typeface="Open Sans"/>
                  <a:sym typeface="Open Sans"/>
                </a:rPr>
                <a:t>As-tu compris?</a:t>
              </a:r>
              <a:endParaRPr sz="2100" b="1">
                <a:latin typeface="Open Sans"/>
                <a:ea typeface="Open Sans"/>
                <a:cs typeface="Open Sans"/>
                <a:sym typeface="Open Sans"/>
              </a:endParaRPr>
            </a:p>
          </p:txBody>
        </p:sp>
      </p:grpSp>
      <p:grpSp>
        <p:nvGrpSpPr>
          <p:cNvPr id="598" name="Google Shape;598;p49"/>
          <p:cNvGrpSpPr/>
          <p:nvPr/>
        </p:nvGrpSpPr>
        <p:grpSpPr>
          <a:xfrm>
            <a:off x="264001" y="383023"/>
            <a:ext cx="4006034" cy="573648"/>
            <a:chOff x="1119355" y="481275"/>
            <a:chExt cx="6514936" cy="573648"/>
          </a:xfrm>
        </p:grpSpPr>
        <p:sp>
          <p:nvSpPr>
            <p:cNvPr id="599" name="Google Shape;599;p49"/>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9"/>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9"/>
            <p:cNvSpPr/>
            <p:nvPr/>
          </p:nvSpPr>
          <p:spPr>
            <a:xfrm>
              <a:off x="1363987" y="481302"/>
              <a:ext cx="60768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latin typeface="Open Sans"/>
                  <a:ea typeface="Open Sans"/>
                  <a:cs typeface="Open Sans"/>
                  <a:sym typeface="Open Sans"/>
                </a:rPr>
                <a:t>Question-Guide pour la lecture</a:t>
              </a:r>
              <a:endParaRPr sz="1800" b="1">
                <a:latin typeface="Open Sans"/>
                <a:ea typeface="Open Sans"/>
                <a:cs typeface="Open Sans"/>
                <a:sym typeface="Open Sans"/>
              </a:endParaRPr>
            </a:p>
          </p:txBody>
        </p:sp>
      </p:grpSp>
      <p:pic>
        <p:nvPicPr>
          <p:cNvPr id="602" name="Google Shape;602;p49"/>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605" name="Google Shape;605;p49"/>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15</a:t>
            </a:fld>
            <a:endParaRPr/>
          </a:p>
        </p:txBody>
      </p:sp>
      <p:pic>
        <p:nvPicPr>
          <p:cNvPr id="4" name="Image 3" descr="Une image contenant tracteur, dessin humoristique">
            <a:extLst>
              <a:ext uri="{FF2B5EF4-FFF2-40B4-BE49-F238E27FC236}">
                <a16:creationId xmlns:a16="http://schemas.microsoft.com/office/drawing/2014/main" id="{026FF333-EFBE-158A-F3E9-5A9773D965A5}"/>
              </a:ext>
            </a:extLst>
          </p:cNvPr>
          <p:cNvPicPr>
            <a:picLocks noChangeAspect="1"/>
          </p:cNvPicPr>
          <p:nvPr/>
        </p:nvPicPr>
        <p:blipFill>
          <a:blip r:embed="rId4"/>
          <a:srcRect l="24947" t="23730" r="13633" b="20848"/>
          <a:stretch>
            <a:fillRect/>
          </a:stretch>
        </p:blipFill>
        <p:spPr>
          <a:xfrm>
            <a:off x="1200938" y="3706045"/>
            <a:ext cx="2616339" cy="132795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50"/>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611" name="Google Shape;611;p50"/>
          <p:cNvGrpSpPr/>
          <p:nvPr/>
        </p:nvGrpSpPr>
        <p:grpSpPr>
          <a:xfrm>
            <a:off x="1314532" y="242650"/>
            <a:ext cx="6514936" cy="573648"/>
            <a:chOff x="1119355" y="481275"/>
            <a:chExt cx="6514936" cy="573648"/>
          </a:xfrm>
        </p:grpSpPr>
        <p:sp>
          <p:nvSpPr>
            <p:cNvPr id="612" name="Google Shape;612;p50"/>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0"/>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0"/>
            <p:cNvSpPr/>
            <p:nvPr/>
          </p:nvSpPr>
          <p:spPr>
            <a:xfrm>
              <a:off x="1849800" y="481300"/>
              <a:ext cx="54444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5" name="Google Shape;615;p50"/>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400" b="1">
                <a:solidFill>
                  <a:srgbClr val="191919"/>
                </a:solidFill>
                <a:latin typeface="Open Sans"/>
                <a:ea typeface="Open Sans"/>
                <a:cs typeface="Open Sans"/>
                <a:sym typeface="Open Sans"/>
              </a:rPr>
              <a:t>Après la lecture: question de réflexion</a:t>
            </a:r>
            <a:endParaRPr sz="2400" b="1">
              <a:solidFill>
                <a:srgbClr val="191919"/>
              </a:solidFill>
              <a:latin typeface="Open Sans"/>
              <a:ea typeface="Open Sans"/>
              <a:cs typeface="Open Sans"/>
              <a:sym typeface="Open Sans"/>
            </a:endParaRPr>
          </a:p>
        </p:txBody>
      </p:sp>
      <p:pic>
        <p:nvPicPr>
          <p:cNvPr id="618" name="Google Shape;618;p50"/>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619" name="Google Shape;619;p5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621" name="Google Shape;621;p50"/>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16</a:t>
            </a:fld>
            <a:endParaRPr/>
          </a:p>
        </p:txBody>
      </p:sp>
      <p:pic>
        <p:nvPicPr>
          <p:cNvPr id="2" name="Image 1">
            <a:extLst>
              <a:ext uri="{FF2B5EF4-FFF2-40B4-BE49-F238E27FC236}">
                <a16:creationId xmlns:a16="http://schemas.microsoft.com/office/drawing/2014/main" id="{405AFCB3-17DB-6FD9-5B45-19F47529624B}"/>
              </a:ext>
            </a:extLst>
          </p:cNvPr>
          <p:cNvPicPr>
            <a:picLocks noChangeAspect="1"/>
          </p:cNvPicPr>
          <p:nvPr/>
        </p:nvPicPr>
        <p:blipFill>
          <a:blip r:embed="rId4"/>
          <a:srcRect l="1905" t="6944" r="7432" b="5979"/>
          <a:stretch>
            <a:fillRect/>
          </a:stretch>
        </p:blipFill>
        <p:spPr>
          <a:xfrm>
            <a:off x="2070931" y="1083210"/>
            <a:ext cx="4968587" cy="3206896"/>
          </a:xfrm>
          <a:prstGeom prst="rect">
            <a:avLst/>
          </a:prstGeom>
        </p:spPr>
      </p:pic>
      <p:sp>
        <p:nvSpPr>
          <p:cNvPr id="617" name="Google Shape;617;p50"/>
          <p:cNvSpPr/>
          <p:nvPr/>
        </p:nvSpPr>
        <p:spPr>
          <a:xfrm>
            <a:off x="2663850" y="1099550"/>
            <a:ext cx="3706200" cy="31404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900">
                <a:solidFill>
                  <a:srgbClr val="191919"/>
                </a:solidFill>
                <a:latin typeface="Open Sans"/>
                <a:ea typeface="Open Sans"/>
                <a:cs typeface="Open Sans"/>
                <a:sym typeface="Open Sans"/>
              </a:rPr>
              <a:t>Comment la technologie a-t-elle influencé la production alimentaire?</a:t>
            </a:r>
            <a:endParaRPr sz="2300">
              <a:solidFill>
                <a:srgbClr val="191919"/>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51"/>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627" name="Google Shape;627;p51"/>
          <p:cNvGrpSpPr/>
          <p:nvPr/>
        </p:nvGrpSpPr>
        <p:grpSpPr>
          <a:xfrm>
            <a:off x="1314532" y="242650"/>
            <a:ext cx="6514936" cy="573648"/>
            <a:chOff x="1119355" y="481275"/>
            <a:chExt cx="6514936" cy="573648"/>
          </a:xfrm>
        </p:grpSpPr>
        <p:sp>
          <p:nvSpPr>
            <p:cNvPr id="628" name="Google Shape;628;p51"/>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1"/>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1"/>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1" name="Google Shape;631;p51"/>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Activité d’écoute</a:t>
            </a:r>
            <a:endParaRPr sz="2900" b="1">
              <a:solidFill>
                <a:srgbClr val="191919"/>
              </a:solidFill>
              <a:latin typeface="Open Sans"/>
              <a:ea typeface="Open Sans"/>
              <a:cs typeface="Open Sans"/>
              <a:sym typeface="Open Sans"/>
            </a:endParaRPr>
          </a:p>
        </p:txBody>
      </p:sp>
      <p:sp>
        <p:nvSpPr>
          <p:cNvPr id="632" name="Google Shape;632;p51"/>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fr" sz="1600" dirty="0">
                <a:solidFill>
                  <a:srgbClr val="263238"/>
                </a:solidFill>
              </a:rPr>
              <a:t>Voici quelques vidéos associées avec le sujet que vous pouvez regarder avec votre classe.</a:t>
            </a:r>
            <a:endParaRPr sz="1600" dirty="0">
              <a:solidFill>
                <a:srgbClr val="263238"/>
              </a:solidFill>
            </a:endParaRPr>
          </a:p>
          <a:p>
            <a:pPr marL="0" lvl="0" indent="0" algn="l" rtl="0">
              <a:lnSpc>
                <a:spcPct val="100000"/>
              </a:lnSpc>
              <a:spcBef>
                <a:spcPts val="1600"/>
              </a:spcBef>
              <a:spcAft>
                <a:spcPts val="0"/>
              </a:spcAft>
              <a:buNone/>
            </a:pPr>
            <a:r>
              <a:rPr lang="fr" sz="1200" u="sng" dirty="0">
                <a:solidFill>
                  <a:srgbClr val="1155CC"/>
                </a:solidFill>
                <a:hlinkClick r:id="rId3">
                  <a:extLst>
                    <a:ext uri="{A12FA001-AC4F-418D-AE19-62706E023703}">
                      <ahyp:hlinkClr xmlns:ahyp="http://schemas.microsoft.com/office/drawing/2018/hyperlinkcolor" val="tx"/>
                    </a:ext>
                  </a:extLst>
                </a:hlinkClick>
              </a:rPr>
              <a:t>https://www.youtube.com/watch?v=XIJtbSk5KqA</a:t>
            </a:r>
            <a:endParaRPr sz="1200" dirty="0">
              <a:solidFill>
                <a:srgbClr val="000000"/>
              </a:solidFill>
            </a:endParaRPr>
          </a:p>
          <a:p>
            <a:pPr marL="0" lvl="0" indent="0" algn="l" rtl="0">
              <a:lnSpc>
                <a:spcPct val="100000"/>
              </a:lnSpc>
              <a:spcBef>
                <a:spcPts val="1200"/>
              </a:spcBef>
              <a:spcAft>
                <a:spcPts val="0"/>
              </a:spcAft>
              <a:buNone/>
            </a:pPr>
            <a:r>
              <a:rPr lang="fr" sz="1200" dirty="0">
                <a:solidFill>
                  <a:srgbClr val="000000"/>
                </a:solidFill>
              </a:rPr>
              <a:t>			</a:t>
            </a:r>
            <a:endParaRPr sz="1200" dirty="0">
              <a:solidFill>
                <a:srgbClr val="000000"/>
              </a:solidFill>
            </a:endParaRPr>
          </a:p>
          <a:p>
            <a:pPr marL="0" lvl="0" indent="0" algn="l" rtl="0">
              <a:lnSpc>
                <a:spcPct val="100000"/>
              </a:lnSpc>
              <a:spcBef>
                <a:spcPts val="1200"/>
              </a:spcBef>
              <a:spcAft>
                <a:spcPts val="0"/>
              </a:spcAft>
              <a:buNone/>
            </a:pPr>
            <a:r>
              <a:rPr lang="fr" sz="1200" u="sng" dirty="0">
                <a:solidFill>
                  <a:srgbClr val="1155CC"/>
                </a:solidFill>
                <a:hlinkClick r:id="rId4">
                  <a:extLst>
                    <a:ext uri="{A12FA001-AC4F-418D-AE19-62706E023703}">
                      <ahyp:hlinkClr xmlns:ahyp="http://schemas.microsoft.com/office/drawing/2018/hyperlinkcolor" val="tx"/>
                    </a:ext>
                  </a:extLst>
                </a:hlinkClick>
              </a:rPr>
              <a:t>https://www.youtube.com/watch?v=BgmlF-GrN0Q</a:t>
            </a:r>
            <a:r>
              <a:rPr lang="fr" sz="1200" dirty="0">
                <a:solidFill>
                  <a:srgbClr val="000000"/>
                </a:solidFill>
              </a:rPr>
              <a:t> </a:t>
            </a:r>
            <a:endParaRPr sz="1200" dirty="0">
              <a:solidFill>
                <a:srgbClr val="000000"/>
              </a:solidFill>
            </a:endParaRPr>
          </a:p>
          <a:p>
            <a:pPr marL="0" lvl="0" indent="0" algn="l" rtl="0">
              <a:lnSpc>
                <a:spcPct val="100000"/>
              </a:lnSpc>
              <a:spcBef>
                <a:spcPts val="1200"/>
              </a:spcBef>
              <a:spcAft>
                <a:spcPts val="0"/>
              </a:spcAft>
              <a:buNone/>
            </a:pPr>
            <a:endParaRPr sz="1200" dirty="0">
              <a:solidFill>
                <a:srgbClr val="000000"/>
              </a:solidFill>
            </a:endParaRPr>
          </a:p>
          <a:p>
            <a:pPr marL="0" lvl="0" indent="0" algn="l" rtl="0">
              <a:lnSpc>
                <a:spcPct val="100000"/>
              </a:lnSpc>
              <a:spcBef>
                <a:spcPts val="1200"/>
              </a:spcBef>
              <a:spcAft>
                <a:spcPts val="0"/>
              </a:spcAft>
              <a:buNone/>
            </a:pPr>
            <a:r>
              <a:rPr lang="fr" sz="1200" u="sng" dirty="0">
                <a:solidFill>
                  <a:srgbClr val="1155CC"/>
                </a:solidFill>
                <a:hlinkClick r:id="rId5">
                  <a:extLst>
                    <a:ext uri="{A12FA001-AC4F-418D-AE19-62706E023703}">
                      <ahyp:hlinkClr xmlns:ahyp="http://schemas.microsoft.com/office/drawing/2018/hyperlinkcolor" val="tx"/>
                    </a:ext>
                  </a:extLst>
                </a:hlinkClick>
              </a:rPr>
              <a:t>https://www.lemonde.fr/planete/video/2018/09/11/la-premiere-ferme-laitiere-flottante-s-installe-a-rotterdam_5353413_3244.html</a:t>
            </a:r>
            <a:r>
              <a:rPr lang="fr" sz="1200" dirty="0">
                <a:solidFill>
                  <a:srgbClr val="000000"/>
                </a:solidFill>
              </a:rPr>
              <a:t> </a:t>
            </a:r>
            <a:endParaRPr sz="1600" dirty="0">
              <a:solidFill>
                <a:srgbClr val="263238"/>
              </a:solidFill>
            </a:endParaRPr>
          </a:p>
          <a:p>
            <a:pPr marL="0" lvl="0" indent="0" algn="l" rtl="0">
              <a:spcBef>
                <a:spcPts val="1200"/>
              </a:spcBef>
              <a:spcAft>
                <a:spcPts val="1200"/>
              </a:spcAft>
              <a:buNone/>
            </a:pPr>
            <a:endParaRPr sz="1800" dirty="0">
              <a:solidFill>
                <a:srgbClr val="263238"/>
              </a:solidFill>
            </a:endParaRPr>
          </a:p>
        </p:txBody>
      </p:sp>
      <p:pic>
        <p:nvPicPr>
          <p:cNvPr id="635" name="Google Shape;635;p51"/>
          <p:cNvPicPr preferRelativeResize="0"/>
          <p:nvPr/>
        </p:nvPicPr>
        <p:blipFill>
          <a:blip r:embed="rId6">
            <a:alphaModFix/>
          </a:blip>
          <a:stretch>
            <a:fillRect/>
          </a:stretch>
        </p:blipFill>
        <p:spPr>
          <a:xfrm>
            <a:off x="-18000" y="4869798"/>
            <a:ext cx="879675" cy="307777"/>
          </a:xfrm>
          <a:prstGeom prst="rect">
            <a:avLst/>
          </a:prstGeom>
          <a:noFill/>
          <a:ln>
            <a:noFill/>
          </a:ln>
        </p:spPr>
      </p:pic>
      <p:sp>
        <p:nvSpPr>
          <p:cNvPr id="636" name="Google Shape;636;p5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637" name="Google Shape;637;p51"/>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17</a:t>
            </a:fld>
            <a:endParaRPr/>
          </a:p>
        </p:txBody>
      </p:sp>
      <p:pic>
        <p:nvPicPr>
          <p:cNvPr id="2" name="Image 1">
            <a:extLst>
              <a:ext uri="{FF2B5EF4-FFF2-40B4-BE49-F238E27FC236}">
                <a16:creationId xmlns:a16="http://schemas.microsoft.com/office/drawing/2014/main" id="{B619F7C4-267A-1B77-226F-CB98175FDEFC}"/>
              </a:ext>
            </a:extLst>
          </p:cNvPr>
          <p:cNvPicPr>
            <a:picLocks noChangeAspect="1"/>
          </p:cNvPicPr>
          <p:nvPr/>
        </p:nvPicPr>
        <p:blipFill>
          <a:blip r:embed="rId7"/>
          <a:stretch>
            <a:fillRect/>
          </a:stretch>
        </p:blipFill>
        <p:spPr>
          <a:xfrm>
            <a:off x="4881641" y="1335360"/>
            <a:ext cx="2095934" cy="139729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52"/>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a:p>
            <a:pPr marL="0" lvl="0" indent="0" algn="ctr" rtl="0">
              <a:spcBef>
                <a:spcPts val="0"/>
              </a:spcBef>
              <a:spcAft>
                <a:spcPts val="0"/>
              </a:spcAft>
              <a:buNone/>
            </a:pPr>
            <a:endParaRPr>
              <a:latin typeface="Alata"/>
              <a:ea typeface="Alata"/>
              <a:cs typeface="Alata"/>
              <a:sym typeface="Alata"/>
            </a:endParaRPr>
          </a:p>
        </p:txBody>
      </p:sp>
      <p:grpSp>
        <p:nvGrpSpPr>
          <p:cNvPr id="643" name="Google Shape;643;p52"/>
          <p:cNvGrpSpPr/>
          <p:nvPr/>
        </p:nvGrpSpPr>
        <p:grpSpPr>
          <a:xfrm>
            <a:off x="1314532" y="242650"/>
            <a:ext cx="6514936" cy="573648"/>
            <a:chOff x="1119355" y="481275"/>
            <a:chExt cx="6514936" cy="573648"/>
          </a:xfrm>
        </p:grpSpPr>
        <p:sp>
          <p:nvSpPr>
            <p:cNvPr id="644" name="Google Shape;644;p52"/>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2"/>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2"/>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7" name="Google Shape;647;p52"/>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Idée de conception</a:t>
            </a:r>
            <a:endParaRPr sz="2900" b="1">
              <a:solidFill>
                <a:srgbClr val="191919"/>
              </a:solidFill>
              <a:latin typeface="Open Sans"/>
              <a:ea typeface="Open Sans"/>
              <a:cs typeface="Open Sans"/>
              <a:sym typeface="Open Sans"/>
            </a:endParaRPr>
          </a:p>
        </p:txBody>
      </p:sp>
      <p:sp>
        <p:nvSpPr>
          <p:cNvPr id="648" name="Google Shape;648;p52"/>
          <p:cNvSpPr txBox="1"/>
          <p:nvPr/>
        </p:nvSpPr>
        <p:spPr>
          <a:xfrm>
            <a:off x="4127500" y="1278750"/>
            <a:ext cx="3895200" cy="3170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1800" b="1">
                <a:solidFill>
                  <a:srgbClr val="007A34"/>
                </a:solidFill>
                <a:latin typeface="Open Sans"/>
                <a:ea typeface="Open Sans"/>
                <a:cs typeface="Open Sans"/>
                <a:sym typeface="Open Sans"/>
              </a:rPr>
              <a:t>Crée une affiche avec ta prédiction par rapport à comment les humains se nourriront dans 50 ans.</a:t>
            </a:r>
            <a:endParaRPr sz="1800" b="1">
              <a:solidFill>
                <a:srgbClr val="007A34"/>
              </a:solidFill>
              <a:latin typeface="Open Sans"/>
              <a:ea typeface="Open Sans"/>
              <a:cs typeface="Open Sans"/>
              <a:sym typeface="Open Sans"/>
            </a:endParaRPr>
          </a:p>
          <a:p>
            <a:pPr marL="0" lvl="0" indent="0" algn="ctr" rtl="0">
              <a:spcBef>
                <a:spcPts val="0"/>
              </a:spcBef>
              <a:spcAft>
                <a:spcPts val="0"/>
              </a:spcAft>
              <a:buNone/>
            </a:pPr>
            <a:endParaRPr sz="1800" b="1">
              <a:solidFill>
                <a:srgbClr val="007A34"/>
              </a:solidFill>
              <a:latin typeface="Open Sans"/>
              <a:ea typeface="Open Sans"/>
              <a:cs typeface="Open Sans"/>
              <a:sym typeface="Open Sans"/>
            </a:endParaRPr>
          </a:p>
          <a:p>
            <a:pPr marL="0" lvl="0" indent="0" algn="ctr" rtl="0">
              <a:spcBef>
                <a:spcPts val="0"/>
              </a:spcBef>
              <a:spcAft>
                <a:spcPts val="0"/>
              </a:spcAft>
              <a:buNone/>
            </a:pPr>
            <a:endParaRPr sz="1800" b="1">
              <a:solidFill>
                <a:srgbClr val="007A34"/>
              </a:solidFill>
              <a:latin typeface="Open Sans"/>
              <a:ea typeface="Open Sans"/>
              <a:cs typeface="Open Sans"/>
              <a:sym typeface="Open Sans"/>
            </a:endParaRPr>
          </a:p>
          <a:p>
            <a:pPr marL="0" lvl="0" indent="0" algn="ctr" rtl="0">
              <a:spcBef>
                <a:spcPts val="0"/>
              </a:spcBef>
              <a:spcAft>
                <a:spcPts val="0"/>
              </a:spcAft>
              <a:buNone/>
            </a:pPr>
            <a:r>
              <a:rPr lang="fr" sz="1800" b="1">
                <a:solidFill>
                  <a:srgbClr val="007A34"/>
                </a:solidFill>
                <a:latin typeface="Open Sans"/>
                <a:ea typeface="Open Sans"/>
                <a:cs typeface="Open Sans"/>
                <a:sym typeface="Open Sans"/>
              </a:rPr>
              <a:t>Conçois et construis un modèle d’un robot qui facilite le travail sur un ferme ou dans une serre.</a:t>
            </a:r>
            <a:endParaRPr sz="1800" b="1">
              <a:solidFill>
                <a:srgbClr val="007A34"/>
              </a:solidFill>
              <a:latin typeface="Open Sans"/>
              <a:ea typeface="Open Sans"/>
              <a:cs typeface="Open Sans"/>
              <a:sym typeface="Open Sans"/>
            </a:endParaRPr>
          </a:p>
          <a:p>
            <a:pPr marL="0" lvl="0" indent="0" algn="ctr" rtl="0">
              <a:spcBef>
                <a:spcPts val="0"/>
              </a:spcBef>
              <a:spcAft>
                <a:spcPts val="0"/>
              </a:spcAft>
              <a:buNone/>
            </a:pPr>
            <a:endParaRPr sz="1600" b="1">
              <a:solidFill>
                <a:schemeClr val="dk1"/>
              </a:solidFill>
              <a:latin typeface="Baskervville"/>
              <a:ea typeface="Baskervville"/>
              <a:cs typeface="Baskervville"/>
              <a:sym typeface="Baskervville"/>
            </a:endParaRPr>
          </a:p>
          <a:p>
            <a:pPr marL="0" lvl="0" indent="0" algn="ctr" rtl="0">
              <a:spcBef>
                <a:spcPts val="0"/>
              </a:spcBef>
              <a:spcAft>
                <a:spcPts val="0"/>
              </a:spcAft>
              <a:buNone/>
            </a:pPr>
            <a:endParaRPr sz="1600" b="1">
              <a:solidFill>
                <a:schemeClr val="dk1"/>
              </a:solidFill>
              <a:latin typeface="Baskervville"/>
              <a:ea typeface="Baskervville"/>
              <a:cs typeface="Baskervville"/>
              <a:sym typeface="Baskervville"/>
            </a:endParaRPr>
          </a:p>
        </p:txBody>
      </p:sp>
      <p:pic>
        <p:nvPicPr>
          <p:cNvPr id="649" name="Google Shape;649;p52"/>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652" name="Google Shape;652;p52"/>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18</a:t>
            </a:fld>
            <a:endParaRPr/>
          </a:p>
        </p:txBody>
      </p:sp>
      <p:pic>
        <p:nvPicPr>
          <p:cNvPr id="3" name="Image 2" descr="Une image contenant art, dessin, cadre photo, croquis&#10;&#10;Le contenu généré par l’IA peut être incorrect.">
            <a:extLst>
              <a:ext uri="{FF2B5EF4-FFF2-40B4-BE49-F238E27FC236}">
                <a16:creationId xmlns:a16="http://schemas.microsoft.com/office/drawing/2014/main" id="{3EF0E075-9E8E-25EA-AADD-79461A171354}"/>
              </a:ext>
            </a:extLst>
          </p:cNvPr>
          <p:cNvPicPr>
            <a:picLocks noChangeAspect="1"/>
          </p:cNvPicPr>
          <p:nvPr/>
        </p:nvPicPr>
        <p:blipFill>
          <a:blip r:embed="rId4"/>
          <a:stretch>
            <a:fillRect/>
          </a:stretch>
        </p:blipFill>
        <p:spPr>
          <a:xfrm>
            <a:off x="-2628232" y="102337"/>
            <a:ext cx="9144000" cy="5143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53"/>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658" name="Google Shape;658;p53"/>
          <p:cNvGrpSpPr/>
          <p:nvPr/>
        </p:nvGrpSpPr>
        <p:grpSpPr>
          <a:xfrm>
            <a:off x="1314532" y="242650"/>
            <a:ext cx="6514936" cy="573648"/>
            <a:chOff x="1119355" y="481275"/>
            <a:chExt cx="6514936" cy="573648"/>
          </a:xfrm>
        </p:grpSpPr>
        <p:sp>
          <p:nvSpPr>
            <p:cNvPr id="659" name="Google Shape;659;p53"/>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3"/>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3"/>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2" name="Google Shape;662;p53"/>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Idée d’enquête</a:t>
            </a:r>
            <a:endParaRPr sz="2900" b="1">
              <a:solidFill>
                <a:srgbClr val="191919"/>
              </a:solidFill>
              <a:latin typeface="Open Sans"/>
              <a:ea typeface="Open Sans"/>
              <a:cs typeface="Open Sans"/>
              <a:sym typeface="Open Sans"/>
            </a:endParaRPr>
          </a:p>
        </p:txBody>
      </p:sp>
      <p:sp>
        <p:nvSpPr>
          <p:cNvPr id="663" name="Google Shape;663;p53"/>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1200"/>
              </a:spcAft>
              <a:buNone/>
            </a:pPr>
            <a:r>
              <a:rPr lang="fr" sz="2000" b="1" dirty="0">
                <a:solidFill>
                  <a:srgbClr val="007A34"/>
                </a:solidFill>
              </a:rPr>
              <a:t>Fais une recherche pour découvrir d’autres façons que les robots sont utilisés dans le domaine de l’agriculture. Créer une infographie pour communiquer votre recherche avec les autres.</a:t>
            </a:r>
            <a:endParaRPr sz="2600" b="1" dirty="0">
              <a:solidFill>
                <a:srgbClr val="007A34"/>
              </a:solidFill>
            </a:endParaRPr>
          </a:p>
        </p:txBody>
      </p:sp>
      <p:pic>
        <p:nvPicPr>
          <p:cNvPr id="664" name="Google Shape;664;p53"/>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666" name="Google Shape;666;p53"/>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19</a:t>
            </a:fld>
            <a:endParaRPr/>
          </a:p>
        </p:txBody>
      </p:sp>
      <p:pic>
        <p:nvPicPr>
          <p:cNvPr id="2" name="Image 1" descr="Une image contenant tracteur, dessin humoristique">
            <a:extLst>
              <a:ext uri="{FF2B5EF4-FFF2-40B4-BE49-F238E27FC236}">
                <a16:creationId xmlns:a16="http://schemas.microsoft.com/office/drawing/2014/main" id="{147E5085-B404-B5E7-346D-C573B3A74FC2}"/>
              </a:ext>
            </a:extLst>
          </p:cNvPr>
          <p:cNvPicPr>
            <a:picLocks noChangeAspect="1"/>
          </p:cNvPicPr>
          <p:nvPr/>
        </p:nvPicPr>
        <p:blipFill>
          <a:blip r:embed="rId4"/>
          <a:srcRect l="24947" t="23730" r="13633" b="20848"/>
          <a:stretch>
            <a:fillRect/>
          </a:stretch>
        </p:blipFill>
        <p:spPr>
          <a:xfrm>
            <a:off x="2835830" y="2453607"/>
            <a:ext cx="4257327" cy="21608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
              <a:t>Intended Use</a:t>
            </a:r>
            <a:endParaRPr/>
          </a:p>
        </p:txBody>
      </p:sp>
      <p:sp>
        <p:nvSpPr>
          <p:cNvPr id="75" name="Google Shape;75;p15"/>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 sz="1800"/>
              <a:t>These slides are intended as a teacher accompaniment for the Scholastic Resource “Passe à l’action”, and are designed for use with Junior and Intermediate students.</a:t>
            </a:r>
            <a:endParaRPr sz="1800"/>
          </a:p>
          <a:p>
            <a:pPr marL="0" lvl="0" indent="0" algn="l" rtl="0">
              <a:spcBef>
                <a:spcPts val="1200"/>
              </a:spcBef>
              <a:spcAft>
                <a:spcPts val="0"/>
              </a:spcAft>
              <a:buNone/>
            </a:pPr>
            <a:r>
              <a:rPr lang="fr"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200"/>
              </a:spcBef>
              <a:spcAft>
                <a:spcPts val="0"/>
              </a:spcAft>
              <a:buNone/>
            </a:pPr>
            <a:r>
              <a:rPr lang="fr"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200"/>
              </a:spcBef>
              <a:spcAft>
                <a:spcPts val="1200"/>
              </a:spcAft>
              <a:buNone/>
            </a:pPr>
            <a:r>
              <a:rPr lang="fr" sz="1800"/>
              <a:t>Curriculum connections have also been provided for each lesson.</a:t>
            </a:r>
            <a:endParaRPr sz="1800"/>
          </a:p>
        </p:txBody>
      </p:sp>
      <p:sp>
        <p:nvSpPr>
          <p:cNvPr id="76" name="Google Shape;76;p15"/>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54"/>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672" name="Google Shape;672;p54"/>
          <p:cNvGrpSpPr/>
          <p:nvPr/>
        </p:nvGrpSpPr>
        <p:grpSpPr>
          <a:xfrm rot="3599956" flipH="1">
            <a:off x="-316826" y="-595221"/>
            <a:ext cx="1597719" cy="1708640"/>
            <a:chOff x="6401951" y="891065"/>
            <a:chExt cx="1597754" cy="1708678"/>
          </a:xfrm>
        </p:grpSpPr>
        <p:sp>
          <p:nvSpPr>
            <p:cNvPr id="673" name="Google Shape;673;p54"/>
            <p:cNvSpPr/>
            <p:nvPr/>
          </p:nvSpPr>
          <p:spPr>
            <a:xfrm>
              <a:off x="6821633" y="1082569"/>
              <a:ext cx="1178072" cy="1196326"/>
            </a:xfrm>
            <a:custGeom>
              <a:avLst/>
              <a:gdLst/>
              <a:ahLst/>
              <a:cxnLst/>
              <a:rect l="l" t="t" r="r" b="b"/>
              <a:pathLst>
                <a:path w="1178072" h="1196326" extrusionOk="0">
                  <a:moveTo>
                    <a:pt x="0" y="0"/>
                  </a:moveTo>
                  <a:cubicBezTo>
                    <a:pt x="0" y="0"/>
                    <a:pt x="222227" y="292628"/>
                    <a:pt x="484161" y="506035"/>
                  </a:cubicBezTo>
                  <a:cubicBezTo>
                    <a:pt x="746109" y="719443"/>
                    <a:pt x="1007348" y="953767"/>
                    <a:pt x="1178073" y="1196326"/>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4" name="Google Shape;674;p54"/>
            <p:cNvSpPr/>
            <p:nvPr/>
          </p:nvSpPr>
          <p:spPr>
            <a:xfrm>
              <a:off x="6827811" y="1522613"/>
              <a:ext cx="605125" cy="171537"/>
            </a:xfrm>
            <a:custGeom>
              <a:avLst/>
              <a:gdLst/>
              <a:ahLst/>
              <a:cxnLst/>
              <a:rect l="l" t="t" r="r" b="b"/>
              <a:pathLst>
                <a:path w="605125" h="171537" extrusionOk="0">
                  <a:moveTo>
                    <a:pt x="0" y="0"/>
                  </a:moveTo>
                  <a:cubicBezTo>
                    <a:pt x="0" y="0"/>
                    <a:pt x="247228" y="133541"/>
                    <a:pt x="605125" y="171537"/>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5" name="Google Shape;675;p54"/>
            <p:cNvSpPr/>
            <p:nvPr/>
          </p:nvSpPr>
          <p:spPr>
            <a:xfrm>
              <a:off x="7115978" y="1050554"/>
              <a:ext cx="219680" cy="562487"/>
            </a:xfrm>
            <a:custGeom>
              <a:avLst/>
              <a:gdLst/>
              <a:ahLst/>
              <a:cxnLst/>
              <a:rect l="l" t="t" r="r" b="b"/>
              <a:pathLst>
                <a:path w="219680" h="562487" extrusionOk="0">
                  <a:moveTo>
                    <a:pt x="219680" y="562488"/>
                  </a:moveTo>
                  <a:cubicBezTo>
                    <a:pt x="219680" y="562488"/>
                    <a:pt x="34371" y="320160"/>
                    <a:pt x="0" y="0"/>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6" name="Google Shape;676;p54"/>
            <p:cNvSpPr/>
            <p:nvPr/>
          </p:nvSpPr>
          <p:spPr>
            <a:xfrm>
              <a:off x="7488191" y="1386855"/>
              <a:ext cx="222433" cy="559076"/>
            </a:xfrm>
            <a:custGeom>
              <a:avLst/>
              <a:gdLst/>
              <a:ahLst/>
              <a:cxnLst/>
              <a:rect l="l" t="t" r="r" b="b"/>
              <a:pathLst>
                <a:path w="222433" h="559076" extrusionOk="0">
                  <a:moveTo>
                    <a:pt x="222434" y="559077"/>
                  </a:moveTo>
                  <a:cubicBezTo>
                    <a:pt x="222434" y="559077"/>
                    <a:pt x="48688" y="277096"/>
                    <a:pt x="0" y="0"/>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7" name="Google Shape;677;p54"/>
            <p:cNvSpPr/>
            <p:nvPr/>
          </p:nvSpPr>
          <p:spPr>
            <a:xfrm>
              <a:off x="7236503" y="1965699"/>
              <a:ext cx="549237" cy="56505"/>
            </a:xfrm>
            <a:custGeom>
              <a:avLst/>
              <a:gdLst/>
              <a:ahLst/>
              <a:cxnLst/>
              <a:rect l="l" t="t" r="r" b="b"/>
              <a:pathLst>
                <a:path w="549237" h="56505" extrusionOk="0">
                  <a:moveTo>
                    <a:pt x="0" y="7253"/>
                  </a:moveTo>
                  <a:cubicBezTo>
                    <a:pt x="0" y="7253"/>
                    <a:pt x="332700" y="-27881"/>
                    <a:pt x="549237" y="56505"/>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8" name="Google Shape;678;p54"/>
            <p:cNvSpPr/>
            <p:nvPr/>
          </p:nvSpPr>
          <p:spPr>
            <a:xfrm>
              <a:off x="6630866" y="891065"/>
              <a:ext cx="381363" cy="417495"/>
            </a:xfrm>
            <a:custGeom>
              <a:avLst/>
              <a:gdLst/>
              <a:ahLst/>
              <a:cxnLst/>
              <a:rect l="l" t="t" r="r" b="b"/>
              <a:pathLst>
                <a:path w="381363" h="417495" extrusionOk="0">
                  <a:moveTo>
                    <a:pt x="381364" y="415242"/>
                  </a:moveTo>
                  <a:cubicBezTo>
                    <a:pt x="381364" y="415242"/>
                    <a:pt x="209141" y="442469"/>
                    <a:pt x="99276" y="307673"/>
                  </a:cubicBezTo>
                  <a:cubicBezTo>
                    <a:pt x="-10588" y="172877"/>
                    <a:pt x="32068" y="71424"/>
                    <a:pt x="0" y="0"/>
                  </a:cubicBezTo>
                  <a:cubicBezTo>
                    <a:pt x="12" y="0"/>
                    <a:pt x="372323" y="13473"/>
                    <a:pt x="381364" y="41524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9" name="Google Shape;679;p54"/>
            <p:cNvSpPr/>
            <p:nvPr/>
          </p:nvSpPr>
          <p:spPr>
            <a:xfrm>
              <a:off x="6640029" y="1420522"/>
              <a:ext cx="492921" cy="248447"/>
            </a:xfrm>
            <a:custGeom>
              <a:avLst/>
              <a:gdLst/>
              <a:ahLst/>
              <a:cxnLst/>
              <a:rect l="l" t="t" r="r" b="b"/>
              <a:pathLst>
                <a:path w="492921" h="248447" extrusionOk="0">
                  <a:moveTo>
                    <a:pt x="492922" y="216726"/>
                  </a:moveTo>
                  <a:cubicBezTo>
                    <a:pt x="492922" y="216726"/>
                    <a:pt x="441493" y="61501"/>
                    <a:pt x="291250" y="15598"/>
                  </a:cubicBezTo>
                  <a:cubicBezTo>
                    <a:pt x="141007" y="-30304"/>
                    <a:pt x="70681" y="39963"/>
                    <a:pt x="0" y="37502"/>
                  </a:cubicBezTo>
                  <a:cubicBezTo>
                    <a:pt x="0" y="37502"/>
                    <a:pt x="153727" y="346198"/>
                    <a:pt x="492922" y="21672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0" name="Google Shape;680;p54"/>
            <p:cNvSpPr/>
            <p:nvPr/>
          </p:nvSpPr>
          <p:spPr>
            <a:xfrm>
              <a:off x="7022184" y="1861258"/>
              <a:ext cx="537637" cy="231478"/>
            </a:xfrm>
            <a:custGeom>
              <a:avLst/>
              <a:gdLst/>
              <a:ahLst/>
              <a:cxnLst/>
              <a:rect l="l" t="t" r="r" b="b"/>
              <a:pathLst>
                <a:path w="537637" h="231478" extrusionOk="0">
                  <a:moveTo>
                    <a:pt x="537638" y="111876"/>
                  </a:moveTo>
                  <a:cubicBezTo>
                    <a:pt x="537638" y="111876"/>
                    <a:pt x="414785" y="-15817"/>
                    <a:pt x="258657" y="1640"/>
                  </a:cubicBezTo>
                  <a:cubicBezTo>
                    <a:pt x="102529" y="19097"/>
                    <a:pt x="65856" y="111499"/>
                    <a:pt x="0" y="137276"/>
                  </a:cubicBezTo>
                  <a:cubicBezTo>
                    <a:pt x="0" y="137276"/>
                    <a:pt x="277640" y="365265"/>
                    <a:pt x="537638" y="11187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54"/>
            <p:cNvSpPr/>
            <p:nvPr/>
          </p:nvSpPr>
          <p:spPr>
            <a:xfrm>
              <a:off x="7023179" y="929634"/>
              <a:ext cx="241321" cy="496423"/>
            </a:xfrm>
            <a:custGeom>
              <a:avLst/>
              <a:gdLst/>
              <a:ahLst/>
              <a:cxnLst/>
              <a:rect l="l" t="t" r="r" b="b"/>
              <a:pathLst>
                <a:path w="241321" h="496423" extrusionOk="0">
                  <a:moveTo>
                    <a:pt x="202906" y="496424"/>
                  </a:moveTo>
                  <a:cubicBezTo>
                    <a:pt x="202906" y="496424"/>
                    <a:pt x="51068" y="439131"/>
                    <a:pt x="11689" y="288133"/>
                  </a:cubicBezTo>
                  <a:cubicBezTo>
                    <a:pt x="-27678" y="137135"/>
                    <a:pt x="44975" y="70242"/>
                    <a:pt x="45463" y="0"/>
                  </a:cubicBezTo>
                  <a:cubicBezTo>
                    <a:pt x="45463" y="0"/>
                    <a:pt x="345437" y="165142"/>
                    <a:pt x="202906" y="49642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2" name="Google Shape;682;p54"/>
            <p:cNvSpPr/>
            <p:nvPr/>
          </p:nvSpPr>
          <p:spPr>
            <a:xfrm>
              <a:off x="7393236" y="1205731"/>
              <a:ext cx="234816" cy="500894"/>
            </a:xfrm>
            <a:custGeom>
              <a:avLst/>
              <a:gdLst/>
              <a:ahLst/>
              <a:cxnLst/>
              <a:rect l="l" t="t" r="r" b="b"/>
              <a:pathLst>
                <a:path w="234816" h="500894" extrusionOk="0">
                  <a:moveTo>
                    <a:pt x="195693" y="500895"/>
                  </a:moveTo>
                  <a:cubicBezTo>
                    <a:pt x="195693" y="500895"/>
                    <a:pt x="51055" y="439131"/>
                    <a:pt x="11688" y="288133"/>
                  </a:cubicBezTo>
                  <a:cubicBezTo>
                    <a:pt x="-27678" y="137135"/>
                    <a:pt x="44976" y="70242"/>
                    <a:pt x="45463" y="0"/>
                  </a:cubicBezTo>
                  <a:cubicBezTo>
                    <a:pt x="45463" y="0"/>
                    <a:pt x="338223" y="169612"/>
                    <a:pt x="195693" y="5008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3" name="Google Shape;683;p54"/>
            <p:cNvSpPr/>
            <p:nvPr/>
          </p:nvSpPr>
          <p:spPr>
            <a:xfrm>
              <a:off x="6611932" y="2054158"/>
              <a:ext cx="1302448" cy="329844"/>
            </a:xfrm>
            <a:custGeom>
              <a:avLst/>
              <a:gdLst/>
              <a:ahLst/>
              <a:cxnLst/>
              <a:rect l="l" t="t" r="r" b="b"/>
              <a:pathLst>
                <a:path w="1302448" h="329844" extrusionOk="0">
                  <a:moveTo>
                    <a:pt x="0" y="0"/>
                  </a:moveTo>
                  <a:cubicBezTo>
                    <a:pt x="0" y="0"/>
                    <a:pt x="273473" y="108032"/>
                    <a:pt x="541244" y="145394"/>
                  </a:cubicBezTo>
                  <a:cubicBezTo>
                    <a:pt x="809015" y="182745"/>
                    <a:pt x="1084986" y="234702"/>
                    <a:pt x="1302449" y="329845"/>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4" name="Google Shape;684;p54"/>
            <p:cNvSpPr/>
            <p:nvPr/>
          </p:nvSpPr>
          <p:spPr>
            <a:xfrm>
              <a:off x="6798751" y="2219032"/>
              <a:ext cx="485209" cy="133650"/>
            </a:xfrm>
            <a:custGeom>
              <a:avLst/>
              <a:gdLst/>
              <a:ahLst/>
              <a:cxnLst/>
              <a:rect l="l" t="t" r="r" b="b"/>
              <a:pathLst>
                <a:path w="485209" h="133650" extrusionOk="0">
                  <a:moveTo>
                    <a:pt x="0" y="133651"/>
                  </a:moveTo>
                  <a:cubicBezTo>
                    <a:pt x="0" y="133651"/>
                    <a:pt x="224566" y="122467"/>
                    <a:pt x="485209"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5" name="Google Shape;685;p54"/>
            <p:cNvSpPr/>
            <p:nvPr/>
          </p:nvSpPr>
          <p:spPr>
            <a:xfrm>
              <a:off x="6800043" y="1910153"/>
              <a:ext cx="383702" cy="293724"/>
            </a:xfrm>
            <a:custGeom>
              <a:avLst/>
              <a:gdLst/>
              <a:ahLst/>
              <a:cxnLst/>
              <a:rect l="l" t="t" r="r" b="b"/>
              <a:pathLst>
                <a:path w="383702" h="293724" extrusionOk="0">
                  <a:moveTo>
                    <a:pt x="383703" y="293724"/>
                  </a:moveTo>
                  <a:cubicBezTo>
                    <a:pt x="383703" y="293724"/>
                    <a:pt x="156359" y="204795"/>
                    <a:pt x="0"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6" name="Google Shape;686;p54"/>
            <p:cNvSpPr/>
            <p:nvPr/>
          </p:nvSpPr>
          <p:spPr>
            <a:xfrm>
              <a:off x="7194249" y="1985853"/>
              <a:ext cx="384178" cy="290252"/>
            </a:xfrm>
            <a:custGeom>
              <a:avLst/>
              <a:gdLst/>
              <a:ahLst/>
              <a:cxnLst/>
              <a:rect l="l" t="t" r="r" b="b"/>
              <a:pathLst>
                <a:path w="384178" h="290252" extrusionOk="0">
                  <a:moveTo>
                    <a:pt x="384178" y="290253"/>
                  </a:moveTo>
                  <a:cubicBezTo>
                    <a:pt x="384178" y="290253"/>
                    <a:pt x="148293" y="169393"/>
                    <a:pt x="0"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7" name="Google Shape;687;p54"/>
            <p:cNvSpPr/>
            <p:nvPr/>
          </p:nvSpPr>
          <p:spPr>
            <a:xfrm>
              <a:off x="7265233" y="2297132"/>
              <a:ext cx="396228" cy="194135"/>
            </a:xfrm>
            <a:custGeom>
              <a:avLst/>
              <a:gdLst/>
              <a:ahLst/>
              <a:cxnLst/>
              <a:rect l="l" t="t" r="r" b="b"/>
              <a:pathLst>
                <a:path w="396228" h="194135" extrusionOk="0">
                  <a:moveTo>
                    <a:pt x="0" y="194135"/>
                  </a:moveTo>
                  <a:cubicBezTo>
                    <a:pt x="0" y="194135"/>
                    <a:pt x="213064" y="32088"/>
                    <a:pt x="396229"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8" name="Google Shape;688;p54"/>
            <p:cNvSpPr/>
            <p:nvPr/>
          </p:nvSpPr>
          <p:spPr>
            <a:xfrm>
              <a:off x="6401951" y="1963415"/>
              <a:ext cx="433231" cy="221578"/>
            </a:xfrm>
            <a:custGeom>
              <a:avLst/>
              <a:gdLst/>
              <a:ahLst/>
              <a:cxnLst/>
              <a:rect l="l" t="t" r="r" b="b"/>
              <a:pathLst>
                <a:path w="433231" h="221578" extrusionOk="0">
                  <a:moveTo>
                    <a:pt x="433231" y="164762"/>
                  </a:moveTo>
                  <a:cubicBezTo>
                    <a:pt x="433231" y="164762"/>
                    <a:pt x="326693" y="254825"/>
                    <a:pt x="195592" y="208167"/>
                  </a:cubicBezTo>
                  <a:cubicBezTo>
                    <a:pt x="64490" y="161509"/>
                    <a:pt x="51576" y="74407"/>
                    <a:pt x="0" y="38835"/>
                  </a:cubicBezTo>
                  <a:cubicBezTo>
                    <a:pt x="0" y="38847"/>
                    <a:pt x="260327" y="-106377"/>
                    <a:pt x="433231" y="1647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9" name="Google Shape;689;p54"/>
            <p:cNvSpPr/>
            <p:nvPr/>
          </p:nvSpPr>
          <p:spPr>
            <a:xfrm>
              <a:off x="6643477" y="2243805"/>
              <a:ext cx="411617" cy="189238"/>
            </a:xfrm>
            <a:custGeom>
              <a:avLst/>
              <a:gdLst/>
              <a:ahLst/>
              <a:cxnLst/>
              <a:rect l="l" t="t" r="r" b="b"/>
              <a:pathLst>
                <a:path w="411617" h="189238" extrusionOk="0">
                  <a:moveTo>
                    <a:pt x="411617" y="60734"/>
                  </a:moveTo>
                  <a:cubicBezTo>
                    <a:pt x="411617" y="60734"/>
                    <a:pt x="312024" y="-24140"/>
                    <a:pt x="190182" y="6779"/>
                  </a:cubicBezTo>
                  <a:cubicBezTo>
                    <a:pt x="68341" y="37697"/>
                    <a:pt x="49382" y="114944"/>
                    <a:pt x="0" y="142586"/>
                  </a:cubicBezTo>
                  <a:cubicBezTo>
                    <a:pt x="-12" y="142574"/>
                    <a:pt x="233253" y="290014"/>
                    <a:pt x="411617" y="6073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0" name="Google Shape;690;p54"/>
            <p:cNvSpPr/>
            <p:nvPr/>
          </p:nvSpPr>
          <p:spPr>
            <a:xfrm>
              <a:off x="7129222" y="2348644"/>
              <a:ext cx="357312" cy="251099"/>
            </a:xfrm>
            <a:custGeom>
              <a:avLst/>
              <a:gdLst/>
              <a:ahLst/>
              <a:cxnLst/>
              <a:rect l="l" t="t" r="r" b="b"/>
              <a:pathLst>
                <a:path w="357312" h="251099" extrusionOk="0">
                  <a:moveTo>
                    <a:pt x="357313" y="8632"/>
                  </a:moveTo>
                  <a:cubicBezTo>
                    <a:pt x="357313" y="8632"/>
                    <a:pt x="220277" y="-27769"/>
                    <a:pt x="120696" y="48930"/>
                  </a:cubicBezTo>
                  <a:cubicBezTo>
                    <a:pt x="21115" y="125641"/>
                    <a:pt x="34371" y="204070"/>
                    <a:pt x="0" y="249035"/>
                  </a:cubicBezTo>
                  <a:cubicBezTo>
                    <a:pt x="0" y="249035"/>
                    <a:pt x="284573" y="289845"/>
                    <a:pt x="357313" y="86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1" name="Google Shape;691;p54"/>
            <p:cNvSpPr/>
            <p:nvPr/>
          </p:nvSpPr>
          <p:spPr>
            <a:xfrm>
              <a:off x="6717471" y="1846989"/>
              <a:ext cx="313717" cy="277386"/>
            </a:xfrm>
            <a:custGeom>
              <a:avLst/>
              <a:gdLst/>
              <a:ahLst/>
              <a:cxnLst/>
              <a:rect l="l" t="t" r="r" b="b"/>
              <a:pathLst>
                <a:path w="313717" h="277386" extrusionOk="0">
                  <a:moveTo>
                    <a:pt x="313717" y="274415"/>
                  </a:moveTo>
                  <a:cubicBezTo>
                    <a:pt x="313717" y="274415"/>
                    <a:pt x="186052" y="298195"/>
                    <a:pt x="96462" y="211214"/>
                  </a:cubicBezTo>
                  <a:cubicBezTo>
                    <a:pt x="6872" y="124233"/>
                    <a:pt x="28828" y="48326"/>
                    <a:pt x="0" y="60"/>
                  </a:cubicBezTo>
                  <a:cubicBezTo>
                    <a:pt x="0" y="72"/>
                    <a:pt x="273765" y="-11367"/>
                    <a:pt x="313717" y="2744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54"/>
            <p:cNvSpPr/>
            <p:nvPr/>
          </p:nvSpPr>
          <p:spPr>
            <a:xfrm>
              <a:off x="7085213" y="1882456"/>
              <a:ext cx="310646" cy="281892"/>
            </a:xfrm>
            <a:custGeom>
              <a:avLst/>
              <a:gdLst/>
              <a:ahLst/>
              <a:cxnLst/>
              <a:rect l="l" t="t" r="r" b="b"/>
              <a:pathLst>
                <a:path w="310646" h="281892" extrusionOk="0">
                  <a:moveTo>
                    <a:pt x="310647" y="280404"/>
                  </a:moveTo>
                  <a:cubicBezTo>
                    <a:pt x="310647" y="280404"/>
                    <a:pt x="186064" y="298142"/>
                    <a:pt x="96462" y="211161"/>
                  </a:cubicBezTo>
                  <a:cubicBezTo>
                    <a:pt x="6872" y="124180"/>
                    <a:pt x="28828" y="48273"/>
                    <a:pt x="0" y="7"/>
                  </a:cubicBezTo>
                  <a:cubicBezTo>
                    <a:pt x="12" y="7"/>
                    <a:pt x="270708" y="-5377"/>
                    <a:pt x="310647" y="2804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93" name="Google Shape;693;p54"/>
          <p:cNvGrpSpPr/>
          <p:nvPr/>
        </p:nvGrpSpPr>
        <p:grpSpPr>
          <a:xfrm>
            <a:off x="-148624" y="4114952"/>
            <a:ext cx="1512429" cy="752754"/>
            <a:chOff x="7180251" y="1781927"/>
            <a:chExt cx="1512429" cy="752754"/>
          </a:xfrm>
        </p:grpSpPr>
        <p:sp>
          <p:nvSpPr>
            <p:cNvPr id="694" name="Google Shape;694;p54"/>
            <p:cNvSpPr/>
            <p:nvPr/>
          </p:nvSpPr>
          <p:spPr>
            <a:xfrm flipH="1">
              <a:off x="7180251" y="1989096"/>
              <a:ext cx="1302448" cy="329844"/>
            </a:xfrm>
            <a:custGeom>
              <a:avLst/>
              <a:gdLst/>
              <a:ahLst/>
              <a:cxnLst/>
              <a:rect l="l" t="t" r="r" b="b"/>
              <a:pathLst>
                <a:path w="1302448" h="329844" extrusionOk="0">
                  <a:moveTo>
                    <a:pt x="0" y="0"/>
                  </a:moveTo>
                  <a:cubicBezTo>
                    <a:pt x="0" y="0"/>
                    <a:pt x="273473" y="108032"/>
                    <a:pt x="541244" y="145394"/>
                  </a:cubicBezTo>
                  <a:cubicBezTo>
                    <a:pt x="809015" y="182745"/>
                    <a:pt x="1084986" y="234702"/>
                    <a:pt x="1302449" y="329845"/>
                  </a:cubicBezTo>
                </a:path>
              </a:pathLst>
            </a:custGeom>
            <a:solidFill>
              <a:schemeClr val="accent4"/>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5" name="Google Shape;695;p54"/>
            <p:cNvSpPr/>
            <p:nvPr/>
          </p:nvSpPr>
          <p:spPr>
            <a:xfrm flipH="1">
              <a:off x="7810671" y="2153970"/>
              <a:ext cx="485209" cy="133650"/>
            </a:xfrm>
            <a:custGeom>
              <a:avLst/>
              <a:gdLst/>
              <a:ahLst/>
              <a:cxnLst/>
              <a:rect l="l" t="t" r="r" b="b"/>
              <a:pathLst>
                <a:path w="485209" h="133650" extrusionOk="0">
                  <a:moveTo>
                    <a:pt x="0" y="133651"/>
                  </a:moveTo>
                  <a:cubicBezTo>
                    <a:pt x="0" y="133651"/>
                    <a:pt x="224566" y="122467"/>
                    <a:pt x="485209" y="0"/>
                  </a:cubicBezTo>
                </a:path>
              </a:pathLst>
            </a:custGeom>
            <a:solidFill>
              <a:schemeClr val="accent4"/>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6" name="Google Shape;696;p54"/>
            <p:cNvSpPr/>
            <p:nvPr/>
          </p:nvSpPr>
          <p:spPr>
            <a:xfrm flipH="1">
              <a:off x="7910886" y="1845090"/>
              <a:ext cx="383702" cy="293724"/>
            </a:xfrm>
            <a:custGeom>
              <a:avLst/>
              <a:gdLst/>
              <a:ahLst/>
              <a:cxnLst/>
              <a:rect l="l" t="t" r="r" b="b"/>
              <a:pathLst>
                <a:path w="383702" h="293724" extrusionOk="0">
                  <a:moveTo>
                    <a:pt x="383703" y="293724"/>
                  </a:moveTo>
                  <a:cubicBezTo>
                    <a:pt x="383703" y="293724"/>
                    <a:pt x="156359" y="204795"/>
                    <a:pt x="0" y="0"/>
                  </a:cubicBezTo>
                </a:path>
              </a:pathLst>
            </a:custGeom>
            <a:solidFill>
              <a:schemeClr val="accent4"/>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7" name="Google Shape;697;p54"/>
            <p:cNvSpPr/>
            <p:nvPr/>
          </p:nvSpPr>
          <p:spPr>
            <a:xfrm flipH="1">
              <a:off x="7516204" y="1920791"/>
              <a:ext cx="384178" cy="290252"/>
            </a:xfrm>
            <a:custGeom>
              <a:avLst/>
              <a:gdLst/>
              <a:ahLst/>
              <a:cxnLst/>
              <a:rect l="l" t="t" r="r" b="b"/>
              <a:pathLst>
                <a:path w="384178" h="290252" extrusionOk="0">
                  <a:moveTo>
                    <a:pt x="384178" y="290253"/>
                  </a:moveTo>
                  <a:cubicBezTo>
                    <a:pt x="384178" y="290253"/>
                    <a:pt x="148293" y="169393"/>
                    <a:pt x="0" y="0"/>
                  </a:cubicBezTo>
                </a:path>
              </a:pathLst>
            </a:custGeom>
            <a:solidFill>
              <a:schemeClr val="accent4"/>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8" name="Google Shape;698;p54"/>
            <p:cNvSpPr/>
            <p:nvPr/>
          </p:nvSpPr>
          <p:spPr>
            <a:xfrm flipH="1">
              <a:off x="7433170" y="2232070"/>
              <a:ext cx="396228" cy="194135"/>
            </a:xfrm>
            <a:custGeom>
              <a:avLst/>
              <a:gdLst/>
              <a:ahLst/>
              <a:cxnLst/>
              <a:rect l="l" t="t" r="r" b="b"/>
              <a:pathLst>
                <a:path w="396228" h="194135" extrusionOk="0">
                  <a:moveTo>
                    <a:pt x="0" y="194135"/>
                  </a:moveTo>
                  <a:cubicBezTo>
                    <a:pt x="0" y="194135"/>
                    <a:pt x="213064" y="32088"/>
                    <a:pt x="396229" y="0"/>
                  </a:cubicBezTo>
                </a:path>
              </a:pathLst>
            </a:custGeom>
            <a:solidFill>
              <a:schemeClr val="accent4"/>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9" name="Google Shape;699;p54"/>
            <p:cNvSpPr/>
            <p:nvPr/>
          </p:nvSpPr>
          <p:spPr>
            <a:xfrm flipH="1">
              <a:off x="8259449" y="1898353"/>
              <a:ext cx="433231" cy="221578"/>
            </a:xfrm>
            <a:custGeom>
              <a:avLst/>
              <a:gdLst/>
              <a:ahLst/>
              <a:cxnLst/>
              <a:rect l="l" t="t" r="r" b="b"/>
              <a:pathLst>
                <a:path w="433231" h="221578" extrusionOk="0">
                  <a:moveTo>
                    <a:pt x="433231" y="164762"/>
                  </a:moveTo>
                  <a:cubicBezTo>
                    <a:pt x="433231" y="164762"/>
                    <a:pt x="326693" y="254825"/>
                    <a:pt x="195592" y="208167"/>
                  </a:cubicBezTo>
                  <a:cubicBezTo>
                    <a:pt x="64490" y="161509"/>
                    <a:pt x="51576" y="74407"/>
                    <a:pt x="0" y="38835"/>
                  </a:cubicBezTo>
                  <a:cubicBezTo>
                    <a:pt x="0" y="38847"/>
                    <a:pt x="260327" y="-106377"/>
                    <a:pt x="433231" y="16476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0" name="Google Shape;700;p54"/>
            <p:cNvSpPr/>
            <p:nvPr/>
          </p:nvSpPr>
          <p:spPr>
            <a:xfrm flipH="1">
              <a:off x="8039537" y="2178742"/>
              <a:ext cx="411617" cy="189238"/>
            </a:xfrm>
            <a:custGeom>
              <a:avLst/>
              <a:gdLst/>
              <a:ahLst/>
              <a:cxnLst/>
              <a:rect l="l" t="t" r="r" b="b"/>
              <a:pathLst>
                <a:path w="411617" h="189238" extrusionOk="0">
                  <a:moveTo>
                    <a:pt x="411617" y="60734"/>
                  </a:moveTo>
                  <a:cubicBezTo>
                    <a:pt x="411617" y="60734"/>
                    <a:pt x="312024" y="-24140"/>
                    <a:pt x="190182" y="6779"/>
                  </a:cubicBezTo>
                  <a:cubicBezTo>
                    <a:pt x="68341" y="37697"/>
                    <a:pt x="49382" y="114944"/>
                    <a:pt x="0" y="142586"/>
                  </a:cubicBezTo>
                  <a:cubicBezTo>
                    <a:pt x="-12" y="142574"/>
                    <a:pt x="233253" y="290014"/>
                    <a:pt x="411617" y="6073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1" name="Google Shape;701;p54"/>
            <p:cNvSpPr/>
            <p:nvPr/>
          </p:nvSpPr>
          <p:spPr>
            <a:xfrm flipH="1">
              <a:off x="7608097" y="2283581"/>
              <a:ext cx="357312" cy="251099"/>
            </a:xfrm>
            <a:custGeom>
              <a:avLst/>
              <a:gdLst/>
              <a:ahLst/>
              <a:cxnLst/>
              <a:rect l="l" t="t" r="r" b="b"/>
              <a:pathLst>
                <a:path w="357312" h="251099" extrusionOk="0">
                  <a:moveTo>
                    <a:pt x="357313" y="8632"/>
                  </a:moveTo>
                  <a:cubicBezTo>
                    <a:pt x="357313" y="8632"/>
                    <a:pt x="220277" y="-27769"/>
                    <a:pt x="120696" y="48930"/>
                  </a:cubicBezTo>
                  <a:cubicBezTo>
                    <a:pt x="21115" y="125641"/>
                    <a:pt x="34371" y="204070"/>
                    <a:pt x="0" y="249035"/>
                  </a:cubicBezTo>
                  <a:cubicBezTo>
                    <a:pt x="0" y="249035"/>
                    <a:pt x="284573" y="289845"/>
                    <a:pt x="357313" y="863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2" name="Google Shape;702;p54"/>
            <p:cNvSpPr/>
            <p:nvPr/>
          </p:nvSpPr>
          <p:spPr>
            <a:xfrm flipH="1">
              <a:off x="8063443" y="1781927"/>
              <a:ext cx="313717" cy="277386"/>
            </a:xfrm>
            <a:custGeom>
              <a:avLst/>
              <a:gdLst/>
              <a:ahLst/>
              <a:cxnLst/>
              <a:rect l="l" t="t" r="r" b="b"/>
              <a:pathLst>
                <a:path w="313717" h="277386" extrusionOk="0">
                  <a:moveTo>
                    <a:pt x="313717" y="274415"/>
                  </a:moveTo>
                  <a:cubicBezTo>
                    <a:pt x="313717" y="274415"/>
                    <a:pt x="186052" y="298195"/>
                    <a:pt x="96462" y="211214"/>
                  </a:cubicBezTo>
                  <a:cubicBezTo>
                    <a:pt x="6872" y="124233"/>
                    <a:pt x="28828" y="48326"/>
                    <a:pt x="0" y="60"/>
                  </a:cubicBezTo>
                  <a:cubicBezTo>
                    <a:pt x="0" y="72"/>
                    <a:pt x="273765" y="-11367"/>
                    <a:pt x="313717" y="27441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3" name="Google Shape;703;p54"/>
            <p:cNvSpPr/>
            <p:nvPr/>
          </p:nvSpPr>
          <p:spPr>
            <a:xfrm flipH="1">
              <a:off x="7698772" y="1817393"/>
              <a:ext cx="310646" cy="281892"/>
            </a:xfrm>
            <a:custGeom>
              <a:avLst/>
              <a:gdLst/>
              <a:ahLst/>
              <a:cxnLst/>
              <a:rect l="l" t="t" r="r" b="b"/>
              <a:pathLst>
                <a:path w="310646" h="281892" extrusionOk="0">
                  <a:moveTo>
                    <a:pt x="310647" y="280404"/>
                  </a:moveTo>
                  <a:cubicBezTo>
                    <a:pt x="310647" y="280404"/>
                    <a:pt x="186064" y="298142"/>
                    <a:pt x="96462" y="211161"/>
                  </a:cubicBezTo>
                  <a:cubicBezTo>
                    <a:pt x="6872" y="124180"/>
                    <a:pt x="28828" y="48273"/>
                    <a:pt x="0" y="7"/>
                  </a:cubicBezTo>
                  <a:cubicBezTo>
                    <a:pt x="12" y="7"/>
                    <a:pt x="270708" y="-5377"/>
                    <a:pt x="310647" y="28040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04" name="Google Shape;704;p54"/>
          <p:cNvGrpSpPr/>
          <p:nvPr/>
        </p:nvGrpSpPr>
        <p:grpSpPr>
          <a:xfrm>
            <a:off x="8022576" y="534990"/>
            <a:ext cx="1597754" cy="1708678"/>
            <a:chOff x="6401951" y="891065"/>
            <a:chExt cx="1597754" cy="1708678"/>
          </a:xfrm>
        </p:grpSpPr>
        <p:sp>
          <p:nvSpPr>
            <p:cNvPr id="705" name="Google Shape;705;p54"/>
            <p:cNvSpPr/>
            <p:nvPr/>
          </p:nvSpPr>
          <p:spPr>
            <a:xfrm>
              <a:off x="6821633" y="1082569"/>
              <a:ext cx="1178072" cy="1196326"/>
            </a:xfrm>
            <a:custGeom>
              <a:avLst/>
              <a:gdLst/>
              <a:ahLst/>
              <a:cxnLst/>
              <a:rect l="l" t="t" r="r" b="b"/>
              <a:pathLst>
                <a:path w="1178072" h="1196326" extrusionOk="0">
                  <a:moveTo>
                    <a:pt x="0" y="0"/>
                  </a:moveTo>
                  <a:cubicBezTo>
                    <a:pt x="0" y="0"/>
                    <a:pt x="222227" y="292628"/>
                    <a:pt x="484161" y="506035"/>
                  </a:cubicBezTo>
                  <a:cubicBezTo>
                    <a:pt x="746109" y="719443"/>
                    <a:pt x="1007348" y="953767"/>
                    <a:pt x="1178073" y="1196326"/>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6" name="Google Shape;706;p54"/>
            <p:cNvSpPr/>
            <p:nvPr/>
          </p:nvSpPr>
          <p:spPr>
            <a:xfrm>
              <a:off x="6827811" y="1522613"/>
              <a:ext cx="605125" cy="171537"/>
            </a:xfrm>
            <a:custGeom>
              <a:avLst/>
              <a:gdLst/>
              <a:ahLst/>
              <a:cxnLst/>
              <a:rect l="l" t="t" r="r" b="b"/>
              <a:pathLst>
                <a:path w="605125" h="171537" extrusionOk="0">
                  <a:moveTo>
                    <a:pt x="0" y="0"/>
                  </a:moveTo>
                  <a:cubicBezTo>
                    <a:pt x="0" y="0"/>
                    <a:pt x="247228" y="133541"/>
                    <a:pt x="605125" y="171537"/>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7" name="Google Shape;707;p54"/>
            <p:cNvSpPr/>
            <p:nvPr/>
          </p:nvSpPr>
          <p:spPr>
            <a:xfrm>
              <a:off x="7115978" y="1050554"/>
              <a:ext cx="219680" cy="562487"/>
            </a:xfrm>
            <a:custGeom>
              <a:avLst/>
              <a:gdLst/>
              <a:ahLst/>
              <a:cxnLst/>
              <a:rect l="l" t="t" r="r" b="b"/>
              <a:pathLst>
                <a:path w="219680" h="562487" extrusionOk="0">
                  <a:moveTo>
                    <a:pt x="219680" y="562488"/>
                  </a:moveTo>
                  <a:cubicBezTo>
                    <a:pt x="219680" y="562488"/>
                    <a:pt x="34371" y="320160"/>
                    <a:pt x="0" y="0"/>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8" name="Google Shape;708;p54"/>
            <p:cNvSpPr/>
            <p:nvPr/>
          </p:nvSpPr>
          <p:spPr>
            <a:xfrm>
              <a:off x="7488191" y="1386855"/>
              <a:ext cx="222433" cy="559076"/>
            </a:xfrm>
            <a:custGeom>
              <a:avLst/>
              <a:gdLst/>
              <a:ahLst/>
              <a:cxnLst/>
              <a:rect l="l" t="t" r="r" b="b"/>
              <a:pathLst>
                <a:path w="222433" h="559076" extrusionOk="0">
                  <a:moveTo>
                    <a:pt x="222434" y="559077"/>
                  </a:moveTo>
                  <a:cubicBezTo>
                    <a:pt x="222434" y="559077"/>
                    <a:pt x="48688" y="277096"/>
                    <a:pt x="0" y="0"/>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9" name="Google Shape;709;p54"/>
            <p:cNvSpPr/>
            <p:nvPr/>
          </p:nvSpPr>
          <p:spPr>
            <a:xfrm>
              <a:off x="7236503" y="1965699"/>
              <a:ext cx="549237" cy="56505"/>
            </a:xfrm>
            <a:custGeom>
              <a:avLst/>
              <a:gdLst/>
              <a:ahLst/>
              <a:cxnLst/>
              <a:rect l="l" t="t" r="r" b="b"/>
              <a:pathLst>
                <a:path w="549237" h="56505" extrusionOk="0">
                  <a:moveTo>
                    <a:pt x="0" y="7253"/>
                  </a:moveTo>
                  <a:cubicBezTo>
                    <a:pt x="0" y="7253"/>
                    <a:pt x="332700" y="-27881"/>
                    <a:pt x="549237" y="56505"/>
                  </a:cubicBezTo>
                </a:path>
              </a:pathLst>
            </a:custGeom>
            <a:noFill/>
            <a:ln w="9525"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0" name="Google Shape;710;p54"/>
            <p:cNvSpPr/>
            <p:nvPr/>
          </p:nvSpPr>
          <p:spPr>
            <a:xfrm>
              <a:off x="6630866" y="891065"/>
              <a:ext cx="381363" cy="417495"/>
            </a:xfrm>
            <a:custGeom>
              <a:avLst/>
              <a:gdLst/>
              <a:ahLst/>
              <a:cxnLst/>
              <a:rect l="l" t="t" r="r" b="b"/>
              <a:pathLst>
                <a:path w="381363" h="417495" extrusionOk="0">
                  <a:moveTo>
                    <a:pt x="381364" y="415242"/>
                  </a:moveTo>
                  <a:cubicBezTo>
                    <a:pt x="381364" y="415242"/>
                    <a:pt x="209141" y="442469"/>
                    <a:pt x="99276" y="307673"/>
                  </a:cubicBezTo>
                  <a:cubicBezTo>
                    <a:pt x="-10588" y="172877"/>
                    <a:pt x="32068" y="71424"/>
                    <a:pt x="0" y="0"/>
                  </a:cubicBezTo>
                  <a:cubicBezTo>
                    <a:pt x="12" y="0"/>
                    <a:pt x="372323" y="13473"/>
                    <a:pt x="381364" y="41524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1" name="Google Shape;711;p54"/>
            <p:cNvSpPr/>
            <p:nvPr/>
          </p:nvSpPr>
          <p:spPr>
            <a:xfrm>
              <a:off x="6640029" y="1420522"/>
              <a:ext cx="492921" cy="248447"/>
            </a:xfrm>
            <a:custGeom>
              <a:avLst/>
              <a:gdLst/>
              <a:ahLst/>
              <a:cxnLst/>
              <a:rect l="l" t="t" r="r" b="b"/>
              <a:pathLst>
                <a:path w="492921" h="248447" extrusionOk="0">
                  <a:moveTo>
                    <a:pt x="492922" y="216726"/>
                  </a:moveTo>
                  <a:cubicBezTo>
                    <a:pt x="492922" y="216726"/>
                    <a:pt x="441493" y="61501"/>
                    <a:pt x="291250" y="15598"/>
                  </a:cubicBezTo>
                  <a:cubicBezTo>
                    <a:pt x="141007" y="-30304"/>
                    <a:pt x="70681" y="39963"/>
                    <a:pt x="0" y="37502"/>
                  </a:cubicBezTo>
                  <a:cubicBezTo>
                    <a:pt x="0" y="37502"/>
                    <a:pt x="153727" y="346198"/>
                    <a:pt x="492922" y="21672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2" name="Google Shape;712;p54"/>
            <p:cNvSpPr/>
            <p:nvPr/>
          </p:nvSpPr>
          <p:spPr>
            <a:xfrm>
              <a:off x="7022184" y="1861258"/>
              <a:ext cx="537637" cy="231478"/>
            </a:xfrm>
            <a:custGeom>
              <a:avLst/>
              <a:gdLst/>
              <a:ahLst/>
              <a:cxnLst/>
              <a:rect l="l" t="t" r="r" b="b"/>
              <a:pathLst>
                <a:path w="537637" h="231478" extrusionOk="0">
                  <a:moveTo>
                    <a:pt x="537638" y="111876"/>
                  </a:moveTo>
                  <a:cubicBezTo>
                    <a:pt x="537638" y="111876"/>
                    <a:pt x="414785" y="-15817"/>
                    <a:pt x="258657" y="1640"/>
                  </a:cubicBezTo>
                  <a:cubicBezTo>
                    <a:pt x="102529" y="19097"/>
                    <a:pt x="65856" y="111499"/>
                    <a:pt x="0" y="137276"/>
                  </a:cubicBezTo>
                  <a:cubicBezTo>
                    <a:pt x="0" y="137276"/>
                    <a:pt x="277640" y="365265"/>
                    <a:pt x="537638" y="11187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3" name="Google Shape;713;p54"/>
            <p:cNvSpPr/>
            <p:nvPr/>
          </p:nvSpPr>
          <p:spPr>
            <a:xfrm>
              <a:off x="7023179" y="929634"/>
              <a:ext cx="241321" cy="496423"/>
            </a:xfrm>
            <a:custGeom>
              <a:avLst/>
              <a:gdLst/>
              <a:ahLst/>
              <a:cxnLst/>
              <a:rect l="l" t="t" r="r" b="b"/>
              <a:pathLst>
                <a:path w="241321" h="496423" extrusionOk="0">
                  <a:moveTo>
                    <a:pt x="202906" y="496424"/>
                  </a:moveTo>
                  <a:cubicBezTo>
                    <a:pt x="202906" y="496424"/>
                    <a:pt x="51068" y="439131"/>
                    <a:pt x="11689" y="288133"/>
                  </a:cubicBezTo>
                  <a:cubicBezTo>
                    <a:pt x="-27678" y="137135"/>
                    <a:pt x="44975" y="70242"/>
                    <a:pt x="45463" y="0"/>
                  </a:cubicBezTo>
                  <a:cubicBezTo>
                    <a:pt x="45463" y="0"/>
                    <a:pt x="345437" y="165142"/>
                    <a:pt x="202906" y="49642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4" name="Google Shape;714;p54"/>
            <p:cNvSpPr/>
            <p:nvPr/>
          </p:nvSpPr>
          <p:spPr>
            <a:xfrm>
              <a:off x="7393236" y="1205731"/>
              <a:ext cx="234816" cy="500894"/>
            </a:xfrm>
            <a:custGeom>
              <a:avLst/>
              <a:gdLst/>
              <a:ahLst/>
              <a:cxnLst/>
              <a:rect l="l" t="t" r="r" b="b"/>
              <a:pathLst>
                <a:path w="234816" h="500894" extrusionOk="0">
                  <a:moveTo>
                    <a:pt x="195693" y="500895"/>
                  </a:moveTo>
                  <a:cubicBezTo>
                    <a:pt x="195693" y="500895"/>
                    <a:pt x="51055" y="439131"/>
                    <a:pt x="11688" y="288133"/>
                  </a:cubicBezTo>
                  <a:cubicBezTo>
                    <a:pt x="-27678" y="137135"/>
                    <a:pt x="44976" y="70242"/>
                    <a:pt x="45463" y="0"/>
                  </a:cubicBezTo>
                  <a:cubicBezTo>
                    <a:pt x="45463" y="0"/>
                    <a:pt x="338223" y="169612"/>
                    <a:pt x="195693" y="5008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5" name="Google Shape;715;p54"/>
            <p:cNvSpPr/>
            <p:nvPr/>
          </p:nvSpPr>
          <p:spPr>
            <a:xfrm>
              <a:off x="6611932" y="2054158"/>
              <a:ext cx="1302448" cy="329844"/>
            </a:xfrm>
            <a:custGeom>
              <a:avLst/>
              <a:gdLst/>
              <a:ahLst/>
              <a:cxnLst/>
              <a:rect l="l" t="t" r="r" b="b"/>
              <a:pathLst>
                <a:path w="1302448" h="329844" extrusionOk="0">
                  <a:moveTo>
                    <a:pt x="0" y="0"/>
                  </a:moveTo>
                  <a:cubicBezTo>
                    <a:pt x="0" y="0"/>
                    <a:pt x="273473" y="108032"/>
                    <a:pt x="541244" y="145394"/>
                  </a:cubicBezTo>
                  <a:cubicBezTo>
                    <a:pt x="809015" y="182745"/>
                    <a:pt x="1084986" y="234702"/>
                    <a:pt x="1302449" y="329845"/>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6" name="Google Shape;716;p54"/>
            <p:cNvSpPr/>
            <p:nvPr/>
          </p:nvSpPr>
          <p:spPr>
            <a:xfrm>
              <a:off x="6798751" y="2219032"/>
              <a:ext cx="485209" cy="133650"/>
            </a:xfrm>
            <a:custGeom>
              <a:avLst/>
              <a:gdLst/>
              <a:ahLst/>
              <a:cxnLst/>
              <a:rect l="l" t="t" r="r" b="b"/>
              <a:pathLst>
                <a:path w="485209" h="133650" extrusionOk="0">
                  <a:moveTo>
                    <a:pt x="0" y="133651"/>
                  </a:moveTo>
                  <a:cubicBezTo>
                    <a:pt x="0" y="133651"/>
                    <a:pt x="224566" y="122467"/>
                    <a:pt x="485209"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7" name="Google Shape;717;p54"/>
            <p:cNvSpPr/>
            <p:nvPr/>
          </p:nvSpPr>
          <p:spPr>
            <a:xfrm>
              <a:off x="6800043" y="1910153"/>
              <a:ext cx="383702" cy="293724"/>
            </a:xfrm>
            <a:custGeom>
              <a:avLst/>
              <a:gdLst/>
              <a:ahLst/>
              <a:cxnLst/>
              <a:rect l="l" t="t" r="r" b="b"/>
              <a:pathLst>
                <a:path w="383702" h="293724" extrusionOk="0">
                  <a:moveTo>
                    <a:pt x="383703" y="293724"/>
                  </a:moveTo>
                  <a:cubicBezTo>
                    <a:pt x="383703" y="293724"/>
                    <a:pt x="156359" y="204795"/>
                    <a:pt x="0"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8" name="Google Shape;718;p54"/>
            <p:cNvSpPr/>
            <p:nvPr/>
          </p:nvSpPr>
          <p:spPr>
            <a:xfrm>
              <a:off x="7194249" y="1985853"/>
              <a:ext cx="384178" cy="290252"/>
            </a:xfrm>
            <a:custGeom>
              <a:avLst/>
              <a:gdLst/>
              <a:ahLst/>
              <a:cxnLst/>
              <a:rect l="l" t="t" r="r" b="b"/>
              <a:pathLst>
                <a:path w="384178" h="290252" extrusionOk="0">
                  <a:moveTo>
                    <a:pt x="384178" y="290253"/>
                  </a:moveTo>
                  <a:cubicBezTo>
                    <a:pt x="384178" y="290253"/>
                    <a:pt x="148293" y="169393"/>
                    <a:pt x="0"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9" name="Google Shape;719;p54"/>
            <p:cNvSpPr/>
            <p:nvPr/>
          </p:nvSpPr>
          <p:spPr>
            <a:xfrm>
              <a:off x="7265233" y="2297132"/>
              <a:ext cx="396228" cy="194135"/>
            </a:xfrm>
            <a:custGeom>
              <a:avLst/>
              <a:gdLst/>
              <a:ahLst/>
              <a:cxnLst/>
              <a:rect l="l" t="t" r="r" b="b"/>
              <a:pathLst>
                <a:path w="396228" h="194135" extrusionOk="0">
                  <a:moveTo>
                    <a:pt x="0" y="194135"/>
                  </a:moveTo>
                  <a:cubicBezTo>
                    <a:pt x="0" y="194135"/>
                    <a:pt x="213064" y="32088"/>
                    <a:pt x="396229" y="0"/>
                  </a:cubicBez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0" name="Google Shape;720;p54"/>
            <p:cNvSpPr/>
            <p:nvPr/>
          </p:nvSpPr>
          <p:spPr>
            <a:xfrm>
              <a:off x="6401951" y="1963415"/>
              <a:ext cx="433231" cy="221578"/>
            </a:xfrm>
            <a:custGeom>
              <a:avLst/>
              <a:gdLst/>
              <a:ahLst/>
              <a:cxnLst/>
              <a:rect l="l" t="t" r="r" b="b"/>
              <a:pathLst>
                <a:path w="433231" h="221578" extrusionOk="0">
                  <a:moveTo>
                    <a:pt x="433231" y="164762"/>
                  </a:moveTo>
                  <a:cubicBezTo>
                    <a:pt x="433231" y="164762"/>
                    <a:pt x="326693" y="254825"/>
                    <a:pt x="195592" y="208167"/>
                  </a:cubicBezTo>
                  <a:cubicBezTo>
                    <a:pt x="64490" y="161509"/>
                    <a:pt x="51576" y="74407"/>
                    <a:pt x="0" y="38835"/>
                  </a:cubicBezTo>
                  <a:cubicBezTo>
                    <a:pt x="0" y="38847"/>
                    <a:pt x="260327" y="-106377"/>
                    <a:pt x="433231" y="1647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1" name="Google Shape;721;p54"/>
            <p:cNvSpPr/>
            <p:nvPr/>
          </p:nvSpPr>
          <p:spPr>
            <a:xfrm>
              <a:off x="6643477" y="2243805"/>
              <a:ext cx="411617" cy="189238"/>
            </a:xfrm>
            <a:custGeom>
              <a:avLst/>
              <a:gdLst/>
              <a:ahLst/>
              <a:cxnLst/>
              <a:rect l="l" t="t" r="r" b="b"/>
              <a:pathLst>
                <a:path w="411617" h="189238" extrusionOk="0">
                  <a:moveTo>
                    <a:pt x="411617" y="60734"/>
                  </a:moveTo>
                  <a:cubicBezTo>
                    <a:pt x="411617" y="60734"/>
                    <a:pt x="312024" y="-24140"/>
                    <a:pt x="190182" y="6779"/>
                  </a:cubicBezTo>
                  <a:cubicBezTo>
                    <a:pt x="68341" y="37697"/>
                    <a:pt x="49382" y="114944"/>
                    <a:pt x="0" y="142586"/>
                  </a:cubicBezTo>
                  <a:cubicBezTo>
                    <a:pt x="-12" y="142574"/>
                    <a:pt x="233253" y="290014"/>
                    <a:pt x="411617" y="6073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2" name="Google Shape;722;p54"/>
            <p:cNvSpPr/>
            <p:nvPr/>
          </p:nvSpPr>
          <p:spPr>
            <a:xfrm>
              <a:off x="7129222" y="2348644"/>
              <a:ext cx="357312" cy="251099"/>
            </a:xfrm>
            <a:custGeom>
              <a:avLst/>
              <a:gdLst/>
              <a:ahLst/>
              <a:cxnLst/>
              <a:rect l="l" t="t" r="r" b="b"/>
              <a:pathLst>
                <a:path w="357312" h="251099" extrusionOk="0">
                  <a:moveTo>
                    <a:pt x="357313" y="8632"/>
                  </a:moveTo>
                  <a:cubicBezTo>
                    <a:pt x="357313" y="8632"/>
                    <a:pt x="220277" y="-27769"/>
                    <a:pt x="120696" y="48930"/>
                  </a:cubicBezTo>
                  <a:cubicBezTo>
                    <a:pt x="21115" y="125641"/>
                    <a:pt x="34371" y="204070"/>
                    <a:pt x="0" y="249035"/>
                  </a:cubicBezTo>
                  <a:cubicBezTo>
                    <a:pt x="0" y="249035"/>
                    <a:pt x="284573" y="289845"/>
                    <a:pt x="357313" y="86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3" name="Google Shape;723;p54"/>
            <p:cNvSpPr/>
            <p:nvPr/>
          </p:nvSpPr>
          <p:spPr>
            <a:xfrm>
              <a:off x="6717471" y="1846989"/>
              <a:ext cx="313717" cy="277386"/>
            </a:xfrm>
            <a:custGeom>
              <a:avLst/>
              <a:gdLst/>
              <a:ahLst/>
              <a:cxnLst/>
              <a:rect l="l" t="t" r="r" b="b"/>
              <a:pathLst>
                <a:path w="313717" h="277386" extrusionOk="0">
                  <a:moveTo>
                    <a:pt x="313717" y="274415"/>
                  </a:moveTo>
                  <a:cubicBezTo>
                    <a:pt x="313717" y="274415"/>
                    <a:pt x="186052" y="298195"/>
                    <a:pt x="96462" y="211214"/>
                  </a:cubicBezTo>
                  <a:cubicBezTo>
                    <a:pt x="6872" y="124233"/>
                    <a:pt x="28828" y="48326"/>
                    <a:pt x="0" y="60"/>
                  </a:cubicBezTo>
                  <a:cubicBezTo>
                    <a:pt x="0" y="72"/>
                    <a:pt x="273765" y="-11367"/>
                    <a:pt x="313717" y="2744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4" name="Google Shape;724;p54"/>
            <p:cNvSpPr/>
            <p:nvPr/>
          </p:nvSpPr>
          <p:spPr>
            <a:xfrm>
              <a:off x="7085213" y="1882456"/>
              <a:ext cx="310646" cy="281892"/>
            </a:xfrm>
            <a:custGeom>
              <a:avLst/>
              <a:gdLst/>
              <a:ahLst/>
              <a:cxnLst/>
              <a:rect l="l" t="t" r="r" b="b"/>
              <a:pathLst>
                <a:path w="310646" h="281892" extrusionOk="0">
                  <a:moveTo>
                    <a:pt x="310647" y="280404"/>
                  </a:moveTo>
                  <a:cubicBezTo>
                    <a:pt x="310647" y="280404"/>
                    <a:pt x="186064" y="298142"/>
                    <a:pt x="96462" y="211161"/>
                  </a:cubicBezTo>
                  <a:cubicBezTo>
                    <a:pt x="6872" y="124180"/>
                    <a:pt x="28828" y="48273"/>
                    <a:pt x="0" y="7"/>
                  </a:cubicBezTo>
                  <a:cubicBezTo>
                    <a:pt x="12" y="7"/>
                    <a:pt x="270708" y="-5377"/>
                    <a:pt x="310647" y="2804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25" name="Google Shape;725;p54"/>
          <p:cNvGrpSpPr/>
          <p:nvPr/>
        </p:nvGrpSpPr>
        <p:grpSpPr>
          <a:xfrm>
            <a:off x="1314532" y="242650"/>
            <a:ext cx="6514936" cy="573648"/>
            <a:chOff x="1119355" y="481275"/>
            <a:chExt cx="6514936" cy="573648"/>
          </a:xfrm>
        </p:grpSpPr>
        <p:sp>
          <p:nvSpPr>
            <p:cNvPr id="726" name="Google Shape;726;p54"/>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54"/>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4"/>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 name="Google Shape;729;p54"/>
          <p:cNvGrpSpPr/>
          <p:nvPr/>
        </p:nvGrpSpPr>
        <p:grpSpPr>
          <a:xfrm rot="966960">
            <a:off x="154676" y="1852244"/>
            <a:ext cx="432494" cy="391279"/>
            <a:chOff x="6751173" y="2759556"/>
            <a:chExt cx="910182" cy="823444"/>
          </a:xfrm>
        </p:grpSpPr>
        <p:sp>
          <p:nvSpPr>
            <p:cNvPr id="730" name="Google Shape;730;p54"/>
            <p:cNvSpPr/>
            <p:nvPr/>
          </p:nvSpPr>
          <p:spPr>
            <a:xfrm>
              <a:off x="6751173" y="2759556"/>
              <a:ext cx="910182" cy="823444"/>
            </a:xfrm>
            <a:custGeom>
              <a:avLst/>
              <a:gdLst/>
              <a:ahLst/>
              <a:cxnLst/>
              <a:rect l="l" t="t" r="r" b="b"/>
              <a:pathLst>
                <a:path w="138168" h="125001" extrusionOk="0">
                  <a:moveTo>
                    <a:pt x="0" y="0"/>
                  </a:moveTo>
                  <a:cubicBezTo>
                    <a:pt x="0" y="0"/>
                    <a:pt x="64674" y="13656"/>
                    <a:pt x="92965" y="43856"/>
                  </a:cubicBezTo>
                  <a:cubicBezTo>
                    <a:pt x="121257" y="74056"/>
                    <a:pt x="138168" y="125001"/>
                    <a:pt x="138168" y="125001"/>
                  </a:cubicBezTo>
                  <a:cubicBezTo>
                    <a:pt x="138168" y="125001"/>
                    <a:pt x="75091" y="119580"/>
                    <a:pt x="38209" y="80305"/>
                  </a:cubicBezTo>
                  <a:cubicBezTo>
                    <a:pt x="1316" y="41017"/>
                    <a:pt x="0" y="0"/>
                    <a:pt x="0" y="0"/>
                  </a:cubicBez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1" name="Google Shape;731;p54"/>
            <p:cNvSpPr/>
            <p:nvPr/>
          </p:nvSpPr>
          <p:spPr>
            <a:xfrm>
              <a:off x="6751173" y="2759556"/>
              <a:ext cx="910182" cy="823358"/>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32" name="Google Shape;732;p54"/>
          <p:cNvGrpSpPr/>
          <p:nvPr/>
        </p:nvGrpSpPr>
        <p:grpSpPr>
          <a:xfrm flipH="1">
            <a:off x="8507414" y="4239933"/>
            <a:ext cx="287617" cy="260208"/>
            <a:chOff x="6751173" y="2759556"/>
            <a:chExt cx="910182" cy="823444"/>
          </a:xfrm>
        </p:grpSpPr>
        <p:sp>
          <p:nvSpPr>
            <p:cNvPr id="733" name="Google Shape;733;p54"/>
            <p:cNvSpPr/>
            <p:nvPr/>
          </p:nvSpPr>
          <p:spPr>
            <a:xfrm>
              <a:off x="6751173" y="2759556"/>
              <a:ext cx="910182" cy="823444"/>
            </a:xfrm>
            <a:custGeom>
              <a:avLst/>
              <a:gdLst/>
              <a:ahLst/>
              <a:cxnLst/>
              <a:rect l="l" t="t" r="r" b="b"/>
              <a:pathLst>
                <a:path w="138168" h="125001" extrusionOk="0">
                  <a:moveTo>
                    <a:pt x="0" y="0"/>
                  </a:moveTo>
                  <a:cubicBezTo>
                    <a:pt x="0" y="0"/>
                    <a:pt x="64674" y="13656"/>
                    <a:pt x="92965" y="43856"/>
                  </a:cubicBezTo>
                  <a:cubicBezTo>
                    <a:pt x="121257" y="74056"/>
                    <a:pt x="138168" y="125001"/>
                    <a:pt x="138168" y="125001"/>
                  </a:cubicBezTo>
                  <a:cubicBezTo>
                    <a:pt x="138168" y="125001"/>
                    <a:pt x="75091" y="119580"/>
                    <a:pt x="38209" y="80305"/>
                  </a:cubicBezTo>
                  <a:cubicBezTo>
                    <a:pt x="1316" y="41017"/>
                    <a:pt x="0" y="0"/>
                    <a:pt x="0" y="0"/>
                  </a:cubicBez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4" name="Google Shape;734;p54"/>
            <p:cNvSpPr/>
            <p:nvPr/>
          </p:nvSpPr>
          <p:spPr>
            <a:xfrm>
              <a:off x="6751173" y="2759556"/>
              <a:ext cx="910182" cy="823358"/>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35" name="Google Shape;735;p54"/>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Articles liés dans le livre</a:t>
            </a:r>
            <a:endParaRPr sz="2900" b="1">
              <a:solidFill>
                <a:srgbClr val="191919"/>
              </a:solidFill>
              <a:latin typeface="Open Sans"/>
              <a:ea typeface="Open Sans"/>
              <a:cs typeface="Open Sans"/>
              <a:sym typeface="Open Sans"/>
            </a:endParaRPr>
          </a:p>
        </p:txBody>
      </p:sp>
      <p:sp>
        <p:nvSpPr>
          <p:cNvPr id="736" name="Google Shape;736;p54"/>
          <p:cNvSpPr txBox="1"/>
          <p:nvPr/>
        </p:nvSpPr>
        <p:spPr>
          <a:xfrm>
            <a:off x="1609525" y="1099825"/>
            <a:ext cx="5891400" cy="2770500"/>
          </a:xfrm>
          <a:prstGeom prst="rect">
            <a:avLst/>
          </a:prstGeom>
          <a:noFill/>
          <a:ln w="28575" cap="flat" cmpd="sng">
            <a:solidFill>
              <a:srgbClr val="007A34"/>
            </a:solidFill>
            <a:prstDash val="dashDot"/>
            <a:round/>
            <a:headEnd type="none" w="sm" len="sm"/>
            <a:tailEnd type="none" w="sm" len="sm"/>
          </a:ln>
        </p:spPr>
        <p:txBody>
          <a:bodyPr spcFirstLastPara="1" wrap="square" lIns="91425" tIns="91425" rIns="91425" bIns="91425" anchor="t" anchorCtr="0">
            <a:spAutoFit/>
          </a:bodyPr>
          <a:lstStyle/>
          <a:p>
            <a:pPr marL="914400" lvl="1" indent="-355600" algn="l" rtl="0">
              <a:spcBef>
                <a:spcPts val="0"/>
              </a:spcBef>
              <a:spcAft>
                <a:spcPts val="0"/>
              </a:spcAft>
              <a:buClr>
                <a:srgbClr val="191919"/>
              </a:buClr>
              <a:buSzPts val="2000"/>
              <a:buFont typeface="Open Sans"/>
              <a:buChar char="○"/>
            </a:pPr>
            <a:r>
              <a:rPr lang="fr" sz="2400" b="1">
                <a:latin typeface="Open Sans"/>
                <a:ea typeface="Open Sans"/>
                <a:cs typeface="Open Sans"/>
                <a:sym typeface="Open Sans"/>
              </a:rPr>
              <a:t>La lutte contre la faim, p.14-15</a:t>
            </a:r>
            <a:endParaRPr sz="2400" b="1">
              <a:latin typeface="Open Sans"/>
              <a:ea typeface="Open Sans"/>
              <a:cs typeface="Open Sans"/>
              <a:sym typeface="Open Sans"/>
            </a:endParaRPr>
          </a:p>
          <a:p>
            <a:pPr marL="914400" lvl="0" indent="0" algn="l" rtl="0">
              <a:spcBef>
                <a:spcPts val="0"/>
              </a:spcBef>
              <a:spcAft>
                <a:spcPts val="0"/>
              </a:spcAft>
              <a:buNone/>
            </a:pPr>
            <a:endParaRPr sz="2400" b="1">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400" b="1">
                <a:latin typeface="Open Sans"/>
                <a:ea typeface="Open Sans"/>
                <a:cs typeface="Open Sans"/>
                <a:sym typeface="Open Sans"/>
              </a:rPr>
              <a:t>Nourrir la planète, </a:t>
            </a:r>
            <a:r>
              <a:rPr lang="fr" sz="2400" b="1">
                <a:solidFill>
                  <a:srgbClr val="000000"/>
                </a:solidFill>
                <a:latin typeface="Open Sans"/>
                <a:ea typeface="Open Sans"/>
                <a:cs typeface="Open Sans"/>
                <a:sym typeface="Open Sans"/>
              </a:rPr>
              <a:t> p.</a:t>
            </a:r>
            <a:r>
              <a:rPr lang="fr" sz="2400" b="1">
                <a:latin typeface="Open Sans"/>
                <a:ea typeface="Open Sans"/>
                <a:cs typeface="Open Sans"/>
                <a:sym typeface="Open Sans"/>
              </a:rPr>
              <a:t>20-21</a:t>
            </a:r>
            <a:endParaRPr sz="2400" b="1">
              <a:latin typeface="Open Sans"/>
              <a:ea typeface="Open Sans"/>
              <a:cs typeface="Open Sans"/>
              <a:sym typeface="Open Sans"/>
            </a:endParaRPr>
          </a:p>
          <a:p>
            <a:pPr marL="914400" lvl="0" indent="0" algn="l" rtl="0">
              <a:spcBef>
                <a:spcPts val="0"/>
              </a:spcBef>
              <a:spcAft>
                <a:spcPts val="0"/>
              </a:spcAft>
              <a:buNone/>
            </a:pPr>
            <a:endParaRPr sz="2400" b="1">
              <a:latin typeface="Open Sans"/>
              <a:ea typeface="Open Sans"/>
              <a:cs typeface="Open Sans"/>
              <a:sym typeface="Open Sans"/>
            </a:endParaRPr>
          </a:p>
          <a:p>
            <a:pPr marL="914400" lvl="1" indent="-381000" algn="l" rtl="0">
              <a:spcBef>
                <a:spcPts val="0"/>
              </a:spcBef>
              <a:spcAft>
                <a:spcPts val="0"/>
              </a:spcAft>
              <a:buSzPts val="2400"/>
              <a:buFont typeface="Open Sans"/>
              <a:buChar char="○"/>
            </a:pPr>
            <a:r>
              <a:rPr lang="fr" sz="2400" b="1">
                <a:latin typeface="Open Sans"/>
                <a:ea typeface="Open Sans"/>
                <a:cs typeface="Open Sans"/>
                <a:sym typeface="Open Sans"/>
              </a:rPr>
              <a:t>Les menaces pour la sécurité alimentaire, p.22-23</a:t>
            </a:r>
            <a:endParaRPr sz="2400" b="1">
              <a:latin typeface="Open Sans"/>
              <a:ea typeface="Open Sans"/>
              <a:cs typeface="Open Sans"/>
              <a:sym typeface="Open Sans"/>
            </a:endParaRPr>
          </a:p>
          <a:p>
            <a:pPr marL="0" lvl="0" indent="0" algn="l" rtl="0">
              <a:spcBef>
                <a:spcPts val="0"/>
              </a:spcBef>
              <a:spcAft>
                <a:spcPts val="0"/>
              </a:spcAft>
              <a:buNone/>
            </a:pPr>
            <a:endParaRPr sz="2400" b="1">
              <a:latin typeface="Open Sans"/>
              <a:ea typeface="Open Sans"/>
              <a:cs typeface="Open Sans"/>
              <a:sym typeface="Open Sans"/>
            </a:endParaRPr>
          </a:p>
        </p:txBody>
      </p:sp>
      <p:pic>
        <p:nvPicPr>
          <p:cNvPr id="737" name="Google Shape;737;p54"/>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740" name="Google Shape;740;p54"/>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20</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
              <a:t>Format and lesson structure</a:t>
            </a:r>
            <a:endParaRPr/>
          </a:p>
        </p:txBody>
      </p:sp>
      <p:sp>
        <p:nvSpPr>
          <p:cNvPr id="83" name="Google Shape;83;p16"/>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fr" sz="1500"/>
              <a:t>In each lesson, teachers will find:</a:t>
            </a:r>
            <a:endParaRPr sz="1500"/>
          </a:p>
          <a:p>
            <a:pPr marL="914400" lvl="0" indent="-323850" algn="l" rtl="0">
              <a:spcBef>
                <a:spcPts val="1200"/>
              </a:spcBef>
              <a:spcAft>
                <a:spcPts val="0"/>
              </a:spcAft>
              <a:buSzPts val="1500"/>
              <a:buAutoNum type="arabicParenR"/>
            </a:pPr>
            <a:r>
              <a:rPr lang="fr" sz="1500" b="1"/>
              <a:t>A title page</a:t>
            </a:r>
            <a:r>
              <a:rPr lang="fr"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fr" sz="1500" b="1"/>
              <a:t>2-4 “Minds On” activities</a:t>
            </a:r>
            <a:r>
              <a:rPr lang="fr" sz="1500"/>
              <a:t> (e.g., word work, vocabulary, grammar concepts, etc.). The intent is for teachers choose </a:t>
            </a:r>
            <a:r>
              <a:rPr lang="fr" sz="1500" b="1"/>
              <a:t>one</a:t>
            </a:r>
            <a:r>
              <a:rPr lang="fr"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fr" sz="1500" b="1"/>
              <a:t>Pre-reading questions</a:t>
            </a:r>
            <a:r>
              <a:rPr lang="fr"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fr" sz="1500" b="1"/>
              <a:t>A guiding question and comprehension questions</a:t>
            </a:r>
            <a:r>
              <a:rPr lang="fr"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fr" sz="1500" b="1"/>
              <a:t>A reflection question </a:t>
            </a:r>
            <a:r>
              <a:rPr lang="fr"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fr" sz="1500"/>
              <a:t>A selection of </a:t>
            </a:r>
            <a:r>
              <a:rPr lang="fr" sz="1500" b="1"/>
              <a:t>extension activities </a:t>
            </a:r>
            <a:r>
              <a:rPr lang="fr"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sp>
        <p:nvSpPr>
          <p:cNvPr id="84" name="Google Shape;84;p16"/>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As-</a:t>
            </a:r>
            <a:r>
              <a:rPr lang="en-US" sz="1000" i="1" dirty="0" err="1"/>
              <a:t>tu</a:t>
            </a:r>
            <a:r>
              <a:rPr lang="en-US" sz="1000" i="1" dirty="0"/>
              <a:t> </a:t>
            </a:r>
            <a:r>
              <a:rPr lang="en-US" sz="1000" i="1" dirty="0" err="1"/>
              <a:t>faim</a:t>
            </a:r>
            <a:r>
              <a:rPr lang="en-US" sz="1000" i="1" dirty="0"/>
              <a:t>? </a:t>
            </a:r>
            <a:r>
              <a:rPr lang="en-US" sz="1000" i="1" dirty="0" err="1"/>
              <a:t>Leçon</a:t>
            </a:r>
            <a:r>
              <a:rPr lang="en-US" sz="1000" i="1" dirty="0"/>
              <a:t> 3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00766"/>
            <a:ext cx="8638688" cy="3331954"/>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248698"/>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732084"/>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Image 1">
            <a:extLst>
              <a:ext uri="{FF2B5EF4-FFF2-40B4-BE49-F238E27FC236}">
                <a16:creationId xmlns:a16="http://schemas.microsoft.com/office/drawing/2014/main" id="{FDCDA395-43C0-F000-F645-9C59F70C90B6}"/>
              </a:ext>
            </a:extLst>
          </p:cNvPr>
          <p:cNvPicPr>
            <a:picLocks noChangeAspect="1"/>
          </p:cNvPicPr>
          <p:nvPr/>
        </p:nvPicPr>
        <p:blipFill>
          <a:blip r:embed="rId3"/>
          <a:stretch>
            <a:fillRect/>
          </a:stretch>
        </p:blipFill>
        <p:spPr>
          <a:xfrm>
            <a:off x="2824325" y="1752830"/>
            <a:ext cx="3737704" cy="2491803"/>
          </a:xfrm>
          <a:prstGeom prst="rect">
            <a:avLst/>
          </a:prstGeom>
        </p:spPr>
      </p:pic>
      <p:sp>
        <p:nvSpPr>
          <p:cNvPr id="89" name="Google Shape;89;p17"/>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fr" dirty="0">
                <a:solidFill>
                  <a:srgbClr val="79BE21"/>
                </a:solidFill>
                <a:latin typeface="Open Sans"/>
                <a:ea typeface="Open Sans"/>
                <a:cs typeface="Open Sans"/>
                <a:sym typeface="Open Sans"/>
              </a:rPr>
              <a:t>Passe à l’action</a:t>
            </a:r>
            <a:endParaRPr dirty="0">
              <a:solidFill>
                <a:srgbClr val="79BE21"/>
              </a:solidFill>
              <a:latin typeface="Open Sans"/>
              <a:ea typeface="Open Sans"/>
              <a:cs typeface="Open Sans"/>
              <a:sym typeface="Open Sans"/>
            </a:endParaRPr>
          </a:p>
          <a:p>
            <a:pPr marL="0" lvl="0" indent="0" algn="ctr" rtl="0">
              <a:spcBef>
                <a:spcPts val="0"/>
              </a:spcBef>
              <a:spcAft>
                <a:spcPts val="0"/>
              </a:spcAft>
              <a:buNone/>
            </a:pPr>
            <a:r>
              <a:rPr lang="fr" sz="5100" dirty="0">
                <a:solidFill>
                  <a:srgbClr val="007A34"/>
                </a:solidFill>
                <a:latin typeface="Open Sans"/>
                <a:ea typeface="Open Sans"/>
                <a:cs typeface="Open Sans"/>
                <a:sym typeface="Open Sans"/>
              </a:rPr>
              <a:t>As-tu faim?</a:t>
            </a:r>
            <a:endParaRPr sz="5100" dirty="0">
              <a:solidFill>
                <a:srgbClr val="007A34"/>
              </a:solidFill>
              <a:latin typeface="Open Sans"/>
              <a:ea typeface="Open Sans"/>
              <a:cs typeface="Open Sans"/>
              <a:sym typeface="Open Sans"/>
            </a:endParaRPr>
          </a:p>
        </p:txBody>
      </p:sp>
      <p:pic>
        <p:nvPicPr>
          <p:cNvPr id="90" name="Google Shape;90;p17">
            <a:hlinkClick r:id="rId4"/>
          </p:cNvPr>
          <p:cNvPicPr preferRelativeResize="0"/>
          <p:nvPr/>
        </p:nvPicPr>
        <p:blipFill>
          <a:blip r:embed="rId5">
            <a:alphaModFix/>
          </a:blip>
          <a:stretch>
            <a:fillRect/>
          </a:stretch>
        </p:blipFill>
        <p:spPr>
          <a:xfrm>
            <a:off x="52743" y="21057"/>
            <a:ext cx="1825700" cy="2505875"/>
          </a:xfrm>
          <a:prstGeom prst="rect">
            <a:avLst/>
          </a:prstGeom>
          <a:noFill/>
          <a:ln>
            <a:noFill/>
          </a:ln>
        </p:spPr>
      </p:pic>
      <p:sp>
        <p:nvSpPr>
          <p:cNvPr id="91" name="Google Shape;91;p17"/>
          <p:cNvSpPr txBox="1"/>
          <p:nvPr/>
        </p:nvSpPr>
        <p:spPr>
          <a:xfrm>
            <a:off x="52743" y="2487964"/>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800" b="1" dirty="0">
                <a:solidFill>
                  <a:srgbClr val="2F3139"/>
                </a:solidFill>
                <a:latin typeface="Open Sans"/>
                <a:ea typeface="Open Sans"/>
                <a:cs typeface="Open Sans"/>
                <a:sym typeface="Open Sans"/>
              </a:rPr>
              <a:t>Image: Scholastic Education</a:t>
            </a:r>
            <a:endParaRPr sz="800" b="1" dirty="0">
              <a:solidFill>
                <a:srgbClr val="2F3139"/>
              </a:solidFill>
              <a:latin typeface="Open Sans"/>
              <a:ea typeface="Open Sans"/>
              <a:cs typeface="Open Sans"/>
              <a:sym typeface="Open Sans"/>
            </a:endParaRPr>
          </a:p>
        </p:txBody>
      </p:sp>
      <p:pic>
        <p:nvPicPr>
          <p:cNvPr id="92" name="Google Shape;92;p17"/>
          <p:cNvPicPr preferRelativeResize="0"/>
          <p:nvPr/>
        </p:nvPicPr>
        <p:blipFill>
          <a:blip r:embed="rId6">
            <a:alphaModFix/>
          </a:blip>
          <a:stretch>
            <a:fillRect/>
          </a:stretch>
        </p:blipFill>
        <p:spPr>
          <a:xfrm>
            <a:off x="-18000" y="4869798"/>
            <a:ext cx="879675" cy="307777"/>
          </a:xfrm>
          <a:prstGeom prst="rect">
            <a:avLst/>
          </a:prstGeom>
          <a:noFill/>
          <a:ln>
            <a:noFill/>
          </a:ln>
        </p:spPr>
      </p:pic>
      <p:sp>
        <p:nvSpPr>
          <p:cNvPr id="94" name="Google Shape;94;p17"/>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6</a:t>
            </a:fld>
            <a:endParaRPr/>
          </a:p>
        </p:txBody>
      </p:sp>
      <p:sp>
        <p:nvSpPr>
          <p:cNvPr id="3" name="Google Shape;91;p17">
            <a:extLst>
              <a:ext uri="{FF2B5EF4-FFF2-40B4-BE49-F238E27FC236}">
                <a16:creationId xmlns:a16="http://schemas.microsoft.com/office/drawing/2014/main" id="{7204AB7B-8BEF-21B5-71E3-CBAAAFD1E6A9}"/>
              </a:ext>
            </a:extLst>
          </p:cNvPr>
          <p:cNvSpPr txBox="1"/>
          <p:nvPr/>
        </p:nvSpPr>
        <p:spPr>
          <a:xfrm>
            <a:off x="3810277" y="4195566"/>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800" b="1" dirty="0">
                <a:solidFill>
                  <a:srgbClr val="2F3139"/>
                </a:solidFill>
                <a:latin typeface="Open Sans"/>
                <a:ea typeface="Open Sans"/>
                <a:cs typeface="Open Sans"/>
                <a:sym typeface="Open Sans"/>
              </a:rPr>
              <a:t>Image générée par Copilot</a:t>
            </a:r>
            <a:endParaRPr sz="800" b="1" dirty="0">
              <a:solidFill>
                <a:srgbClr val="2F3139"/>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00" name="Google Shape;100;p18"/>
          <p:cNvGrpSpPr/>
          <p:nvPr/>
        </p:nvGrpSpPr>
        <p:grpSpPr>
          <a:xfrm flipH="1">
            <a:off x="8507414" y="4239933"/>
            <a:ext cx="287617" cy="260208"/>
            <a:chOff x="6751173" y="2759556"/>
            <a:chExt cx="910182" cy="823444"/>
          </a:xfrm>
        </p:grpSpPr>
        <p:sp>
          <p:nvSpPr>
            <p:cNvPr id="101" name="Google Shape;101;p18"/>
            <p:cNvSpPr/>
            <p:nvPr/>
          </p:nvSpPr>
          <p:spPr>
            <a:xfrm>
              <a:off x="6751173" y="2759556"/>
              <a:ext cx="910182" cy="823444"/>
            </a:xfrm>
            <a:custGeom>
              <a:avLst/>
              <a:gdLst/>
              <a:ahLst/>
              <a:cxnLst/>
              <a:rect l="l" t="t" r="r" b="b"/>
              <a:pathLst>
                <a:path w="138168" h="125001" extrusionOk="0">
                  <a:moveTo>
                    <a:pt x="0" y="0"/>
                  </a:moveTo>
                  <a:cubicBezTo>
                    <a:pt x="0" y="0"/>
                    <a:pt x="64674" y="13656"/>
                    <a:pt x="92965" y="43856"/>
                  </a:cubicBezTo>
                  <a:cubicBezTo>
                    <a:pt x="121257" y="74056"/>
                    <a:pt x="138168" y="125001"/>
                    <a:pt x="138168" y="125001"/>
                  </a:cubicBezTo>
                  <a:cubicBezTo>
                    <a:pt x="138168" y="125001"/>
                    <a:pt x="75091" y="119580"/>
                    <a:pt x="38209" y="80305"/>
                  </a:cubicBezTo>
                  <a:cubicBezTo>
                    <a:pt x="1316" y="41017"/>
                    <a:pt x="0" y="0"/>
                    <a:pt x="0" y="0"/>
                  </a:cubicBez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18"/>
            <p:cNvSpPr/>
            <p:nvPr/>
          </p:nvSpPr>
          <p:spPr>
            <a:xfrm>
              <a:off x="6751173" y="2759556"/>
              <a:ext cx="910182" cy="823358"/>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3" name="Google Shape;103;p18"/>
          <p:cNvGrpSpPr/>
          <p:nvPr/>
        </p:nvGrpSpPr>
        <p:grpSpPr>
          <a:xfrm>
            <a:off x="1314532" y="242650"/>
            <a:ext cx="6514936" cy="573648"/>
            <a:chOff x="1119355" y="481275"/>
            <a:chExt cx="6514936" cy="573648"/>
          </a:xfrm>
        </p:grpSpPr>
        <p:sp>
          <p:nvSpPr>
            <p:cNvPr id="104" name="Google Shape;104;p18"/>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8"/>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8"/>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18"/>
          <p:cNvSpPr txBox="1"/>
          <p:nvPr/>
        </p:nvSpPr>
        <p:spPr>
          <a:xfrm>
            <a:off x="1516950" y="300875"/>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3600" b="1">
                <a:solidFill>
                  <a:srgbClr val="191919"/>
                </a:solidFill>
                <a:latin typeface="Open Sans"/>
                <a:ea typeface="Open Sans"/>
                <a:cs typeface="Open Sans"/>
                <a:sym typeface="Open Sans"/>
              </a:rPr>
              <a:t>Leçons dans l’unité</a:t>
            </a:r>
            <a:endParaRPr sz="3600" b="1">
              <a:solidFill>
                <a:srgbClr val="191919"/>
              </a:solidFill>
              <a:latin typeface="Open Sans"/>
              <a:ea typeface="Open Sans"/>
              <a:cs typeface="Open Sans"/>
              <a:sym typeface="Open Sans"/>
            </a:endParaRPr>
          </a:p>
        </p:txBody>
      </p:sp>
      <p:sp>
        <p:nvSpPr>
          <p:cNvPr id="108" name="Google Shape;108;p18"/>
          <p:cNvSpPr txBox="1"/>
          <p:nvPr/>
        </p:nvSpPr>
        <p:spPr>
          <a:xfrm>
            <a:off x="324175" y="929100"/>
            <a:ext cx="8522100" cy="3570900"/>
          </a:xfrm>
          <a:prstGeom prst="rect">
            <a:avLst/>
          </a:prstGeom>
          <a:noFill/>
          <a:ln>
            <a:noFill/>
          </a:ln>
        </p:spPr>
        <p:txBody>
          <a:bodyPr spcFirstLastPara="1" wrap="square" lIns="91425" tIns="45700" rIns="91425" bIns="45700" anchor="t" anchorCtr="0">
            <a:noAutofit/>
          </a:bodyPr>
          <a:lstStyle/>
          <a:p>
            <a:pPr marL="457200" lvl="0" indent="-355600" algn="l" rtl="0">
              <a:spcBef>
                <a:spcPts val="0"/>
              </a:spcBef>
              <a:spcAft>
                <a:spcPts val="0"/>
              </a:spcAft>
              <a:buClr>
                <a:srgbClr val="363636"/>
              </a:buClr>
              <a:buSzPts val="2000"/>
              <a:buFont typeface="Open Sans"/>
              <a:buChar char="★"/>
            </a:pPr>
            <a:r>
              <a:rPr lang="fr" sz="2000" u="sng" dirty="0">
                <a:solidFill>
                  <a:schemeClr val="hlink"/>
                </a:solidFill>
                <a:latin typeface="Open Sans"/>
                <a:ea typeface="Open Sans"/>
                <a:cs typeface="Open Sans"/>
                <a:sym typeface="Open Sans"/>
                <a:hlinkClick r:id="rId3" action="ppaction://hlinksldjump"/>
              </a:rPr>
              <a:t>Leçon 1: Il est temps d’éliminer la faim dans le nord</a:t>
            </a:r>
            <a:r>
              <a:rPr lang="fr" sz="2000" dirty="0">
                <a:solidFill>
                  <a:srgbClr val="363636"/>
                </a:solidFill>
                <a:latin typeface="Open Sans"/>
                <a:ea typeface="Open Sans"/>
                <a:cs typeface="Open Sans"/>
                <a:sym typeface="Open Sans"/>
              </a:rPr>
              <a:t> p. 12-13</a:t>
            </a:r>
            <a:endParaRPr sz="2000" dirty="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000" dirty="0">
                <a:solidFill>
                  <a:srgbClr val="191919"/>
                </a:solidFill>
                <a:latin typeface="Open Sans"/>
                <a:ea typeface="Open Sans"/>
                <a:cs typeface="Open Sans"/>
                <a:sym typeface="Open Sans"/>
              </a:rPr>
              <a:t>Grande idée: texte d’opinion sur la sécurité alimentaire des Inuits</a:t>
            </a:r>
            <a:endParaRPr sz="20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363636"/>
              </a:solidFill>
              <a:latin typeface="Open Sans"/>
              <a:ea typeface="Open Sans"/>
              <a:cs typeface="Open Sans"/>
              <a:sym typeface="Open Sans"/>
            </a:endParaRPr>
          </a:p>
          <a:p>
            <a:pPr marL="457200" lvl="0" indent="-355600" algn="l" rtl="0">
              <a:spcBef>
                <a:spcPts val="0"/>
              </a:spcBef>
              <a:spcAft>
                <a:spcPts val="0"/>
              </a:spcAft>
              <a:buClr>
                <a:srgbClr val="363636"/>
              </a:buClr>
              <a:buSzPts val="2000"/>
              <a:buFont typeface="Open Sans"/>
              <a:buChar char="★"/>
            </a:pPr>
            <a:r>
              <a:rPr lang="fr" sz="2000" u="sng" dirty="0">
                <a:solidFill>
                  <a:schemeClr val="hlink"/>
                </a:solidFill>
                <a:latin typeface="Open Sans"/>
                <a:ea typeface="Open Sans"/>
                <a:cs typeface="Open Sans"/>
                <a:sym typeface="Open Sans"/>
                <a:hlinkClick r:id="" action="ppaction://noaction"/>
              </a:rPr>
              <a:t>Leçon 2: La faim dans le monde</a:t>
            </a:r>
            <a:r>
              <a:rPr lang="fr" sz="2000" dirty="0">
                <a:solidFill>
                  <a:srgbClr val="363636"/>
                </a:solidFill>
                <a:latin typeface="Open Sans"/>
                <a:ea typeface="Open Sans"/>
                <a:cs typeface="Open Sans"/>
                <a:sym typeface="Open Sans"/>
              </a:rPr>
              <a:t> p. 18-19</a:t>
            </a:r>
            <a:endParaRPr sz="2000" dirty="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Jost"/>
              <a:buChar char="○"/>
            </a:pPr>
            <a:r>
              <a:rPr lang="fr" sz="2000" dirty="0">
                <a:solidFill>
                  <a:srgbClr val="191919"/>
                </a:solidFill>
                <a:latin typeface="Open Sans"/>
                <a:ea typeface="Open Sans"/>
                <a:cs typeface="Open Sans"/>
                <a:sym typeface="Open Sans"/>
              </a:rPr>
              <a:t>Grande idée: la faim autour du monde et le développement durable</a:t>
            </a:r>
            <a:endParaRPr sz="20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363636"/>
              </a:solidFill>
              <a:latin typeface="Open Sans"/>
              <a:ea typeface="Open Sans"/>
              <a:cs typeface="Open Sans"/>
              <a:sym typeface="Open Sans"/>
            </a:endParaRPr>
          </a:p>
          <a:p>
            <a:pPr marL="457200" lvl="0" indent="-355600" algn="l" rtl="0">
              <a:spcBef>
                <a:spcPts val="0"/>
              </a:spcBef>
              <a:spcAft>
                <a:spcPts val="0"/>
              </a:spcAft>
              <a:buClr>
                <a:srgbClr val="363636"/>
              </a:buClr>
              <a:buSzPts val="2000"/>
              <a:buFont typeface="Open Sans"/>
              <a:buChar char="★"/>
            </a:pPr>
            <a:r>
              <a:rPr lang="fr" sz="2000" u="sng" dirty="0">
                <a:solidFill>
                  <a:schemeClr val="hlink"/>
                </a:solidFill>
                <a:latin typeface="Open Sans"/>
                <a:ea typeface="Open Sans"/>
                <a:cs typeface="Open Sans"/>
                <a:sym typeface="Open Sans"/>
                <a:hlinkClick r:id="rId3" action="ppaction://hlinksldjump"/>
              </a:rPr>
              <a:t>Leçon 3: Agriculture à l’avenir</a:t>
            </a:r>
            <a:r>
              <a:rPr lang="fr" sz="2000" dirty="0">
                <a:solidFill>
                  <a:srgbClr val="363636"/>
                </a:solidFill>
                <a:latin typeface="Open Sans"/>
                <a:ea typeface="Open Sans"/>
                <a:cs typeface="Open Sans"/>
                <a:sym typeface="Open Sans"/>
              </a:rPr>
              <a:t> p. 30-31</a:t>
            </a:r>
            <a:endParaRPr sz="2000" dirty="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000" dirty="0">
                <a:solidFill>
                  <a:srgbClr val="191919"/>
                </a:solidFill>
                <a:latin typeface="Open Sans"/>
                <a:ea typeface="Open Sans"/>
                <a:cs typeface="Open Sans"/>
                <a:sym typeface="Open Sans"/>
              </a:rPr>
              <a:t>Grande idée: avancées technologiques en agriculture</a:t>
            </a:r>
            <a:endParaRPr sz="2000" dirty="0">
              <a:solidFill>
                <a:srgbClr val="191919"/>
              </a:solidFill>
              <a:latin typeface="Open Sans"/>
              <a:ea typeface="Open Sans"/>
              <a:cs typeface="Open Sans"/>
              <a:sym typeface="Open Sans"/>
            </a:endParaRPr>
          </a:p>
        </p:txBody>
      </p:sp>
      <p:pic>
        <p:nvPicPr>
          <p:cNvPr id="109" name="Google Shape;109;p18"/>
          <p:cNvPicPr preferRelativeResize="0"/>
          <p:nvPr/>
        </p:nvPicPr>
        <p:blipFill>
          <a:blip r:embed="rId4">
            <a:alphaModFix/>
          </a:blip>
          <a:stretch>
            <a:fillRect/>
          </a:stretch>
        </p:blipFill>
        <p:spPr>
          <a:xfrm>
            <a:off x="-18000" y="4869798"/>
            <a:ext cx="879675" cy="307777"/>
          </a:xfrm>
          <a:prstGeom prst="rect">
            <a:avLst/>
          </a:prstGeom>
          <a:noFill/>
          <a:ln>
            <a:noFill/>
          </a:ln>
        </p:spPr>
      </p:pic>
      <p:sp>
        <p:nvSpPr>
          <p:cNvPr id="112" name="Google Shape;112;p1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42"/>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sp>
        <p:nvSpPr>
          <p:cNvPr id="485" name="Google Shape;485;p42"/>
          <p:cNvSpPr txBox="1"/>
          <p:nvPr/>
        </p:nvSpPr>
        <p:spPr>
          <a:xfrm>
            <a:off x="632975" y="406550"/>
            <a:ext cx="79731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fr" sz="2000" b="1">
                <a:solidFill>
                  <a:srgbClr val="79BE21"/>
                </a:solidFill>
                <a:latin typeface="Open Sans"/>
                <a:ea typeface="Open Sans"/>
                <a:cs typeface="Open Sans"/>
                <a:sym typeface="Open Sans"/>
              </a:rPr>
              <a:t>Leçon 3, Passe à l’action, As-tu faim</a:t>
            </a:r>
            <a:endParaRPr sz="2000" b="1">
              <a:solidFill>
                <a:srgbClr val="79BE21"/>
              </a:solidFill>
              <a:latin typeface="Open Sans"/>
              <a:ea typeface="Open Sans"/>
              <a:cs typeface="Open Sans"/>
              <a:sym typeface="Open Sans"/>
            </a:endParaRPr>
          </a:p>
        </p:txBody>
      </p:sp>
      <p:sp>
        <p:nvSpPr>
          <p:cNvPr id="486" name="Google Shape;486;p42"/>
          <p:cNvSpPr txBox="1"/>
          <p:nvPr/>
        </p:nvSpPr>
        <p:spPr>
          <a:xfrm>
            <a:off x="609575" y="979000"/>
            <a:ext cx="8236800" cy="457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fr" sz="3400" b="1">
                <a:solidFill>
                  <a:srgbClr val="007A34"/>
                </a:solidFill>
                <a:latin typeface="Open Sans"/>
                <a:ea typeface="Open Sans"/>
                <a:cs typeface="Open Sans"/>
                <a:sym typeface="Open Sans"/>
              </a:rPr>
              <a:t>Agriculture à l’avenir, p. 30-31</a:t>
            </a:r>
            <a:endParaRPr sz="3400" b="1">
              <a:solidFill>
                <a:srgbClr val="007A34"/>
              </a:solidFill>
              <a:latin typeface="Open Sans"/>
              <a:ea typeface="Open Sans"/>
              <a:cs typeface="Open Sans"/>
              <a:sym typeface="Open Sans"/>
            </a:endParaRPr>
          </a:p>
        </p:txBody>
      </p:sp>
      <p:sp>
        <p:nvSpPr>
          <p:cNvPr id="487" name="Google Shape;487;p42"/>
          <p:cNvSpPr txBox="1"/>
          <p:nvPr/>
        </p:nvSpPr>
        <p:spPr>
          <a:xfrm>
            <a:off x="1318175" y="1718550"/>
            <a:ext cx="6807300" cy="2170200"/>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fr" sz="1700">
                <a:solidFill>
                  <a:srgbClr val="191919"/>
                </a:solidFill>
                <a:latin typeface="Open Sans"/>
                <a:ea typeface="Open Sans"/>
                <a:cs typeface="Open Sans"/>
                <a:sym typeface="Open Sans"/>
              </a:rPr>
              <a:t>Big idea: technological advancements in agriculture</a:t>
            </a:r>
            <a:endParaRPr sz="17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700">
              <a:solidFill>
                <a:srgbClr val="191919"/>
              </a:solidFill>
              <a:latin typeface="Open Sans"/>
              <a:ea typeface="Open Sans"/>
              <a:cs typeface="Open Sans"/>
              <a:sym typeface="Open Sans"/>
            </a:endParaRPr>
          </a:p>
          <a:p>
            <a:pPr marL="914400" lvl="0" indent="0" algn="l" rtl="0">
              <a:spcBef>
                <a:spcPts val="0"/>
              </a:spcBef>
              <a:spcAft>
                <a:spcPts val="0"/>
              </a:spcAft>
              <a:buNone/>
            </a:pPr>
            <a:r>
              <a:rPr lang="fr" sz="1700">
                <a:solidFill>
                  <a:srgbClr val="191919"/>
                </a:solidFill>
                <a:latin typeface="Open Sans"/>
                <a:ea typeface="Open Sans"/>
                <a:cs typeface="Open Sans"/>
                <a:sym typeface="Open Sans"/>
              </a:rPr>
              <a:t>Curriculum connections:</a:t>
            </a:r>
            <a:endParaRPr sz="1700">
              <a:solidFill>
                <a:srgbClr val="191919"/>
              </a:solidFill>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a:latin typeface="Open Sans"/>
                <a:ea typeface="Open Sans"/>
                <a:cs typeface="Open Sans"/>
                <a:sym typeface="Open Sans"/>
              </a:rPr>
              <a:t>Health</a:t>
            </a:r>
            <a:r>
              <a:rPr lang="fr" sz="1500">
                <a:latin typeface="Open Sans"/>
                <a:ea typeface="Open Sans"/>
                <a:cs typeface="Open Sans"/>
                <a:sym typeface="Open Sans"/>
              </a:rPr>
              <a:t> - Healthy food, pecticide use</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a:latin typeface="Open Sans"/>
                <a:ea typeface="Open Sans"/>
                <a:cs typeface="Open Sans"/>
                <a:sym typeface="Open Sans"/>
              </a:rPr>
              <a:t>Grade 7 Geography</a:t>
            </a:r>
            <a:r>
              <a:rPr lang="fr" sz="1500">
                <a:latin typeface="Open Sans"/>
                <a:ea typeface="Open Sans"/>
                <a:cs typeface="Open Sans"/>
                <a:sym typeface="Open Sans"/>
              </a:rPr>
              <a:t> - Natural resources and extraction</a:t>
            </a:r>
            <a:endParaRPr sz="150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a:latin typeface="Open Sans"/>
                <a:ea typeface="Open Sans"/>
                <a:cs typeface="Open Sans"/>
                <a:sym typeface="Open Sans"/>
              </a:rPr>
              <a:t>Grade 8 Geography</a:t>
            </a:r>
            <a:r>
              <a:rPr lang="fr" sz="1500">
                <a:latin typeface="Open Sans"/>
                <a:ea typeface="Open Sans"/>
                <a:cs typeface="Open Sans"/>
                <a:sym typeface="Open Sans"/>
              </a:rPr>
              <a:t> - Sustainable development</a:t>
            </a:r>
            <a:endParaRPr sz="1500">
              <a:latin typeface="Open Sans"/>
              <a:ea typeface="Open Sans"/>
              <a:cs typeface="Open Sans"/>
              <a:sym typeface="Open Sans"/>
            </a:endParaRPr>
          </a:p>
          <a:p>
            <a:pPr marL="0" lvl="0" indent="0" algn="l" rtl="0">
              <a:spcBef>
                <a:spcPts val="0"/>
              </a:spcBef>
              <a:spcAft>
                <a:spcPts val="0"/>
              </a:spcAft>
              <a:buNone/>
            </a:pPr>
            <a:endParaRPr sz="1500">
              <a:latin typeface="Open Sans"/>
              <a:ea typeface="Open Sans"/>
              <a:cs typeface="Open Sans"/>
              <a:sym typeface="Open Sans"/>
            </a:endParaRPr>
          </a:p>
        </p:txBody>
      </p:sp>
      <p:pic>
        <p:nvPicPr>
          <p:cNvPr id="488" name="Google Shape;488;p42"/>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491" name="Google Shape;491;p42"/>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43"/>
          <p:cNvSpPr txBox="1"/>
          <p:nvPr/>
        </p:nvSpPr>
        <p:spPr>
          <a:xfrm>
            <a:off x="1516950" y="344464"/>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3600" b="1">
                <a:solidFill>
                  <a:srgbClr val="191919"/>
                </a:solidFill>
                <a:latin typeface="Open Sans"/>
                <a:ea typeface="Open Sans"/>
                <a:cs typeface="Open Sans"/>
                <a:sym typeface="Open Sans"/>
              </a:rPr>
              <a:t>Travail de vocabulaire</a:t>
            </a:r>
            <a:endParaRPr sz="3600" b="1">
              <a:solidFill>
                <a:srgbClr val="191919"/>
              </a:solidFill>
              <a:latin typeface="Open Sans"/>
              <a:ea typeface="Open Sans"/>
              <a:cs typeface="Open Sans"/>
              <a:sym typeface="Open Sans"/>
            </a:endParaRPr>
          </a:p>
        </p:txBody>
      </p:sp>
      <p:sp>
        <p:nvSpPr>
          <p:cNvPr id="498" name="Google Shape;498;p43"/>
          <p:cNvSpPr/>
          <p:nvPr/>
        </p:nvSpPr>
        <p:spPr>
          <a:xfrm>
            <a:off x="632975" y="933300"/>
            <a:ext cx="3568500" cy="3506700"/>
          </a:xfrm>
          <a:prstGeom prst="rect">
            <a:avLst/>
          </a:prstGeom>
          <a:solidFill>
            <a:srgbClr val="FFFFFF"/>
          </a:solidFill>
          <a:ln w="76200" cap="flat" cmpd="sng">
            <a:solidFill>
              <a:srgbClr val="007A3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b="1">
                <a:latin typeface="Open Sans"/>
                <a:ea typeface="Open Sans"/>
                <a:cs typeface="Open Sans"/>
                <a:sym typeface="Open Sans"/>
              </a:rPr>
              <a:t>On va diviser la classe en groupes. Chaque groupe va chercher à bien comprendre un des mots de vocabulaire et ensuite va enseigner la classe leur nouveau mot. </a:t>
            </a:r>
            <a:endParaRPr b="1">
              <a:latin typeface="Open Sans"/>
              <a:ea typeface="Open Sans"/>
              <a:cs typeface="Open Sans"/>
              <a:sym typeface="Open Sans"/>
            </a:endParaRPr>
          </a:p>
          <a:p>
            <a:pPr marL="0" lvl="0" indent="0" algn="l" rtl="0">
              <a:spcBef>
                <a:spcPts val="0"/>
              </a:spcBef>
              <a:spcAft>
                <a:spcPts val="0"/>
              </a:spcAft>
              <a:buNone/>
            </a:pPr>
            <a:endParaRPr b="1">
              <a:latin typeface="Open Sans"/>
              <a:ea typeface="Open Sans"/>
              <a:cs typeface="Open Sans"/>
              <a:sym typeface="Open Sans"/>
            </a:endParaRPr>
          </a:p>
          <a:p>
            <a:pPr marL="0" lvl="0" indent="0" algn="l" rtl="0">
              <a:spcBef>
                <a:spcPts val="0"/>
              </a:spcBef>
              <a:spcAft>
                <a:spcPts val="0"/>
              </a:spcAft>
              <a:buNone/>
            </a:pPr>
            <a:r>
              <a:rPr lang="fr" b="1">
                <a:latin typeface="Open Sans"/>
                <a:ea typeface="Open Sans"/>
                <a:cs typeface="Open Sans"/>
                <a:sym typeface="Open Sans"/>
              </a:rPr>
              <a:t>Avec ton groupe:</a:t>
            </a:r>
            <a:endParaRPr b="1">
              <a:latin typeface="Open Sans"/>
              <a:ea typeface="Open Sans"/>
              <a:cs typeface="Open Sans"/>
              <a:sym typeface="Open Sans"/>
            </a:endParaRPr>
          </a:p>
          <a:p>
            <a:pPr marL="0" lvl="0" indent="0" algn="l" rtl="0">
              <a:spcBef>
                <a:spcPts val="0"/>
              </a:spcBef>
              <a:spcAft>
                <a:spcPts val="0"/>
              </a:spcAft>
              <a:buNone/>
            </a:pPr>
            <a:endParaRPr b="1">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a:latin typeface="Open Sans"/>
                <a:ea typeface="Open Sans"/>
                <a:cs typeface="Open Sans"/>
                <a:sym typeface="Open Sans"/>
              </a:rPr>
              <a:t>Chercher la définition du mot ou terme (et sa traduction si vous voulez)</a:t>
            </a:r>
            <a:endParaRPr b="1">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a:latin typeface="Open Sans"/>
                <a:ea typeface="Open Sans"/>
                <a:cs typeface="Open Sans"/>
                <a:sym typeface="Open Sans"/>
              </a:rPr>
              <a:t>reécrire la définition en mots qui sont plus simples</a:t>
            </a:r>
            <a:endParaRPr b="1">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a:latin typeface="Open Sans"/>
                <a:ea typeface="Open Sans"/>
                <a:cs typeface="Open Sans"/>
                <a:sym typeface="Open Sans"/>
              </a:rPr>
              <a:t>Utiliser le mot dans une phrase</a:t>
            </a:r>
            <a:endParaRPr b="1">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a:latin typeface="Open Sans"/>
                <a:ea typeface="Open Sans"/>
                <a:cs typeface="Open Sans"/>
                <a:sym typeface="Open Sans"/>
              </a:rPr>
              <a:t>Dessiner le mot, si possible</a:t>
            </a:r>
            <a:endParaRPr b="1">
              <a:latin typeface="Open Sans"/>
              <a:ea typeface="Open Sans"/>
              <a:cs typeface="Open Sans"/>
              <a:sym typeface="Open Sans"/>
            </a:endParaRPr>
          </a:p>
        </p:txBody>
      </p:sp>
      <p:sp>
        <p:nvSpPr>
          <p:cNvPr id="499" name="Google Shape;499;p43"/>
          <p:cNvSpPr/>
          <p:nvPr/>
        </p:nvSpPr>
        <p:spPr>
          <a:xfrm>
            <a:off x="4696650" y="1209850"/>
            <a:ext cx="3568500" cy="29052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900" b="1" u="sng">
              <a:latin typeface="Open Sans"/>
              <a:ea typeface="Open Sans"/>
              <a:cs typeface="Open Sans"/>
              <a:sym typeface="Open Sans"/>
            </a:endParaRPr>
          </a:p>
          <a:p>
            <a:pPr marL="0" lvl="0" indent="0" algn="ctr" rtl="0">
              <a:spcBef>
                <a:spcPts val="0"/>
              </a:spcBef>
              <a:spcAft>
                <a:spcPts val="0"/>
              </a:spcAft>
              <a:buNone/>
            </a:pPr>
            <a:r>
              <a:rPr lang="fr" sz="1800" b="1" u="sng">
                <a:latin typeface="Open Sans"/>
                <a:ea typeface="Open Sans"/>
                <a:cs typeface="Open Sans"/>
                <a:sym typeface="Open Sans"/>
              </a:rPr>
              <a:t>Les termes de vocabulaire</a:t>
            </a:r>
            <a:endParaRPr sz="1800" b="1" u="sng">
              <a:latin typeface="Open Sans"/>
              <a:ea typeface="Open Sans"/>
              <a:cs typeface="Open Sans"/>
              <a:sym typeface="Open Sans"/>
            </a:endParaRPr>
          </a:p>
          <a:p>
            <a:pPr marL="0" lvl="0" indent="0" algn="ctr" rtl="0">
              <a:spcBef>
                <a:spcPts val="0"/>
              </a:spcBef>
              <a:spcAft>
                <a:spcPts val="0"/>
              </a:spcAft>
              <a:buNone/>
            </a:pPr>
            <a:endParaRPr sz="1900" u="sng">
              <a:latin typeface="Open Sans"/>
              <a:ea typeface="Open Sans"/>
              <a:cs typeface="Open Sans"/>
              <a:sym typeface="Open Sans"/>
            </a:endParaRPr>
          </a:p>
          <a:p>
            <a:pPr marL="457200" lvl="0" indent="-349250" algn="l" rtl="0">
              <a:spcBef>
                <a:spcPts val="0"/>
              </a:spcBef>
              <a:spcAft>
                <a:spcPts val="0"/>
              </a:spcAft>
              <a:buClr>
                <a:srgbClr val="191919"/>
              </a:buClr>
              <a:buSzPts val="1900"/>
              <a:buFont typeface="Open Sans"/>
              <a:buChar char="●"/>
            </a:pPr>
            <a:r>
              <a:rPr lang="fr" sz="1900">
                <a:solidFill>
                  <a:srgbClr val="191919"/>
                </a:solidFill>
                <a:latin typeface="Open Sans"/>
                <a:ea typeface="Open Sans"/>
                <a:cs typeface="Open Sans"/>
                <a:sym typeface="Open Sans"/>
              </a:rPr>
              <a:t>Durable</a:t>
            </a:r>
            <a:endParaRPr sz="1900">
              <a:solidFill>
                <a:srgbClr val="191919"/>
              </a:solidFill>
              <a:latin typeface="Open Sans"/>
              <a:ea typeface="Open Sans"/>
              <a:cs typeface="Open Sans"/>
              <a:sym typeface="Open Sans"/>
            </a:endParaRPr>
          </a:p>
          <a:p>
            <a:pPr marL="457200" lvl="0" indent="-349250" algn="l" rtl="0">
              <a:spcBef>
                <a:spcPts val="0"/>
              </a:spcBef>
              <a:spcAft>
                <a:spcPts val="0"/>
              </a:spcAft>
              <a:buClr>
                <a:srgbClr val="191919"/>
              </a:buClr>
              <a:buSzPts val="1900"/>
              <a:buFont typeface="Open Sans"/>
              <a:buChar char="●"/>
            </a:pPr>
            <a:r>
              <a:rPr lang="fr" sz="1900">
                <a:solidFill>
                  <a:srgbClr val="191919"/>
                </a:solidFill>
                <a:latin typeface="Open Sans"/>
                <a:ea typeface="Open Sans"/>
                <a:cs typeface="Open Sans"/>
                <a:sym typeface="Open Sans"/>
              </a:rPr>
              <a:t>Aliments nutritifs</a:t>
            </a:r>
            <a:endParaRPr sz="1900">
              <a:solidFill>
                <a:srgbClr val="191919"/>
              </a:solidFill>
              <a:latin typeface="Open Sans"/>
              <a:ea typeface="Open Sans"/>
              <a:cs typeface="Open Sans"/>
              <a:sym typeface="Open Sans"/>
            </a:endParaRPr>
          </a:p>
          <a:p>
            <a:pPr marL="457200" lvl="0" indent="-349250" algn="l" rtl="0">
              <a:spcBef>
                <a:spcPts val="0"/>
              </a:spcBef>
              <a:spcAft>
                <a:spcPts val="0"/>
              </a:spcAft>
              <a:buClr>
                <a:srgbClr val="191919"/>
              </a:buClr>
              <a:buSzPts val="1900"/>
              <a:buFont typeface="Open Sans"/>
              <a:buChar char="●"/>
            </a:pPr>
            <a:r>
              <a:rPr lang="fr" sz="1900">
                <a:solidFill>
                  <a:srgbClr val="191919"/>
                </a:solidFill>
                <a:latin typeface="Open Sans"/>
                <a:ea typeface="Open Sans"/>
                <a:cs typeface="Open Sans"/>
                <a:sym typeface="Open Sans"/>
              </a:rPr>
              <a:t>Révolution verte</a:t>
            </a:r>
            <a:endParaRPr sz="1900">
              <a:solidFill>
                <a:srgbClr val="191919"/>
              </a:solidFill>
              <a:latin typeface="Open Sans"/>
              <a:ea typeface="Open Sans"/>
              <a:cs typeface="Open Sans"/>
              <a:sym typeface="Open Sans"/>
            </a:endParaRPr>
          </a:p>
          <a:p>
            <a:pPr marL="457200" lvl="0" indent="-349250" algn="l" rtl="0">
              <a:spcBef>
                <a:spcPts val="0"/>
              </a:spcBef>
              <a:spcAft>
                <a:spcPts val="0"/>
              </a:spcAft>
              <a:buClr>
                <a:srgbClr val="191919"/>
              </a:buClr>
              <a:buSzPts val="1900"/>
              <a:buFont typeface="Open Sans"/>
              <a:buChar char="●"/>
            </a:pPr>
            <a:r>
              <a:rPr lang="fr" sz="1900">
                <a:solidFill>
                  <a:srgbClr val="191919"/>
                </a:solidFill>
                <a:latin typeface="Open Sans"/>
                <a:ea typeface="Open Sans"/>
                <a:cs typeface="Open Sans"/>
                <a:sym typeface="Open Sans"/>
              </a:rPr>
              <a:t>Pesticides</a:t>
            </a:r>
            <a:endParaRPr sz="1900">
              <a:solidFill>
                <a:srgbClr val="191919"/>
              </a:solidFill>
              <a:latin typeface="Open Sans"/>
              <a:ea typeface="Open Sans"/>
              <a:cs typeface="Open Sans"/>
              <a:sym typeface="Open Sans"/>
            </a:endParaRPr>
          </a:p>
          <a:p>
            <a:pPr marL="457200" lvl="0" indent="-349250" algn="l" rtl="0">
              <a:spcBef>
                <a:spcPts val="0"/>
              </a:spcBef>
              <a:spcAft>
                <a:spcPts val="0"/>
              </a:spcAft>
              <a:buClr>
                <a:srgbClr val="191919"/>
              </a:buClr>
              <a:buSzPts val="1900"/>
              <a:buFont typeface="Open Sans"/>
              <a:buChar char="●"/>
            </a:pPr>
            <a:r>
              <a:rPr lang="fr" sz="1900">
                <a:solidFill>
                  <a:srgbClr val="191919"/>
                </a:solidFill>
                <a:latin typeface="Open Sans"/>
                <a:ea typeface="Open Sans"/>
                <a:cs typeface="Open Sans"/>
                <a:sym typeface="Open Sans"/>
              </a:rPr>
              <a:t>Engrais</a:t>
            </a:r>
            <a:endParaRPr sz="1900">
              <a:solidFill>
                <a:srgbClr val="191919"/>
              </a:solidFill>
              <a:latin typeface="Open Sans"/>
              <a:ea typeface="Open Sans"/>
              <a:cs typeface="Open Sans"/>
              <a:sym typeface="Open Sans"/>
            </a:endParaRPr>
          </a:p>
          <a:p>
            <a:pPr marL="457200" lvl="0" indent="-349250" algn="l" rtl="0">
              <a:spcBef>
                <a:spcPts val="0"/>
              </a:spcBef>
              <a:spcAft>
                <a:spcPts val="0"/>
              </a:spcAft>
              <a:buClr>
                <a:srgbClr val="191919"/>
              </a:buClr>
              <a:buSzPts val="1900"/>
              <a:buFont typeface="Open Sans"/>
              <a:buChar char="●"/>
            </a:pPr>
            <a:r>
              <a:rPr lang="fr" sz="1900">
                <a:solidFill>
                  <a:srgbClr val="191919"/>
                </a:solidFill>
                <a:latin typeface="Open Sans"/>
                <a:ea typeface="Open Sans"/>
                <a:cs typeface="Open Sans"/>
                <a:sym typeface="Open Sans"/>
              </a:rPr>
              <a:t>Pollinisent</a:t>
            </a:r>
            <a:endParaRPr sz="1900">
              <a:solidFill>
                <a:srgbClr val="191919"/>
              </a:solidFill>
              <a:latin typeface="Open Sans"/>
              <a:ea typeface="Open Sans"/>
              <a:cs typeface="Open Sans"/>
              <a:sym typeface="Open Sans"/>
            </a:endParaRPr>
          </a:p>
          <a:p>
            <a:pPr marL="457200" lvl="0" indent="-349250" algn="l" rtl="0">
              <a:spcBef>
                <a:spcPts val="0"/>
              </a:spcBef>
              <a:spcAft>
                <a:spcPts val="0"/>
              </a:spcAft>
              <a:buClr>
                <a:srgbClr val="191919"/>
              </a:buClr>
              <a:buSzPts val="1900"/>
              <a:buFont typeface="Open Sans"/>
              <a:buChar char="●"/>
            </a:pPr>
            <a:r>
              <a:rPr lang="fr" sz="1900">
                <a:solidFill>
                  <a:srgbClr val="191919"/>
                </a:solidFill>
                <a:latin typeface="Open Sans"/>
                <a:ea typeface="Open Sans"/>
                <a:cs typeface="Open Sans"/>
                <a:sym typeface="Open Sans"/>
              </a:rPr>
              <a:t>Herbicides</a:t>
            </a:r>
            <a:endParaRPr sz="1900">
              <a:solidFill>
                <a:srgbClr val="191919"/>
              </a:solidFill>
              <a:latin typeface="Open Sans"/>
              <a:ea typeface="Open Sans"/>
              <a:cs typeface="Open Sans"/>
              <a:sym typeface="Open Sans"/>
            </a:endParaRPr>
          </a:p>
          <a:p>
            <a:pPr marL="457200" lvl="0" indent="0" algn="l" rtl="0">
              <a:spcBef>
                <a:spcPts val="0"/>
              </a:spcBef>
              <a:spcAft>
                <a:spcPts val="0"/>
              </a:spcAft>
              <a:buNone/>
            </a:pPr>
            <a:endParaRPr sz="1900">
              <a:solidFill>
                <a:srgbClr val="007A34"/>
              </a:solidFill>
              <a:latin typeface="Open Sans"/>
              <a:ea typeface="Open Sans"/>
              <a:cs typeface="Open Sans"/>
              <a:sym typeface="Open Sans"/>
            </a:endParaRPr>
          </a:p>
        </p:txBody>
      </p:sp>
      <p:pic>
        <p:nvPicPr>
          <p:cNvPr id="500" name="Google Shape;500;p43"/>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501" name="Google Shape;501;p43"/>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503" name="Google Shape;503;p43"/>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1364</Words>
  <Application>Microsoft Office PowerPoint</Application>
  <PresentationFormat>On-screen Show (16:9)</PresentationFormat>
  <Paragraphs>190</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Open Sans</vt:lpstr>
      <vt:lpstr>Calibri</vt:lpstr>
      <vt:lpstr>Arial</vt:lpstr>
      <vt:lpstr>Baskervville</vt:lpstr>
      <vt:lpstr>Alata</vt:lpstr>
      <vt:lpstr>Jost</vt:lpstr>
      <vt:lpstr>Simple Light</vt:lpstr>
      <vt:lpstr>PowerPoint Presentation</vt:lpstr>
      <vt:lpstr>Intended Use</vt:lpstr>
      <vt:lpstr>Format and lesson structure</vt:lpstr>
      <vt:lpstr>Rights of Use for this Resource</vt:lpstr>
      <vt:lpstr>Artificial Intelligence Declaration</vt:lpstr>
      <vt:lpstr>Passe à l’action As-tu faim?</vt:lpstr>
      <vt:lpstr>PowerPoint Presentation</vt:lpstr>
      <vt:lpstr>PowerPoint Presentation</vt:lpstr>
      <vt:lpstr>PowerPoint Presentation</vt:lpstr>
      <vt:lpstr>PowerPoint Presentation</vt:lpstr>
      <vt:lpstr>PowerPoint Presentation</vt:lpstr>
      <vt:lpstr>PowerPoint Presentation</vt:lpstr>
      <vt:lpstr>Discussion de classe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Muriel Peguret</cp:lastModifiedBy>
  <cp:revision>11</cp:revision>
  <dcterms:modified xsi:type="dcterms:W3CDTF">2026-02-01T19:56:51Z</dcterms:modified>
</cp:coreProperties>
</file>