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9"/>
  </p:notesMasterIdLst>
  <p:sldIdLst>
    <p:sldId id="256" r:id="rId2"/>
    <p:sldId id="257" r:id="rId3"/>
    <p:sldId id="258" r:id="rId4"/>
    <p:sldId id="297" r:id="rId5"/>
    <p:sldId id="298" r:id="rId6"/>
    <p:sldId id="259" r:id="rId7"/>
    <p:sldId id="260" r:id="rId8"/>
    <p:sldId id="274" r:id="rId9"/>
    <p:sldId id="275" r:id="rId10"/>
    <p:sldId id="276" r:id="rId11"/>
    <p:sldId id="277" r:id="rId12"/>
    <p:sldId id="278" r:id="rId13"/>
    <p:sldId id="279" r:id="rId14"/>
    <p:sldId id="280" r:id="rId15"/>
    <p:sldId id="281" r:id="rId16"/>
    <p:sldId id="282" r:id="rId17"/>
    <p:sldId id="283" r:id="rId18"/>
  </p:sldIdLst>
  <p:sldSz cx="9144000" cy="5143500" type="screen16x9"/>
  <p:notesSz cx="6858000" cy="9144000"/>
  <p:embeddedFontLst>
    <p:embeddedFont>
      <p:font typeface="Alata" panose="020B0604020202020204" charset="0"/>
      <p:regular r:id="rId20"/>
    </p:embeddedFont>
    <p:embeddedFont>
      <p:font typeface="Open Sans" panose="020B060603050402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5E4BBDB-864D-4DB3-A663-7C7C522347F3}">
  <a:tblStyle styleId="{35E4BBDB-864D-4DB3-A663-7C7C522347F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660"/>
  </p:normalViewPr>
  <p:slideViewPr>
    <p:cSldViewPr snapToGrid="0">
      <p:cViewPr varScale="1">
        <p:scale>
          <a:sx n="119" d="100"/>
          <a:sy n="119" d="100"/>
        </p:scale>
        <p:origin x="197"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peters.uqo.ca/utilisation-transparente-de-lintelligence-artificielle/"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creativecommons.org/licenses/by-nc-sa/4.0/?ref=chooser-v1" TargetMode="External"/><Relationship Id="rId4" Type="http://schemas.openxmlformats.org/officeDocument/2006/relationships/hyperlink" Target="https://mpeters.uqo.ca/"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ba9468414f_2_769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sz="1100" b="1" i="0" u="none" strike="noStrike" cap="none" dirty="0">
                <a:solidFill>
                  <a:srgbClr val="000000"/>
                </a:solidFill>
                <a:effectLst/>
                <a:latin typeface="Arial"/>
                <a:ea typeface="Arial"/>
                <a:cs typeface="Arial"/>
                <a:sym typeface="Arial"/>
                <a:hlinkClick r:id="rId3"/>
              </a:rPr>
              <a:t>Logos pour une utilisation transparente de l’intelligence artificielle </a:t>
            </a:r>
            <a:r>
              <a:rPr lang="fr-FR" sz="1100" b="1" i="0" u="none" strike="noStrike" cap="none" dirty="0">
                <a:solidFill>
                  <a:srgbClr val="000000"/>
                </a:solidFill>
                <a:effectLst/>
                <a:latin typeface="Arial"/>
                <a:ea typeface="Arial"/>
                <a:cs typeface="Arial"/>
                <a:sym typeface="Arial"/>
              </a:rPr>
              <a:t>© 2023 by </a:t>
            </a:r>
            <a:r>
              <a:rPr lang="fr-FR" sz="1100" b="1" i="0" u="none" strike="noStrike" cap="none" dirty="0">
                <a:solidFill>
                  <a:srgbClr val="000000"/>
                </a:solidFill>
                <a:effectLst/>
                <a:latin typeface="Arial"/>
                <a:ea typeface="Arial"/>
                <a:cs typeface="Arial"/>
                <a:sym typeface="Arial"/>
                <a:hlinkClick r:id="rId4"/>
              </a:rPr>
              <a:t>Martine Peters </a:t>
            </a:r>
            <a:r>
              <a:rPr lang="fr-FR" sz="1100" b="1" i="0" u="none" strike="noStrike" cap="none" dirty="0" err="1">
                <a:solidFill>
                  <a:srgbClr val="000000"/>
                </a:solidFill>
                <a:effectLst/>
                <a:latin typeface="Arial"/>
                <a:ea typeface="Arial"/>
                <a:cs typeface="Arial"/>
                <a:sym typeface="Arial"/>
              </a:rPr>
              <a:t>is</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err="1">
                <a:solidFill>
                  <a:srgbClr val="000000"/>
                </a:solidFill>
                <a:effectLst/>
                <a:latin typeface="Arial"/>
                <a:ea typeface="Arial"/>
                <a:cs typeface="Arial"/>
                <a:sym typeface="Arial"/>
              </a:rPr>
              <a:t>licensed</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err="1">
                <a:solidFill>
                  <a:srgbClr val="000000"/>
                </a:solidFill>
                <a:effectLst/>
                <a:latin typeface="Arial"/>
                <a:ea typeface="Arial"/>
                <a:cs typeface="Arial"/>
                <a:sym typeface="Arial"/>
              </a:rPr>
              <a:t>under</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a:solidFill>
                  <a:srgbClr val="000000"/>
                </a:solidFill>
                <a:effectLst/>
                <a:latin typeface="Arial"/>
                <a:ea typeface="Arial"/>
                <a:cs typeface="Arial"/>
                <a:sym typeface="Arial"/>
                <a:hlinkClick r:id="rId5"/>
              </a:rPr>
              <a:t>CC BY-NC-SA 4.0 </a:t>
            </a:r>
            <a:endParaRPr dirty="0"/>
          </a:p>
        </p:txBody>
      </p:sp>
      <p:sp>
        <p:nvSpPr>
          <p:cNvPr id="59" name="Google Shape;59;g3ba9468414f_2_76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ba9468414f_2_9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ba9468414f_2_9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ba9468414f_2_9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ba9468414f_2_9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Illustrations générées par </a:t>
            </a:r>
            <a:r>
              <a:rPr lang="fr-FR" dirty="0" err="1"/>
              <a:t>Copilot</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ba9468414f_2_9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ba9468414f_2_9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ba9468414f_2_95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ba9468414f_2_9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ba9468414f_2_9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ba9468414f_2_9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Image générée par </a:t>
            </a:r>
            <a:r>
              <a:rPr lang="fr-FR" dirty="0" err="1"/>
              <a:t>Copilot</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ba9468414f_2_97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ba9468414f_2_97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Image générée par </a:t>
            </a:r>
            <a:r>
              <a:rPr lang="fr-FR" dirty="0" err="1"/>
              <a:t>Copilot</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ba9468414f_2_98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ba9468414f_2_98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ba9468414f_2_99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ba9468414f_2_99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a9468414f_2_7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ba9468414f_2_770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g3ba9468414f_2_77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ba9468414f_2_77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ba9468414f_2_7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ba9468414f_2_7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ba9468414f_2_7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ba9468414f_2_7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ba9468414f_2_89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ba9468414f_2_8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ba9468414f_2_90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ba9468414f_2_90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2800"/>
              <a:buNone/>
              <a:defRPr sz="1800"/>
            </a:lvl2pPr>
            <a:lvl3pPr lvl="2">
              <a:spcBef>
                <a:spcPts val="0"/>
              </a:spcBef>
              <a:spcAft>
                <a:spcPts val="0"/>
              </a:spcAft>
              <a:buSzPts val="2800"/>
              <a:buNone/>
              <a:defRPr sz="1800"/>
            </a:lvl3pPr>
            <a:lvl4pPr lvl="3">
              <a:spcBef>
                <a:spcPts val="0"/>
              </a:spcBef>
              <a:spcAft>
                <a:spcPts val="0"/>
              </a:spcAft>
              <a:buSzPts val="2800"/>
              <a:buNone/>
              <a:defRPr sz="1800"/>
            </a:lvl4pPr>
            <a:lvl5pPr lvl="4">
              <a:spcBef>
                <a:spcPts val="0"/>
              </a:spcBef>
              <a:spcAft>
                <a:spcPts val="0"/>
              </a:spcAft>
              <a:buSzPts val="2800"/>
              <a:buNone/>
              <a:defRPr sz="1800"/>
            </a:lvl5pPr>
            <a:lvl6pPr lvl="5">
              <a:spcBef>
                <a:spcPts val="0"/>
              </a:spcBef>
              <a:spcAft>
                <a:spcPts val="0"/>
              </a:spcAft>
              <a:buSzPts val="2800"/>
              <a:buNone/>
              <a:defRPr sz="1800"/>
            </a:lvl6pPr>
            <a:lvl7pPr lvl="6">
              <a:spcBef>
                <a:spcPts val="0"/>
              </a:spcBef>
              <a:spcAft>
                <a:spcPts val="0"/>
              </a:spcAft>
              <a:buSzPts val="2800"/>
              <a:buNone/>
              <a:defRPr sz="1800"/>
            </a:lvl7pPr>
            <a:lvl8pPr lvl="7">
              <a:spcBef>
                <a:spcPts val="0"/>
              </a:spcBef>
              <a:spcAft>
                <a:spcPts val="0"/>
              </a:spcAft>
              <a:buSzPts val="2800"/>
              <a:buNone/>
              <a:defRPr sz="1800"/>
            </a:lvl8pPr>
            <a:lvl9pPr lvl="8">
              <a:spcBef>
                <a:spcPts val="0"/>
              </a:spcBef>
              <a:spcAft>
                <a:spcPts val="0"/>
              </a:spcAft>
              <a:buSzPts val="2800"/>
              <a:buNone/>
              <a:defRPr sz="1800"/>
            </a:lvl9pPr>
          </a:lstStyle>
          <a:p>
            <a:endParaRPr/>
          </a:p>
        </p:txBody>
      </p:sp>
      <p:sp>
        <p:nvSpPr>
          <p:cNvPr id="52" name="Google Shape;52;p13"/>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rmAutofit lnSpcReduction="10000"/>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fr"/>
              <a:t>‹#›</a:t>
            </a:fld>
            <a:endParaRPr/>
          </a:p>
        </p:txBody>
      </p:sp>
      <p:pic>
        <p:nvPicPr>
          <p:cNvPr id="56" name="Google Shape;56;p13"/>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hyperlink" Target="https://www.fao.org/about/meetings/icn2/news/news-detail/fr/c/265598/"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hyperlink" Target="https://www.lumni.fr/video/la-faim-dans-le-monde-progress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un.org/sustainabledevelopment/fr/objectifs-de-developpement-durable/"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62" name="Google Shape;62;p14"/>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fr"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fr" sz="3800" b="1" dirty="0">
                <a:solidFill>
                  <a:schemeClr val="lt1"/>
                </a:solidFill>
                <a:latin typeface="Open Sans"/>
                <a:ea typeface="Open Sans"/>
                <a:cs typeface="Open Sans"/>
                <a:sym typeface="Open Sans"/>
              </a:rPr>
              <a:t>As-tu faim?</a:t>
            </a:r>
          </a:p>
          <a:p>
            <a:pPr marL="0" marR="0" lvl="0" indent="0" algn="r" rtl="0">
              <a:spcBef>
                <a:spcPts val="0"/>
              </a:spcBef>
              <a:spcAft>
                <a:spcPts val="0"/>
              </a:spcAft>
              <a:buNone/>
            </a:pPr>
            <a:r>
              <a:rPr lang="fr" sz="3800" b="1" i="0" u="none" strike="noStrike" cap="none" dirty="0">
                <a:solidFill>
                  <a:schemeClr val="lt1"/>
                </a:solidFill>
                <a:latin typeface="Open Sans"/>
                <a:ea typeface="Open Sans"/>
                <a:cs typeface="Open Sans"/>
                <a:sym typeface="Open Sans"/>
              </a:rPr>
              <a:t>Leçon 2</a:t>
            </a:r>
            <a:endParaRPr sz="3800" b="1" i="0" u="none" strike="noStrike" cap="none" dirty="0">
              <a:solidFill>
                <a:schemeClr val="lt1"/>
              </a:solidFill>
              <a:latin typeface="Open Sans"/>
              <a:ea typeface="Open Sans"/>
              <a:cs typeface="Open Sans"/>
              <a:sym typeface="Open Sans"/>
            </a:endParaRPr>
          </a:p>
        </p:txBody>
      </p:sp>
      <p:pic>
        <p:nvPicPr>
          <p:cNvPr id="63" name="Google Shape;63;p14"/>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64" name="Google Shape;64;p14"/>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65" name="Google Shape;65;p14"/>
          <p:cNvPicPr preferRelativeResize="0"/>
          <p:nvPr/>
        </p:nvPicPr>
        <p:blipFill>
          <a:blip r:embed="rId5">
            <a:alphaModFix/>
          </a:blip>
          <a:stretch>
            <a:fillRect/>
          </a:stretch>
        </p:blipFill>
        <p:spPr>
          <a:xfrm>
            <a:off x="-1" y="4712610"/>
            <a:ext cx="1090248" cy="430888"/>
          </a:xfrm>
          <a:prstGeom prst="rect">
            <a:avLst/>
          </a:prstGeom>
          <a:noFill/>
          <a:ln>
            <a:noFill/>
          </a:ln>
        </p:spPr>
      </p:pic>
      <p:sp>
        <p:nvSpPr>
          <p:cNvPr id="66" name="Google Shape;66;p14"/>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sz="1200">
                <a:solidFill>
                  <a:srgbClr val="888888"/>
                </a:solidFill>
                <a:latin typeface="Open Sans"/>
                <a:ea typeface="Open Sans"/>
                <a:cs typeface="Open Sans"/>
                <a:sym typeface="Open Sans"/>
              </a:rPr>
              <a:t>1</a:t>
            </a:fld>
            <a:endParaRPr sz="1200">
              <a:solidFill>
                <a:srgbClr val="888888"/>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78609679-836C-C532-FF73-E60CB30DA8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ECC528CE-3115-3E24-232C-BFFEF32C90C0}"/>
              </a:ext>
            </a:extLst>
          </p:cNvPr>
          <p:cNvSpPr txBox="1"/>
          <p:nvPr/>
        </p:nvSpPr>
        <p:spPr>
          <a:xfrm>
            <a:off x="1090248" y="4567239"/>
            <a:ext cx="7061980" cy="400110"/>
          </a:xfrm>
          <a:prstGeom prst="rect">
            <a:avLst/>
          </a:prstGeom>
          <a:noFill/>
        </p:spPr>
        <p:txBody>
          <a:bodyPr wrap="square">
            <a:spAutoFit/>
          </a:bodyPr>
          <a:lstStyle/>
          <a:p>
            <a:pPr marL="0" indent="0" algn="ctr"/>
            <a:r>
              <a:rPr lang="fr-FR" sz="1000" i="1" dirty="0"/>
              <a:t>Passe à l’action As-tu faim ? Leçon 2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4"/>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358" name="Google Shape;358;p34"/>
          <p:cNvGrpSpPr/>
          <p:nvPr/>
        </p:nvGrpSpPr>
        <p:grpSpPr>
          <a:xfrm>
            <a:off x="1314532" y="242650"/>
            <a:ext cx="6514936" cy="573648"/>
            <a:chOff x="1119355" y="481275"/>
            <a:chExt cx="6514936" cy="573648"/>
          </a:xfrm>
        </p:grpSpPr>
        <p:sp>
          <p:nvSpPr>
            <p:cNvPr id="359" name="Google Shape;359;p34"/>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4"/>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4"/>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2" name="Google Shape;362;p34"/>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Jouer avec des suffixes</a:t>
            </a:r>
            <a:endParaRPr sz="2900" b="1">
              <a:solidFill>
                <a:srgbClr val="191919"/>
              </a:solidFill>
              <a:latin typeface="Open Sans"/>
              <a:ea typeface="Open Sans"/>
              <a:cs typeface="Open Sans"/>
              <a:sym typeface="Open Sans"/>
            </a:endParaRPr>
          </a:p>
        </p:txBody>
      </p:sp>
      <p:graphicFrame>
        <p:nvGraphicFramePr>
          <p:cNvPr id="363" name="Google Shape;363;p34"/>
          <p:cNvGraphicFramePr/>
          <p:nvPr/>
        </p:nvGraphicFramePr>
        <p:xfrm>
          <a:off x="632975" y="1289350"/>
          <a:ext cx="4301600" cy="2176500"/>
        </p:xfrm>
        <a:graphic>
          <a:graphicData uri="http://schemas.openxmlformats.org/drawingml/2006/table">
            <a:tbl>
              <a:tblPr>
                <a:noFill/>
                <a:tableStyleId>{35E4BBDB-864D-4DB3-A663-7C7C522347F3}</a:tableStyleId>
              </a:tblPr>
              <a:tblGrid>
                <a:gridCol w="2340450">
                  <a:extLst>
                    <a:ext uri="{9D8B030D-6E8A-4147-A177-3AD203B41FA5}">
                      <a16:colId xmlns:a16="http://schemas.microsoft.com/office/drawing/2014/main" val="20000"/>
                    </a:ext>
                  </a:extLst>
                </a:gridCol>
                <a:gridCol w="1961150">
                  <a:extLst>
                    <a:ext uri="{9D8B030D-6E8A-4147-A177-3AD203B41FA5}">
                      <a16:colId xmlns:a16="http://schemas.microsoft.com/office/drawing/2014/main" val="20001"/>
                    </a:ext>
                  </a:extLst>
                </a:gridCol>
              </a:tblGrid>
              <a:tr h="435300">
                <a:tc>
                  <a:txBody>
                    <a:bodyPr/>
                    <a:lstStyle/>
                    <a:p>
                      <a:pPr marL="0" lvl="0" indent="0" algn="ctr" rtl="0">
                        <a:spcBef>
                          <a:spcPts val="0"/>
                        </a:spcBef>
                        <a:spcAft>
                          <a:spcPts val="0"/>
                        </a:spcAft>
                        <a:buNone/>
                      </a:pPr>
                      <a:r>
                        <a:rPr lang="fr" sz="1500" b="1">
                          <a:latin typeface="Open Sans"/>
                          <a:ea typeface="Open Sans"/>
                          <a:cs typeface="Open Sans"/>
                          <a:sym typeface="Open Sans"/>
                        </a:rPr>
                        <a:t>Partie du discours</a:t>
                      </a:r>
                      <a:endParaRPr sz="1500" b="1">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500" b="1">
                          <a:latin typeface="Open Sans"/>
                          <a:ea typeface="Open Sans"/>
                          <a:cs typeface="Open Sans"/>
                          <a:sym typeface="Open Sans"/>
                        </a:rPr>
                        <a:t>Le mot</a:t>
                      </a:r>
                      <a:endParaRPr sz="1500" b="1">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nom</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fr" sz="1500">
                          <a:latin typeface="Open Sans"/>
                          <a:ea typeface="Open Sans"/>
                          <a:cs typeface="Open Sans"/>
                          <a:sym typeface="Open Sans"/>
                        </a:rPr>
                        <a:t>réduc</a:t>
                      </a:r>
                      <a:r>
                        <a:rPr lang="fr" sz="1500" u="sng">
                          <a:latin typeface="Open Sans"/>
                          <a:ea typeface="Open Sans"/>
                          <a:cs typeface="Open Sans"/>
                          <a:sym typeface="Open Sans"/>
                        </a:rPr>
                        <a:t>tion</a:t>
                      </a: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verbe</a:t>
                      </a:r>
                      <a:endParaRPr sz="17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adjectif</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adverbe</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sp>
        <p:nvSpPr>
          <p:cNvPr id="364" name="Google Shape;364;p34"/>
          <p:cNvSpPr txBox="1"/>
          <p:nvPr/>
        </p:nvSpPr>
        <p:spPr>
          <a:xfrm>
            <a:off x="4934575" y="1165700"/>
            <a:ext cx="32043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500">
                <a:solidFill>
                  <a:srgbClr val="191919"/>
                </a:solidFill>
                <a:latin typeface="Open Sans"/>
                <a:ea typeface="Open Sans"/>
                <a:cs typeface="Open Sans"/>
                <a:sym typeface="Open Sans"/>
              </a:rPr>
              <a:t>Description:</a:t>
            </a:r>
            <a:endParaRPr sz="1500">
              <a:solidFill>
                <a:srgbClr val="191919"/>
              </a:solidFill>
              <a:latin typeface="Open Sans"/>
              <a:ea typeface="Open Sans"/>
              <a:cs typeface="Open Sans"/>
              <a:sym typeface="Open Sans"/>
            </a:endParaRPr>
          </a:p>
          <a:p>
            <a:pPr marL="457200" lvl="0" indent="-323850" algn="l" rtl="0">
              <a:spcBef>
                <a:spcPts val="120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Ajouter des suffixes au mot pour le transformer selon la partie du discours </a:t>
            </a:r>
            <a:endParaRPr sz="1500">
              <a:solidFill>
                <a:srgbClr val="191919"/>
              </a:solidFill>
              <a:latin typeface="Open Sans"/>
              <a:ea typeface="Open Sans"/>
              <a:cs typeface="Open Sans"/>
              <a:sym typeface="Open Sans"/>
            </a:endParaRPr>
          </a:p>
          <a:p>
            <a:pPr marL="457200" lvl="0" indent="-323850" algn="l" rtl="0">
              <a:spcBef>
                <a:spcPts val="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Souligner le suffixe qui l’a transformé</a:t>
            </a:r>
            <a:endParaRPr sz="1500">
              <a:solidFill>
                <a:srgbClr val="191919"/>
              </a:solidFill>
              <a:latin typeface="Open Sans"/>
              <a:ea typeface="Open Sans"/>
              <a:cs typeface="Open Sans"/>
              <a:sym typeface="Open Sans"/>
            </a:endParaRPr>
          </a:p>
          <a:p>
            <a:pPr marL="457200" lvl="0" indent="-323850" algn="l" rtl="0">
              <a:spcBef>
                <a:spcPts val="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Vérifier ensuite dans un dictionnaire que chaque mot existe et est bien écrit</a:t>
            </a:r>
            <a:endParaRPr sz="1500">
              <a:solidFill>
                <a:srgbClr val="191919"/>
              </a:solidFill>
              <a:latin typeface="Open Sans"/>
              <a:ea typeface="Open Sans"/>
              <a:cs typeface="Open Sans"/>
              <a:sym typeface="Open Sans"/>
            </a:endParaRPr>
          </a:p>
        </p:txBody>
      </p:sp>
      <p:pic>
        <p:nvPicPr>
          <p:cNvPr id="365" name="Google Shape;365;p34"/>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368" name="Google Shape;368;p34"/>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5"/>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374" name="Google Shape;374;p35"/>
          <p:cNvGrpSpPr/>
          <p:nvPr/>
        </p:nvGrpSpPr>
        <p:grpSpPr>
          <a:xfrm>
            <a:off x="1314532" y="242650"/>
            <a:ext cx="6514936" cy="573648"/>
            <a:chOff x="1119355" y="481275"/>
            <a:chExt cx="6514936" cy="573648"/>
          </a:xfrm>
        </p:grpSpPr>
        <p:sp>
          <p:nvSpPr>
            <p:cNvPr id="375" name="Google Shape;375;p35"/>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5"/>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5"/>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8" name="Google Shape;378;p35"/>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Discussion de classe</a:t>
            </a:r>
            <a:endParaRPr sz="2900" b="1">
              <a:solidFill>
                <a:srgbClr val="191919"/>
              </a:solidFill>
              <a:latin typeface="Open Sans"/>
              <a:ea typeface="Open Sans"/>
              <a:cs typeface="Open Sans"/>
              <a:sym typeface="Open Sans"/>
            </a:endParaRPr>
          </a:p>
        </p:txBody>
      </p:sp>
      <p:sp>
        <p:nvSpPr>
          <p:cNvPr id="379" name="Google Shape;379;p35"/>
          <p:cNvSpPr txBox="1">
            <a:spLocks noGrp="1"/>
          </p:cNvSpPr>
          <p:nvPr>
            <p:ph type="subTitle" idx="4294967295"/>
          </p:nvPr>
        </p:nvSpPr>
        <p:spPr>
          <a:xfrm>
            <a:off x="3857074" y="1887875"/>
            <a:ext cx="4042741" cy="1387476"/>
          </a:xfrm>
          <a:prstGeom prst="rect">
            <a:avLst/>
          </a:prstGeom>
        </p:spPr>
        <p:txBody>
          <a:bodyPr spcFirstLastPara="1" wrap="square" lIns="91425" tIns="91425" rIns="91425" bIns="91425" anchor="t" anchorCtr="0">
            <a:normAutofit fontScale="77500" lnSpcReduction="20000"/>
          </a:bodyPr>
          <a:lstStyle/>
          <a:p>
            <a:pPr marL="0" lvl="0" indent="0" algn="ctr" rtl="0">
              <a:spcBef>
                <a:spcPts val="0"/>
              </a:spcBef>
              <a:spcAft>
                <a:spcPts val="0"/>
              </a:spcAft>
              <a:buNone/>
            </a:pPr>
            <a:r>
              <a:rPr lang="fr" sz="2600" dirty="0">
                <a:solidFill>
                  <a:srgbClr val="191919"/>
                </a:solidFill>
                <a:latin typeface="Open Sans"/>
                <a:ea typeface="Open Sans"/>
                <a:cs typeface="Open Sans"/>
                <a:sym typeface="Open Sans"/>
              </a:rPr>
              <a:t>Selon toi, quelles régions du monde sont les plus touchées par la faim et pourquoi?</a:t>
            </a:r>
            <a:endParaRPr sz="2600" dirty="0">
              <a:solidFill>
                <a:srgbClr val="191919"/>
              </a:solidFill>
              <a:latin typeface="Open Sans"/>
              <a:ea typeface="Open Sans"/>
              <a:cs typeface="Open Sans"/>
              <a:sym typeface="Open Sans"/>
            </a:endParaRPr>
          </a:p>
          <a:p>
            <a:pPr marL="0" lvl="0" indent="0" algn="l" rtl="0">
              <a:spcBef>
                <a:spcPts val="1200"/>
              </a:spcBef>
              <a:spcAft>
                <a:spcPts val="1200"/>
              </a:spcAft>
              <a:buNone/>
            </a:pPr>
            <a:endParaRPr sz="2000" dirty="0">
              <a:solidFill>
                <a:srgbClr val="191919"/>
              </a:solidFill>
              <a:latin typeface="Open Sans"/>
              <a:ea typeface="Open Sans"/>
              <a:cs typeface="Open Sans"/>
              <a:sym typeface="Open Sans"/>
            </a:endParaRPr>
          </a:p>
        </p:txBody>
      </p:sp>
      <p:pic>
        <p:nvPicPr>
          <p:cNvPr id="380" name="Google Shape;380;p35"/>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383" name="Google Shape;383;p35"/>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11</a:t>
            </a:fld>
            <a:endParaRPr/>
          </a:p>
        </p:txBody>
      </p:sp>
      <p:pic>
        <p:nvPicPr>
          <p:cNvPr id="2" name="Image 1">
            <a:extLst>
              <a:ext uri="{FF2B5EF4-FFF2-40B4-BE49-F238E27FC236}">
                <a16:creationId xmlns:a16="http://schemas.microsoft.com/office/drawing/2014/main" id="{CBE65C48-AB68-E4F9-2A57-D992FBB9C4D0}"/>
              </a:ext>
            </a:extLst>
          </p:cNvPr>
          <p:cNvPicPr>
            <a:picLocks noChangeAspect="1"/>
          </p:cNvPicPr>
          <p:nvPr/>
        </p:nvPicPr>
        <p:blipFill>
          <a:blip r:embed="rId4"/>
          <a:stretch>
            <a:fillRect/>
          </a:stretch>
        </p:blipFill>
        <p:spPr>
          <a:xfrm>
            <a:off x="861675" y="1454513"/>
            <a:ext cx="2626833" cy="262683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6"/>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389" name="Google Shape;389;p36"/>
          <p:cNvGrpSpPr/>
          <p:nvPr/>
        </p:nvGrpSpPr>
        <p:grpSpPr>
          <a:xfrm>
            <a:off x="1314532" y="242650"/>
            <a:ext cx="6514936" cy="573648"/>
            <a:chOff x="1119355" y="481275"/>
            <a:chExt cx="6514936" cy="573648"/>
          </a:xfrm>
        </p:grpSpPr>
        <p:sp>
          <p:nvSpPr>
            <p:cNvPr id="390" name="Google Shape;390;p36"/>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6"/>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6"/>
            <p:cNvSpPr/>
            <p:nvPr/>
          </p:nvSpPr>
          <p:spPr>
            <a:xfrm>
              <a:off x="1849800" y="481300"/>
              <a:ext cx="54444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3" name="Google Shape;393;p36"/>
          <p:cNvSpPr/>
          <p:nvPr/>
        </p:nvSpPr>
        <p:spPr>
          <a:xfrm flipH="1">
            <a:off x="8507414" y="4239933"/>
            <a:ext cx="287617" cy="260181"/>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36"/>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Questions de prélecture</a:t>
            </a:r>
            <a:endParaRPr sz="2900" b="1">
              <a:solidFill>
                <a:srgbClr val="191919"/>
              </a:solidFill>
              <a:latin typeface="Open Sans"/>
              <a:ea typeface="Open Sans"/>
              <a:cs typeface="Open Sans"/>
              <a:sym typeface="Open Sans"/>
            </a:endParaRPr>
          </a:p>
        </p:txBody>
      </p:sp>
      <p:sp>
        <p:nvSpPr>
          <p:cNvPr id="395" name="Google Shape;395;p36"/>
          <p:cNvSpPr txBox="1">
            <a:spLocks noGrp="1"/>
          </p:cNvSpPr>
          <p:nvPr>
            <p:ph type="subTitle" idx="4294967295"/>
          </p:nvPr>
        </p:nvSpPr>
        <p:spPr>
          <a:xfrm>
            <a:off x="648361" y="1083388"/>
            <a:ext cx="7813727" cy="2601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fr" sz="9600" dirty="0">
                <a:solidFill>
                  <a:srgbClr val="191919"/>
                </a:solidFill>
                <a:latin typeface="Open Sans"/>
                <a:ea typeface="Open Sans"/>
                <a:cs typeface="Open Sans"/>
                <a:sym typeface="Open Sans"/>
              </a:rPr>
              <a:t>Quelles sont les caractéristiques de ce texte qui pourraient nous aider à mieux comprendre?</a:t>
            </a:r>
            <a:endParaRPr sz="9600" dirty="0">
              <a:solidFill>
                <a:srgbClr val="191919"/>
              </a:solidFill>
              <a:latin typeface="Open Sans"/>
              <a:ea typeface="Open Sans"/>
              <a:cs typeface="Open Sans"/>
              <a:sym typeface="Open Sans"/>
            </a:endParaRPr>
          </a:p>
          <a:p>
            <a:pPr marL="0" lvl="0" indent="0" algn="l" rtl="0">
              <a:spcBef>
                <a:spcPts val="1200"/>
              </a:spcBef>
              <a:spcAft>
                <a:spcPts val="0"/>
              </a:spcAft>
              <a:buNone/>
            </a:pPr>
            <a:endParaRPr sz="2000" dirty="0">
              <a:solidFill>
                <a:srgbClr val="191919"/>
              </a:solidFill>
              <a:latin typeface="Open Sans"/>
              <a:ea typeface="Open Sans"/>
              <a:cs typeface="Open Sans"/>
              <a:sym typeface="Open Sans"/>
            </a:endParaRPr>
          </a:p>
          <a:p>
            <a:pPr marL="0" lvl="0" indent="0" algn="l" rtl="0">
              <a:spcBef>
                <a:spcPts val="1200"/>
              </a:spcBef>
              <a:spcAft>
                <a:spcPts val="0"/>
              </a:spcAft>
              <a:buNone/>
            </a:pPr>
            <a:r>
              <a:rPr lang="fr" sz="9600" dirty="0">
                <a:solidFill>
                  <a:srgbClr val="191919"/>
                </a:solidFill>
                <a:latin typeface="Open Sans"/>
                <a:ea typeface="Open Sans"/>
                <a:cs typeface="Open Sans"/>
                <a:sym typeface="Open Sans"/>
              </a:rPr>
              <a:t>Lecture d’une carte choroplèthe</a:t>
            </a:r>
            <a:endParaRPr sz="9600" dirty="0">
              <a:solidFill>
                <a:srgbClr val="191919"/>
              </a:solidFill>
              <a:latin typeface="Open Sans"/>
              <a:ea typeface="Open Sans"/>
              <a:cs typeface="Open Sans"/>
              <a:sym typeface="Open Sans"/>
            </a:endParaRPr>
          </a:p>
          <a:p>
            <a:pPr marL="457200" lvl="0" indent="-257175" algn="l" rtl="0">
              <a:spcBef>
                <a:spcPts val="1200"/>
              </a:spcBef>
              <a:spcAft>
                <a:spcPts val="0"/>
              </a:spcAft>
              <a:buClr>
                <a:srgbClr val="191919"/>
              </a:buClr>
              <a:buSzPct val="90000"/>
              <a:buFont typeface="Open Sans"/>
              <a:buAutoNum type="arabicPeriod"/>
            </a:pPr>
            <a:r>
              <a:rPr lang="fr" sz="9600" dirty="0">
                <a:solidFill>
                  <a:srgbClr val="191919"/>
                </a:solidFill>
                <a:latin typeface="Open Sans"/>
                <a:ea typeface="Open Sans"/>
                <a:cs typeface="Open Sans"/>
                <a:sym typeface="Open Sans"/>
              </a:rPr>
              <a:t>Lis le titre pour identifier le sujet</a:t>
            </a:r>
            <a:endParaRPr sz="9600" dirty="0">
              <a:solidFill>
                <a:srgbClr val="191919"/>
              </a:solidFill>
              <a:latin typeface="Open Sans"/>
              <a:ea typeface="Open Sans"/>
              <a:cs typeface="Open Sans"/>
              <a:sym typeface="Open Sans"/>
            </a:endParaRPr>
          </a:p>
          <a:p>
            <a:pPr marL="457200" lvl="0" indent="-257175" algn="l" rtl="0">
              <a:spcBef>
                <a:spcPts val="0"/>
              </a:spcBef>
              <a:spcAft>
                <a:spcPts val="0"/>
              </a:spcAft>
              <a:buClr>
                <a:srgbClr val="191919"/>
              </a:buClr>
              <a:buSzPct val="90000"/>
              <a:buFont typeface="Open Sans"/>
              <a:buAutoNum type="arabicPeriod"/>
            </a:pPr>
            <a:r>
              <a:rPr lang="fr" sz="9600" dirty="0">
                <a:solidFill>
                  <a:srgbClr val="191919"/>
                </a:solidFill>
                <a:latin typeface="Open Sans"/>
                <a:ea typeface="Open Sans"/>
                <a:cs typeface="Open Sans"/>
                <a:sym typeface="Open Sans"/>
              </a:rPr>
              <a:t>Lis la légende pour déterminer ce que les couleurs représentent</a:t>
            </a:r>
            <a:endParaRPr sz="9600" dirty="0">
              <a:solidFill>
                <a:srgbClr val="191919"/>
              </a:solidFill>
              <a:latin typeface="Open Sans"/>
              <a:ea typeface="Open Sans"/>
              <a:cs typeface="Open Sans"/>
              <a:sym typeface="Open Sans"/>
            </a:endParaRPr>
          </a:p>
          <a:p>
            <a:pPr marL="457200" lvl="0" indent="-257175" algn="l" rtl="0">
              <a:spcBef>
                <a:spcPts val="0"/>
              </a:spcBef>
              <a:spcAft>
                <a:spcPts val="0"/>
              </a:spcAft>
              <a:buClr>
                <a:srgbClr val="191919"/>
              </a:buClr>
              <a:buSzPct val="90000"/>
              <a:buFont typeface="Open Sans"/>
              <a:buAutoNum type="arabicPeriod"/>
            </a:pPr>
            <a:r>
              <a:rPr lang="fr" sz="9600" dirty="0">
                <a:solidFill>
                  <a:srgbClr val="191919"/>
                </a:solidFill>
                <a:latin typeface="Open Sans"/>
                <a:ea typeface="Open Sans"/>
                <a:cs typeface="Open Sans"/>
                <a:sym typeface="Open Sans"/>
              </a:rPr>
              <a:t>Observe la carte.</a:t>
            </a:r>
            <a:endParaRPr sz="9600" dirty="0">
              <a:solidFill>
                <a:srgbClr val="191919"/>
              </a:solidFill>
              <a:latin typeface="Open Sans"/>
              <a:ea typeface="Open Sans"/>
              <a:cs typeface="Open Sans"/>
              <a:sym typeface="Open Sans"/>
            </a:endParaRPr>
          </a:p>
        </p:txBody>
      </p:sp>
      <p:pic>
        <p:nvPicPr>
          <p:cNvPr id="396" name="Google Shape;396;p36"/>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399" name="Google Shape;399;p36"/>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7"/>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sp>
        <p:nvSpPr>
          <p:cNvPr id="405" name="Google Shape;405;p37"/>
          <p:cNvSpPr/>
          <p:nvPr/>
        </p:nvSpPr>
        <p:spPr>
          <a:xfrm>
            <a:off x="485600" y="253950"/>
            <a:ext cx="3668700" cy="4161000"/>
          </a:xfrm>
          <a:prstGeom prst="roundRect">
            <a:avLst>
              <a:gd name="adj" fmla="val 16667"/>
            </a:avLst>
          </a:prstGeom>
          <a:solidFill>
            <a:schemeClr val="lt2"/>
          </a:solidFill>
          <a:ln w="2857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191919"/>
              </a:solidFill>
              <a:latin typeface="Open Sans"/>
              <a:ea typeface="Open Sans"/>
              <a:cs typeface="Open Sans"/>
              <a:sym typeface="Open Sans"/>
            </a:endParaRPr>
          </a:p>
          <a:p>
            <a:pPr marL="0" lvl="0" indent="0" algn="ctr" rtl="0">
              <a:spcBef>
                <a:spcPts val="0"/>
              </a:spcBef>
              <a:spcAft>
                <a:spcPts val="0"/>
              </a:spcAft>
              <a:buNone/>
            </a:pPr>
            <a:r>
              <a:rPr lang="fr" sz="2600">
                <a:solidFill>
                  <a:schemeClr val="dk1"/>
                </a:solidFill>
                <a:latin typeface="Open Sans"/>
                <a:ea typeface="Open Sans"/>
                <a:cs typeface="Open Sans"/>
                <a:sym typeface="Open Sans"/>
              </a:rPr>
              <a:t>Que faudra-t-il faire pour nourrir le monde?</a:t>
            </a:r>
            <a:endParaRPr sz="3700">
              <a:solidFill>
                <a:srgbClr val="191919"/>
              </a:solidFill>
              <a:latin typeface="Open Sans"/>
              <a:ea typeface="Open Sans"/>
              <a:cs typeface="Open Sans"/>
              <a:sym typeface="Open Sans"/>
            </a:endParaRPr>
          </a:p>
        </p:txBody>
      </p:sp>
      <p:sp>
        <p:nvSpPr>
          <p:cNvPr id="406" name="Google Shape;406;p37"/>
          <p:cNvSpPr/>
          <p:nvPr/>
        </p:nvSpPr>
        <p:spPr>
          <a:xfrm>
            <a:off x="4270025" y="253950"/>
            <a:ext cx="4481700" cy="4161000"/>
          </a:xfrm>
          <a:prstGeom prst="roundRect">
            <a:avLst>
              <a:gd name="adj" fmla="val 16667"/>
            </a:avLst>
          </a:prstGeom>
          <a:solidFill>
            <a:schemeClr val="lt2"/>
          </a:solidFill>
          <a:ln w="2857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r>
              <a:rPr lang="fr">
                <a:solidFill>
                  <a:schemeClr val="dk1"/>
                </a:solidFill>
                <a:latin typeface="Open Sans"/>
                <a:ea typeface="Open Sans"/>
                <a:cs typeface="Open Sans"/>
                <a:sym typeface="Open Sans"/>
              </a:rPr>
              <a:t>Selon toi, pourquoi l’auteure a-t-elle choisi une carte plutôt d’un autre type de texte (exemple: texte informatif, texte narratif, etc. ) pour communiquer cette information?</a:t>
            </a:r>
            <a:endParaRPr>
              <a:solidFill>
                <a:schemeClr val="dk1"/>
              </a:solidFill>
              <a:latin typeface="Open Sans"/>
              <a:ea typeface="Open Sans"/>
              <a:cs typeface="Open Sans"/>
              <a:sym typeface="Open Sans"/>
            </a:endParaRPr>
          </a:p>
          <a:p>
            <a:pPr marL="0" lvl="0" indent="0" algn="l" rtl="0">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0"/>
              </a:spcBef>
              <a:spcAft>
                <a:spcPts val="0"/>
              </a:spcAft>
              <a:buNone/>
            </a:pPr>
            <a:r>
              <a:rPr lang="fr">
                <a:solidFill>
                  <a:schemeClr val="dk1"/>
                </a:solidFill>
                <a:latin typeface="Open Sans"/>
                <a:ea typeface="Open Sans"/>
                <a:cs typeface="Open Sans"/>
                <a:sym typeface="Open Sans"/>
              </a:rPr>
              <a:t>Quelles sont les raisons pour lesquelles la faim existe autour du monde?</a:t>
            </a:r>
            <a:endParaRPr>
              <a:solidFill>
                <a:schemeClr val="dk1"/>
              </a:solidFill>
              <a:latin typeface="Open Sans"/>
              <a:ea typeface="Open Sans"/>
              <a:cs typeface="Open Sans"/>
              <a:sym typeface="Open Sans"/>
            </a:endParaRPr>
          </a:p>
          <a:p>
            <a:pPr marL="0" lvl="0" indent="0" algn="l" rtl="0">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0"/>
              </a:spcBef>
              <a:spcAft>
                <a:spcPts val="0"/>
              </a:spcAft>
              <a:buNone/>
            </a:pPr>
            <a:r>
              <a:rPr lang="fr">
                <a:solidFill>
                  <a:schemeClr val="dk1"/>
                </a:solidFill>
                <a:latin typeface="Open Sans"/>
                <a:ea typeface="Open Sans"/>
                <a:cs typeface="Open Sans"/>
                <a:sym typeface="Open Sans"/>
              </a:rPr>
              <a:t>Sur la carte, où se trouvent les régions avec des couleurs foncées? Pâles? Vois-tu un modèle? </a:t>
            </a:r>
            <a:endParaRPr>
              <a:solidFill>
                <a:schemeClr val="dk1"/>
              </a:solidFill>
              <a:latin typeface="Open Sans"/>
              <a:ea typeface="Open Sans"/>
              <a:cs typeface="Open Sans"/>
              <a:sym typeface="Open Sans"/>
            </a:endParaRPr>
          </a:p>
          <a:p>
            <a:pPr marL="0" lvl="0" indent="0" algn="l" rtl="0">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0"/>
              </a:spcBef>
              <a:spcAft>
                <a:spcPts val="0"/>
              </a:spcAft>
              <a:buNone/>
            </a:pPr>
            <a:r>
              <a:rPr lang="fr">
                <a:solidFill>
                  <a:schemeClr val="dk1"/>
                </a:solidFill>
                <a:latin typeface="Open Sans"/>
                <a:ea typeface="Open Sans"/>
                <a:cs typeface="Open Sans"/>
                <a:sym typeface="Open Sans"/>
              </a:rPr>
              <a:t>Comment les bulles d’information sont-elles associées avec la carte et la légende?</a:t>
            </a:r>
            <a:endParaRPr sz="1700">
              <a:solidFill>
                <a:srgbClr val="191919"/>
              </a:solidFill>
              <a:latin typeface="Open Sans"/>
              <a:ea typeface="Open Sans"/>
              <a:cs typeface="Open Sans"/>
              <a:sym typeface="Open Sans"/>
            </a:endParaRPr>
          </a:p>
        </p:txBody>
      </p:sp>
      <p:grpSp>
        <p:nvGrpSpPr>
          <p:cNvPr id="407" name="Google Shape;407;p37"/>
          <p:cNvGrpSpPr/>
          <p:nvPr/>
        </p:nvGrpSpPr>
        <p:grpSpPr>
          <a:xfrm>
            <a:off x="4560625" y="383023"/>
            <a:ext cx="3900492" cy="573648"/>
            <a:chOff x="1119355" y="481275"/>
            <a:chExt cx="6514936" cy="573648"/>
          </a:xfrm>
        </p:grpSpPr>
        <p:sp>
          <p:nvSpPr>
            <p:cNvPr id="408" name="Google Shape;408;p37"/>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7"/>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7"/>
            <p:cNvSpPr/>
            <p:nvPr/>
          </p:nvSpPr>
          <p:spPr>
            <a:xfrm>
              <a:off x="1379441" y="481302"/>
              <a:ext cx="59148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2100" b="1">
                  <a:latin typeface="Open Sans"/>
                  <a:ea typeface="Open Sans"/>
                  <a:cs typeface="Open Sans"/>
                  <a:sym typeface="Open Sans"/>
                </a:rPr>
                <a:t>As-tu compris?</a:t>
              </a:r>
              <a:endParaRPr sz="2100" b="1">
                <a:latin typeface="Open Sans"/>
                <a:ea typeface="Open Sans"/>
                <a:cs typeface="Open Sans"/>
                <a:sym typeface="Open Sans"/>
              </a:endParaRPr>
            </a:p>
          </p:txBody>
        </p:sp>
      </p:grpSp>
      <p:grpSp>
        <p:nvGrpSpPr>
          <p:cNvPr id="411" name="Google Shape;411;p37"/>
          <p:cNvGrpSpPr/>
          <p:nvPr/>
        </p:nvGrpSpPr>
        <p:grpSpPr>
          <a:xfrm>
            <a:off x="264001" y="383023"/>
            <a:ext cx="4006034" cy="573648"/>
            <a:chOff x="1119355" y="481275"/>
            <a:chExt cx="6514936" cy="573648"/>
          </a:xfrm>
        </p:grpSpPr>
        <p:sp>
          <p:nvSpPr>
            <p:cNvPr id="412" name="Google Shape;412;p37"/>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7"/>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7"/>
            <p:cNvSpPr/>
            <p:nvPr/>
          </p:nvSpPr>
          <p:spPr>
            <a:xfrm>
              <a:off x="1363987" y="481302"/>
              <a:ext cx="60768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latin typeface="Open Sans"/>
                  <a:ea typeface="Open Sans"/>
                  <a:cs typeface="Open Sans"/>
                  <a:sym typeface="Open Sans"/>
                </a:rPr>
                <a:t>Question-Guide pour la lecture</a:t>
              </a:r>
              <a:endParaRPr sz="1800" b="1">
                <a:latin typeface="Open Sans"/>
                <a:ea typeface="Open Sans"/>
                <a:cs typeface="Open Sans"/>
                <a:sym typeface="Open Sans"/>
              </a:endParaRPr>
            </a:p>
          </p:txBody>
        </p:sp>
      </p:grpSp>
      <p:pic>
        <p:nvPicPr>
          <p:cNvPr id="415" name="Google Shape;415;p37"/>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418" name="Google Shape;418;p37"/>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13</a:t>
            </a:fld>
            <a:endParaRPr/>
          </a:p>
        </p:txBody>
      </p:sp>
      <p:pic>
        <p:nvPicPr>
          <p:cNvPr id="3" name="Image 2" descr="Une image contenant conteneur, Panier de rangement, Panier de pique-nique, panier&#10;&#10;Le contenu généré par l’IA peut être incorrect.">
            <a:extLst>
              <a:ext uri="{FF2B5EF4-FFF2-40B4-BE49-F238E27FC236}">
                <a16:creationId xmlns:a16="http://schemas.microsoft.com/office/drawing/2014/main" id="{F92A146B-643C-D3EB-A0A2-C885F8CA3C31}"/>
              </a:ext>
            </a:extLst>
          </p:cNvPr>
          <p:cNvPicPr>
            <a:picLocks noChangeAspect="1"/>
          </p:cNvPicPr>
          <p:nvPr/>
        </p:nvPicPr>
        <p:blipFill>
          <a:blip r:embed="rId4"/>
          <a:stretch>
            <a:fillRect/>
          </a:stretch>
        </p:blipFill>
        <p:spPr>
          <a:xfrm>
            <a:off x="-685784" y="2513587"/>
            <a:ext cx="5937042" cy="333958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8"/>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424" name="Google Shape;424;p38"/>
          <p:cNvGrpSpPr/>
          <p:nvPr/>
        </p:nvGrpSpPr>
        <p:grpSpPr>
          <a:xfrm>
            <a:off x="1314532" y="242650"/>
            <a:ext cx="6514936" cy="573648"/>
            <a:chOff x="1119355" y="481275"/>
            <a:chExt cx="6514936" cy="573648"/>
          </a:xfrm>
        </p:grpSpPr>
        <p:sp>
          <p:nvSpPr>
            <p:cNvPr id="425" name="Google Shape;425;p38"/>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8"/>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8"/>
            <p:cNvSpPr/>
            <p:nvPr/>
          </p:nvSpPr>
          <p:spPr>
            <a:xfrm>
              <a:off x="1849800" y="481300"/>
              <a:ext cx="54444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8" name="Google Shape;428;p38"/>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400" b="1">
                <a:solidFill>
                  <a:srgbClr val="191919"/>
                </a:solidFill>
                <a:latin typeface="Open Sans"/>
                <a:ea typeface="Open Sans"/>
                <a:cs typeface="Open Sans"/>
                <a:sym typeface="Open Sans"/>
              </a:rPr>
              <a:t>Après la lecture: question de réflexion</a:t>
            </a:r>
            <a:endParaRPr sz="2400" b="1">
              <a:solidFill>
                <a:srgbClr val="191919"/>
              </a:solidFill>
              <a:latin typeface="Open Sans"/>
              <a:ea typeface="Open Sans"/>
              <a:cs typeface="Open Sans"/>
              <a:sym typeface="Open Sans"/>
            </a:endParaRPr>
          </a:p>
        </p:txBody>
      </p:sp>
      <p:pic>
        <p:nvPicPr>
          <p:cNvPr id="431" name="Google Shape;431;p38"/>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432" name="Google Shape;432;p38"/>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dirty="0"/>
          </a:p>
        </p:txBody>
      </p:sp>
      <p:sp>
        <p:nvSpPr>
          <p:cNvPr id="434" name="Google Shape;434;p3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14</a:t>
            </a:fld>
            <a:endParaRPr/>
          </a:p>
        </p:txBody>
      </p:sp>
      <p:pic>
        <p:nvPicPr>
          <p:cNvPr id="2" name="Image 1">
            <a:extLst>
              <a:ext uri="{FF2B5EF4-FFF2-40B4-BE49-F238E27FC236}">
                <a16:creationId xmlns:a16="http://schemas.microsoft.com/office/drawing/2014/main" id="{74CE98B4-251B-B0B6-6D81-80054A46DFE1}"/>
              </a:ext>
            </a:extLst>
          </p:cNvPr>
          <p:cNvPicPr>
            <a:picLocks noChangeAspect="1"/>
          </p:cNvPicPr>
          <p:nvPr/>
        </p:nvPicPr>
        <p:blipFill>
          <a:blip r:embed="rId4"/>
          <a:srcRect l="1905" t="6944" r="7432" b="5979"/>
          <a:stretch>
            <a:fillRect/>
          </a:stretch>
        </p:blipFill>
        <p:spPr>
          <a:xfrm>
            <a:off x="2032656" y="1068398"/>
            <a:ext cx="4968587" cy="3206896"/>
          </a:xfrm>
          <a:prstGeom prst="rect">
            <a:avLst/>
          </a:prstGeom>
        </p:spPr>
      </p:pic>
      <p:sp>
        <p:nvSpPr>
          <p:cNvPr id="430" name="Google Shape;430;p38"/>
          <p:cNvSpPr/>
          <p:nvPr/>
        </p:nvSpPr>
        <p:spPr>
          <a:xfrm>
            <a:off x="2663850" y="1099550"/>
            <a:ext cx="3706200" cy="31404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2400" b="1">
                <a:solidFill>
                  <a:srgbClr val="191919"/>
                </a:solidFill>
                <a:latin typeface="Open Sans"/>
                <a:ea typeface="Open Sans"/>
                <a:cs typeface="Open Sans"/>
                <a:sym typeface="Open Sans"/>
              </a:rPr>
              <a:t>Que faudra-t-il faire pour nourrir le monde?</a:t>
            </a:r>
            <a:r>
              <a:rPr lang="fr" sz="2600" b="1">
                <a:solidFill>
                  <a:srgbClr val="191919"/>
                </a:solidFill>
                <a:latin typeface="Open Sans"/>
                <a:ea typeface="Open Sans"/>
                <a:cs typeface="Open Sans"/>
                <a:sym typeface="Open Sans"/>
              </a:rPr>
              <a:t> </a:t>
            </a:r>
            <a:endParaRPr sz="2700" b="1">
              <a:solidFill>
                <a:srgbClr val="191919"/>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39"/>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440" name="Google Shape;440;p39"/>
          <p:cNvGrpSpPr/>
          <p:nvPr/>
        </p:nvGrpSpPr>
        <p:grpSpPr>
          <a:xfrm>
            <a:off x="1314532" y="242650"/>
            <a:ext cx="6514936" cy="573648"/>
            <a:chOff x="1119355" y="481275"/>
            <a:chExt cx="6514936" cy="573648"/>
          </a:xfrm>
        </p:grpSpPr>
        <p:sp>
          <p:nvSpPr>
            <p:cNvPr id="441" name="Google Shape;441;p39"/>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9"/>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9"/>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39"/>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Activité d’écoute</a:t>
            </a:r>
            <a:endParaRPr sz="2900" b="1">
              <a:solidFill>
                <a:srgbClr val="191919"/>
              </a:solidFill>
              <a:latin typeface="Open Sans"/>
              <a:ea typeface="Open Sans"/>
              <a:cs typeface="Open Sans"/>
              <a:sym typeface="Open Sans"/>
            </a:endParaRPr>
          </a:p>
        </p:txBody>
      </p:sp>
      <p:sp>
        <p:nvSpPr>
          <p:cNvPr id="445" name="Google Shape;445;p39"/>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fr" sz="1800" dirty="0">
                <a:solidFill>
                  <a:srgbClr val="263238"/>
                </a:solidFill>
              </a:rPr>
              <a:t>Voici quelques vidéos associées au sujet que vous pouvez regarder avec votre classe.</a:t>
            </a:r>
            <a:endParaRPr sz="1800" dirty="0"/>
          </a:p>
          <a:p>
            <a:pPr marL="0" lvl="0" indent="0" algn="l" rtl="0">
              <a:lnSpc>
                <a:spcPct val="100000"/>
              </a:lnSpc>
              <a:spcBef>
                <a:spcPts val="1600"/>
              </a:spcBef>
              <a:spcAft>
                <a:spcPts val="0"/>
              </a:spcAft>
              <a:buNone/>
            </a:pPr>
            <a:r>
              <a:rPr lang="fr" sz="1800" u="sng" dirty="0">
                <a:solidFill>
                  <a:srgbClr val="1155CC"/>
                </a:solidFill>
                <a:hlinkClick r:id="rId3">
                  <a:extLst>
                    <a:ext uri="{A12FA001-AC4F-418D-AE19-62706E023703}">
                      <ahyp:hlinkClr xmlns:ahyp="http://schemas.microsoft.com/office/drawing/2018/hyperlinkcolor" val="tx"/>
                    </a:ext>
                  </a:extLst>
                </a:hlinkClick>
              </a:rPr>
              <a:t>https://www.fao.org/about/meetings/icn2/news/news-detail/fr/c/265598/</a:t>
            </a:r>
            <a:r>
              <a:rPr lang="fr" sz="1800" dirty="0">
                <a:solidFill>
                  <a:srgbClr val="000000"/>
                </a:solidFill>
              </a:rPr>
              <a:t> </a:t>
            </a:r>
            <a:endParaRPr sz="1800" dirty="0">
              <a:solidFill>
                <a:srgbClr val="000000"/>
              </a:solidFill>
            </a:endParaRPr>
          </a:p>
          <a:p>
            <a:pPr marL="0" lvl="0" indent="0" algn="l" rtl="0">
              <a:lnSpc>
                <a:spcPct val="100000"/>
              </a:lnSpc>
              <a:spcBef>
                <a:spcPts val="1200"/>
              </a:spcBef>
              <a:spcAft>
                <a:spcPts val="0"/>
              </a:spcAft>
              <a:buNone/>
            </a:pPr>
            <a:endParaRPr sz="1800" dirty="0">
              <a:solidFill>
                <a:srgbClr val="000000"/>
              </a:solidFill>
            </a:endParaRPr>
          </a:p>
          <a:p>
            <a:pPr marL="0" lvl="0" indent="0" algn="l" rtl="0">
              <a:lnSpc>
                <a:spcPct val="100000"/>
              </a:lnSpc>
              <a:spcBef>
                <a:spcPts val="1200"/>
              </a:spcBef>
              <a:spcAft>
                <a:spcPts val="0"/>
              </a:spcAft>
              <a:buNone/>
            </a:pPr>
            <a:r>
              <a:rPr lang="fr" sz="1800" u="sng" dirty="0">
                <a:solidFill>
                  <a:srgbClr val="1155CC"/>
                </a:solidFill>
                <a:hlinkClick r:id="rId4">
                  <a:extLst>
                    <a:ext uri="{A12FA001-AC4F-418D-AE19-62706E023703}">
                      <ahyp:hlinkClr xmlns:ahyp="http://schemas.microsoft.com/office/drawing/2018/hyperlinkcolor" val="tx"/>
                    </a:ext>
                  </a:extLst>
                </a:hlinkClick>
              </a:rPr>
              <a:t>https://www.lumni.fr/video/la-faim-dans-le-monde-progresse</a:t>
            </a:r>
            <a:r>
              <a:rPr lang="fr" sz="1800" dirty="0">
                <a:solidFill>
                  <a:srgbClr val="000000"/>
                </a:solidFill>
              </a:rPr>
              <a:t> </a:t>
            </a:r>
            <a:endParaRPr sz="1800" dirty="0">
              <a:solidFill>
                <a:srgbClr val="263238"/>
              </a:solidFill>
            </a:endParaRPr>
          </a:p>
          <a:p>
            <a:pPr marL="0" lvl="0" indent="0" algn="l" rtl="0">
              <a:spcBef>
                <a:spcPts val="1200"/>
              </a:spcBef>
              <a:spcAft>
                <a:spcPts val="1200"/>
              </a:spcAft>
              <a:buNone/>
            </a:pPr>
            <a:endParaRPr sz="1800" dirty="0"/>
          </a:p>
        </p:txBody>
      </p:sp>
      <p:pic>
        <p:nvPicPr>
          <p:cNvPr id="446" name="Google Shape;446;p39"/>
          <p:cNvPicPr preferRelativeResize="0"/>
          <p:nvPr/>
        </p:nvPicPr>
        <p:blipFill>
          <a:blip r:embed="rId5">
            <a:alphaModFix/>
          </a:blip>
          <a:stretch>
            <a:fillRect/>
          </a:stretch>
        </p:blipFill>
        <p:spPr>
          <a:xfrm>
            <a:off x="-18000" y="4869798"/>
            <a:ext cx="879675" cy="307777"/>
          </a:xfrm>
          <a:prstGeom prst="rect">
            <a:avLst/>
          </a:prstGeom>
          <a:noFill/>
          <a:ln>
            <a:noFill/>
          </a:ln>
        </p:spPr>
      </p:pic>
      <p:sp>
        <p:nvSpPr>
          <p:cNvPr id="448" name="Google Shape;448;p39"/>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15</a:t>
            </a:fld>
            <a:endParaRPr/>
          </a:p>
        </p:txBody>
      </p:sp>
      <p:pic>
        <p:nvPicPr>
          <p:cNvPr id="2" name="Image 1">
            <a:extLst>
              <a:ext uri="{FF2B5EF4-FFF2-40B4-BE49-F238E27FC236}">
                <a16:creationId xmlns:a16="http://schemas.microsoft.com/office/drawing/2014/main" id="{934F85A9-5545-9A10-6301-55860A17734A}"/>
              </a:ext>
            </a:extLst>
          </p:cNvPr>
          <p:cNvPicPr>
            <a:picLocks noChangeAspect="1"/>
          </p:cNvPicPr>
          <p:nvPr/>
        </p:nvPicPr>
        <p:blipFill>
          <a:blip r:embed="rId6"/>
          <a:stretch>
            <a:fillRect/>
          </a:stretch>
        </p:blipFill>
        <p:spPr>
          <a:xfrm>
            <a:off x="3042390" y="3168234"/>
            <a:ext cx="3025669" cy="187292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0"/>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454" name="Google Shape;454;p40"/>
          <p:cNvGrpSpPr/>
          <p:nvPr/>
        </p:nvGrpSpPr>
        <p:grpSpPr>
          <a:xfrm>
            <a:off x="1314532" y="242650"/>
            <a:ext cx="6514936" cy="573648"/>
            <a:chOff x="1119355" y="481275"/>
            <a:chExt cx="6514936" cy="573648"/>
          </a:xfrm>
        </p:grpSpPr>
        <p:sp>
          <p:nvSpPr>
            <p:cNvPr id="455" name="Google Shape;455;p40"/>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0"/>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0"/>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8" name="Google Shape;458;p40"/>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Idée d’enquête</a:t>
            </a:r>
            <a:endParaRPr sz="2900" b="1">
              <a:solidFill>
                <a:srgbClr val="191919"/>
              </a:solidFill>
              <a:latin typeface="Open Sans"/>
              <a:ea typeface="Open Sans"/>
              <a:cs typeface="Open Sans"/>
              <a:sym typeface="Open Sans"/>
            </a:endParaRPr>
          </a:p>
        </p:txBody>
      </p:sp>
      <p:sp>
        <p:nvSpPr>
          <p:cNvPr id="459" name="Google Shape;459;p4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0"/>
              </a:spcAft>
              <a:buNone/>
            </a:pPr>
            <a:r>
              <a:rPr lang="fr" sz="2000" b="1"/>
              <a:t>Fais une recherche sur les 17 objectifs de développement durable. Réfléchis aux ODD et à comment tu pourrais y contribuer. Choisis l’objectif qui t’intéresse le plus. Décris trois choses que tu as découvertes au sujet de ton ODD. Utilise des mots, des images, ou des vidéos.</a:t>
            </a:r>
            <a:endParaRPr sz="2000" b="1"/>
          </a:p>
          <a:p>
            <a:pPr marL="0" lvl="0" indent="0" algn="ctr" rtl="0">
              <a:lnSpc>
                <a:spcPct val="100000"/>
              </a:lnSpc>
              <a:spcBef>
                <a:spcPts val="1200"/>
              </a:spcBef>
              <a:spcAft>
                <a:spcPts val="1200"/>
              </a:spcAft>
              <a:buNone/>
            </a:pPr>
            <a:endParaRPr sz="2200" b="1"/>
          </a:p>
        </p:txBody>
      </p:sp>
      <p:pic>
        <p:nvPicPr>
          <p:cNvPr id="460" name="Google Shape;460;p40">
            <a:hlinkClick r:id="rId3"/>
          </p:cNvPr>
          <p:cNvPicPr preferRelativeResize="0"/>
          <p:nvPr/>
        </p:nvPicPr>
        <p:blipFill>
          <a:blip r:embed="rId4">
            <a:alphaModFix/>
          </a:blip>
          <a:stretch>
            <a:fillRect/>
          </a:stretch>
        </p:blipFill>
        <p:spPr>
          <a:xfrm>
            <a:off x="1797587" y="3005750"/>
            <a:ext cx="5436426" cy="711925"/>
          </a:xfrm>
          <a:prstGeom prst="rect">
            <a:avLst/>
          </a:prstGeom>
          <a:noFill/>
          <a:ln>
            <a:noFill/>
          </a:ln>
        </p:spPr>
      </p:pic>
      <p:sp>
        <p:nvSpPr>
          <p:cNvPr id="461" name="Google Shape;461;p40"/>
          <p:cNvSpPr txBox="1"/>
          <p:nvPr/>
        </p:nvSpPr>
        <p:spPr>
          <a:xfrm>
            <a:off x="1797575" y="3632738"/>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800" b="1">
                <a:solidFill>
                  <a:srgbClr val="2F3139"/>
                </a:solidFill>
                <a:latin typeface="Open Sans"/>
                <a:ea typeface="Open Sans"/>
                <a:cs typeface="Open Sans"/>
                <a:sym typeface="Open Sans"/>
              </a:rPr>
              <a:t>Image: Nations Unies</a:t>
            </a:r>
            <a:endParaRPr sz="800" b="1">
              <a:solidFill>
                <a:srgbClr val="2F3139"/>
              </a:solidFill>
              <a:latin typeface="Open Sans"/>
              <a:ea typeface="Open Sans"/>
              <a:cs typeface="Open Sans"/>
              <a:sym typeface="Open Sans"/>
            </a:endParaRPr>
          </a:p>
        </p:txBody>
      </p:sp>
      <p:pic>
        <p:nvPicPr>
          <p:cNvPr id="462" name="Google Shape;462;p40"/>
          <p:cNvPicPr preferRelativeResize="0"/>
          <p:nvPr/>
        </p:nvPicPr>
        <p:blipFill>
          <a:blip r:embed="rId5">
            <a:alphaModFix/>
          </a:blip>
          <a:stretch>
            <a:fillRect/>
          </a:stretch>
        </p:blipFill>
        <p:spPr>
          <a:xfrm>
            <a:off x="-18000" y="4869798"/>
            <a:ext cx="879675" cy="307777"/>
          </a:xfrm>
          <a:prstGeom prst="rect">
            <a:avLst/>
          </a:prstGeom>
          <a:noFill/>
          <a:ln>
            <a:noFill/>
          </a:ln>
        </p:spPr>
      </p:pic>
      <p:sp>
        <p:nvSpPr>
          <p:cNvPr id="463" name="Google Shape;463;p4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464" name="Google Shape;464;p40"/>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1"/>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470" name="Google Shape;470;p41"/>
          <p:cNvGrpSpPr/>
          <p:nvPr/>
        </p:nvGrpSpPr>
        <p:grpSpPr>
          <a:xfrm>
            <a:off x="1314532" y="242650"/>
            <a:ext cx="6514936" cy="573648"/>
            <a:chOff x="1119355" y="481275"/>
            <a:chExt cx="6514936" cy="573648"/>
          </a:xfrm>
        </p:grpSpPr>
        <p:sp>
          <p:nvSpPr>
            <p:cNvPr id="471" name="Google Shape;471;p41"/>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1"/>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1"/>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4" name="Google Shape;474;p41"/>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Articles liés dans le livre</a:t>
            </a:r>
            <a:endParaRPr sz="2900" b="1">
              <a:solidFill>
                <a:srgbClr val="191919"/>
              </a:solidFill>
              <a:latin typeface="Open Sans"/>
              <a:ea typeface="Open Sans"/>
              <a:cs typeface="Open Sans"/>
              <a:sym typeface="Open Sans"/>
            </a:endParaRPr>
          </a:p>
        </p:txBody>
      </p:sp>
      <p:sp>
        <p:nvSpPr>
          <p:cNvPr id="475" name="Google Shape;475;p41"/>
          <p:cNvSpPr txBox="1"/>
          <p:nvPr/>
        </p:nvSpPr>
        <p:spPr>
          <a:xfrm>
            <a:off x="1609525" y="1099825"/>
            <a:ext cx="5891400" cy="3140100"/>
          </a:xfrm>
          <a:prstGeom prst="rect">
            <a:avLst/>
          </a:prstGeom>
          <a:noFill/>
          <a:ln w="28575" cap="flat" cmpd="sng">
            <a:solidFill>
              <a:srgbClr val="007A34"/>
            </a:solidFill>
            <a:prstDash val="dashDot"/>
            <a:round/>
            <a:headEnd type="none" w="sm" len="sm"/>
            <a:tailEnd type="none" w="sm" len="sm"/>
          </a:ln>
        </p:spPr>
        <p:txBody>
          <a:bodyPr spcFirstLastPara="1" wrap="square" lIns="91425" tIns="91425" rIns="91425" bIns="91425" anchor="t" anchorCtr="0">
            <a:spAutoFit/>
          </a:bodyPr>
          <a:lstStyle/>
          <a:p>
            <a:pPr marL="914400" lvl="1" indent="-355600" algn="l" rtl="0">
              <a:spcBef>
                <a:spcPts val="0"/>
              </a:spcBef>
              <a:spcAft>
                <a:spcPts val="0"/>
              </a:spcAft>
              <a:buClr>
                <a:srgbClr val="191919"/>
              </a:buClr>
              <a:buSzPts val="2000"/>
              <a:buFont typeface="Open Sans"/>
              <a:buChar char="○"/>
            </a:pPr>
            <a:r>
              <a:rPr lang="fr" sz="2400" b="1">
                <a:latin typeface="Open Sans"/>
                <a:ea typeface="Open Sans"/>
                <a:cs typeface="Open Sans"/>
                <a:sym typeface="Open Sans"/>
              </a:rPr>
              <a:t>L’insécurité alimentaire, </a:t>
            </a:r>
            <a:r>
              <a:rPr lang="fr" sz="2400" b="1">
                <a:solidFill>
                  <a:srgbClr val="000000"/>
                </a:solidFill>
                <a:latin typeface="Open Sans"/>
                <a:ea typeface="Open Sans"/>
                <a:cs typeface="Open Sans"/>
                <a:sym typeface="Open Sans"/>
              </a:rPr>
              <a:t> p.</a:t>
            </a:r>
            <a:r>
              <a:rPr lang="fr" sz="2400" b="1">
                <a:latin typeface="Open Sans"/>
                <a:ea typeface="Open Sans"/>
                <a:cs typeface="Open Sans"/>
                <a:sym typeface="Open Sans"/>
              </a:rPr>
              <a:t>4-5</a:t>
            </a:r>
            <a:endParaRPr sz="2400" b="1">
              <a:latin typeface="Open Sans"/>
              <a:ea typeface="Open Sans"/>
              <a:cs typeface="Open Sans"/>
              <a:sym typeface="Open Sans"/>
            </a:endParaRPr>
          </a:p>
          <a:p>
            <a:pPr marL="914400" lvl="0" indent="0" algn="l" rtl="0">
              <a:spcBef>
                <a:spcPts val="0"/>
              </a:spcBef>
              <a:spcAft>
                <a:spcPts val="0"/>
              </a:spcAft>
              <a:buNone/>
            </a:pPr>
            <a:endParaRPr sz="2400" b="1">
              <a:latin typeface="Open Sans"/>
              <a:ea typeface="Open Sans"/>
              <a:cs typeface="Open Sans"/>
              <a:sym typeface="Open Sans"/>
            </a:endParaRPr>
          </a:p>
          <a:p>
            <a:pPr marL="914400" lvl="1" indent="-381000" algn="l" rtl="0">
              <a:spcBef>
                <a:spcPts val="0"/>
              </a:spcBef>
              <a:spcAft>
                <a:spcPts val="0"/>
              </a:spcAft>
              <a:buSzPts val="2400"/>
              <a:buFont typeface="Open Sans"/>
              <a:buChar char="○"/>
            </a:pPr>
            <a:r>
              <a:rPr lang="fr" sz="2400" b="1">
                <a:latin typeface="Open Sans"/>
                <a:ea typeface="Open Sans"/>
                <a:cs typeface="Open Sans"/>
                <a:sym typeface="Open Sans"/>
              </a:rPr>
              <a:t>Pourquoi avons-nous besoin de nourriture?, p.6-7</a:t>
            </a:r>
            <a:endParaRPr sz="2400" b="1">
              <a:latin typeface="Open Sans"/>
              <a:ea typeface="Open Sans"/>
              <a:cs typeface="Open Sans"/>
              <a:sym typeface="Open Sans"/>
            </a:endParaRPr>
          </a:p>
          <a:p>
            <a:pPr marL="914400" lvl="0" indent="0" algn="l" rtl="0">
              <a:spcBef>
                <a:spcPts val="0"/>
              </a:spcBef>
              <a:spcAft>
                <a:spcPts val="0"/>
              </a:spcAft>
              <a:buNone/>
            </a:pPr>
            <a:endParaRPr sz="2400" b="1">
              <a:solidFill>
                <a:srgbClr val="000000"/>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400" b="1">
                <a:latin typeface="Open Sans"/>
                <a:ea typeface="Open Sans"/>
                <a:cs typeface="Open Sans"/>
                <a:sym typeface="Open Sans"/>
              </a:rPr>
              <a:t>Ne fuis pas les fruits et les légumes,</a:t>
            </a:r>
            <a:r>
              <a:rPr lang="fr" sz="2400" b="1">
                <a:solidFill>
                  <a:srgbClr val="000000"/>
                </a:solidFill>
                <a:latin typeface="Open Sans"/>
                <a:ea typeface="Open Sans"/>
                <a:cs typeface="Open Sans"/>
                <a:sym typeface="Open Sans"/>
              </a:rPr>
              <a:t> </a:t>
            </a:r>
            <a:r>
              <a:rPr lang="fr" sz="2400" b="1">
                <a:latin typeface="Open Sans"/>
                <a:ea typeface="Open Sans"/>
                <a:cs typeface="Open Sans"/>
                <a:sym typeface="Open Sans"/>
              </a:rPr>
              <a:t>p</a:t>
            </a:r>
            <a:r>
              <a:rPr lang="fr" sz="2400" b="1">
                <a:solidFill>
                  <a:srgbClr val="000000"/>
                </a:solidFill>
                <a:latin typeface="Open Sans"/>
                <a:ea typeface="Open Sans"/>
                <a:cs typeface="Open Sans"/>
                <a:sym typeface="Open Sans"/>
              </a:rPr>
              <a:t>.</a:t>
            </a:r>
            <a:r>
              <a:rPr lang="fr" sz="2400" b="1">
                <a:latin typeface="Open Sans"/>
                <a:ea typeface="Open Sans"/>
                <a:cs typeface="Open Sans"/>
                <a:sym typeface="Open Sans"/>
              </a:rPr>
              <a:t>24-25</a:t>
            </a:r>
            <a:endParaRPr sz="2400" b="1">
              <a:latin typeface="Open Sans"/>
              <a:ea typeface="Open Sans"/>
              <a:cs typeface="Open Sans"/>
              <a:sym typeface="Open Sans"/>
            </a:endParaRPr>
          </a:p>
          <a:p>
            <a:pPr marL="914400" lvl="0" indent="0" algn="l" rtl="0">
              <a:spcBef>
                <a:spcPts val="0"/>
              </a:spcBef>
              <a:spcAft>
                <a:spcPts val="0"/>
              </a:spcAft>
              <a:buNone/>
            </a:pPr>
            <a:endParaRPr sz="2400" b="1">
              <a:latin typeface="Open Sans"/>
              <a:ea typeface="Open Sans"/>
              <a:cs typeface="Open Sans"/>
              <a:sym typeface="Open Sans"/>
            </a:endParaRPr>
          </a:p>
        </p:txBody>
      </p:sp>
      <p:pic>
        <p:nvPicPr>
          <p:cNvPr id="476" name="Google Shape;476;p41"/>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477" name="Google Shape;477;p4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478" name="Google Shape;478;p41"/>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endParaRPr/>
          </a:p>
        </p:txBody>
      </p:sp>
      <p:sp>
        <p:nvSpPr>
          <p:cNvPr id="479" name="Google Shape;479;p41"/>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17</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
              <a:t>Intended Use</a:t>
            </a:r>
            <a:endParaRPr/>
          </a:p>
        </p:txBody>
      </p:sp>
      <p:sp>
        <p:nvSpPr>
          <p:cNvPr id="75" name="Google Shape;75;p15"/>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 sz="1800"/>
              <a:t>These slides are intended as a teacher accompaniment for the Scholastic Resource “Passe à l’action”, and are designed for use with Junior and Intermediate students.</a:t>
            </a:r>
            <a:endParaRPr sz="1800"/>
          </a:p>
          <a:p>
            <a:pPr marL="0" lvl="0" indent="0" algn="l" rtl="0">
              <a:spcBef>
                <a:spcPts val="1200"/>
              </a:spcBef>
              <a:spcAft>
                <a:spcPts val="0"/>
              </a:spcAft>
              <a:buNone/>
            </a:pPr>
            <a:r>
              <a:rPr lang="fr"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200"/>
              </a:spcBef>
              <a:spcAft>
                <a:spcPts val="0"/>
              </a:spcAft>
              <a:buNone/>
            </a:pPr>
            <a:r>
              <a:rPr lang="fr"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200"/>
              </a:spcBef>
              <a:spcAft>
                <a:spcPts val="1200"/>
              </a:spcAft>
              <a:buNone/>
            </a:pPr>
            <a:r>
              <a:rPr lang="fr" sz="1800"/>
              <a:t>Curriculum connections have also been provided for each lesson.</a:t>
            </a:r>
            <a:endParaRPr sz="1800"/>
          </a:p>
        </p:txBody>
      </p:sp>
      <p:sp>
        <p:nvSpPr>
          <p:cNvPr id="76" name="Google Shape;76;p15"/>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
              <a:t>Format and lesson structure</a:t>
            </a:r>
            <a:endParaRPr/>
          </a:p>
        </p:txBody>
      </p:sp>
      <p:sp>
        <p:nvSpPr>
          <p:cNvPr id="83" name="Google Shape;83;p16"/>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fr" sz="1500"/>
              <a:t>In each lesson, teachers will find:</a:t>
            </a:r>
            <a:endParaRPr sz="1500"/>
          </a:p>
          <a:p>
            <a:pPr marL="914400" lvl="0" indent="-323850" algn="l" rtl="0">
              <a:spcBef>
                <a:spcPts val="1200"/>
              </a:spcBef>
              <a:spcAft>
                <a:spcPts val="0"/>
              </a:spcAft>
              <a:buSzPts val="1500"/>
              <a:buAutoNum type="arabicParenR"/>
            </a:pPr>
            <a:r>
              <a:rPr lang="fr" sz="1500" b="1"/>
              <a:t>A title page</a:t>
            </a:r>
            <a:r>
              <a:rPr lang="fr"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fr" sz="1500" b="1"/>
              <a:t>2-4 “Minds On” activities</a:t>
            </a:r>
            <a:r>
              <a:rPr lang="fr" sz="1500"/>
              <a:t> (e.g., word work, vocabulary, grammar concepts, etc.). The intent is for teachers choose </a:t>
            </a:r>
            <a:r>
              <a:rPr lang="fr" sz="1500" b="1"/>
              <a:t>one</a:t>
            </a:r>
            <a:r>
              <a:rPr lang="fr"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fr" sz="1500" b="1"/>
              <a:t>Pre-reading questions</a:t>
            </a:r>
            <a:r>
              <a:rPr lang="fr"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fr" sz="1500" b="1"/>
              <a:t>A guiding question and comprehension questions</a:t>
            </a:r>
            <a:r>
              <a:rPr lang="fr"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fr" sz="1500" b="1"/>
              <a:t>A reflection question </a:t>
            </a:r>
            <a:r>
              <a:rPr lang="fr"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fr" sz="1500"/>
              <a:t>A selection of </a:t>
            </a:r>
            <a:r>
              <a:rPr lang="fr" sz="1500" b="1"/>
              <a:t>extension activities </a:t>
            </a:r>
            <a:r>
              <a:rPr lang="fr"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sp>
        <p:nvSpPr>
          <p:cNvPr id="84" name="Google Shape;84;p16"/>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As-</a:t>
            </a:r>
            <a:r>
              <a:rPr lang="en-US" sz="1000" i="1" dirty="0" err="1"/>
              <a:t>tu</a:t>
            </a:r>
            <a:r>
              <a:rPr lang="en-US" sz="1000" i="1" dirty="0"/>
              <a:t> </a:t>
            </a:r>
            <a:r>
              <a:rPr lang="en-US" sz="1000" i="1" dirty="0" err="1"/>
              <a:t>faim</a:t>
            </a:r>
            <a:r>
              <a:rPr lang="en-US" sz="1000" i="1" dirty="0"/>
              <a:t>? </a:t>
            </a:r>
            <a:r>
              <a:rPr lang="en-US" sz="1000" i="1" dirty="0" err="1"/>
              <a:t>Leçon</a:t>
            </a:r>
            <a:r>
              <a:rPr lang="en-US" sz="1000" i="1" dirty="0"/>
              <a:t> 2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00766"/>
            <a:ext cx="8638688" cy="3331954"/>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248698"/>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732084"/>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Image 1">
            <a:extLst>
              <a:ext uri="{FF2B5EF4-FFF2-40B4-BE49-F238E27FC236}">
                <a16:creationId xmlns:a16="http://schemas.microsoft.com/office/drawing/2014/main" id="{FDCDA395-43C0-F000-F645-9C59F70C90B6}"/>
              </a:ext>
            </a:extLst>
          </p:cNvPr>
          <p:cNvPicPr>
            <a:picLocks noChangeAspect="1"/>
          </p:cNvPicPr>
          <p:nvPr/>
        </p:nvPicPr>
        <p:blipFill>
          <a:blip r:embed="rId3"/>
          <a:stretch>
            <a:fillRect/>
          </a:stretch>
        </p:blipFill>
        <p:spPr>
          <a:xfrm>
            <a:off x="2824325" y="1752830"/>
            <a:ext cx="3737704" cy="2491803"/>
          </a:xfrm>
          <a:prstGeom prst="rect">
            <a:avLst/>
          </a:prstGeom>
        </p:spPr>
      </p:pic>
      <p:sp>
        <p:nvSpPr>
          <p:cNvPr id="89" name="Google Shape;89;p17"/>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fr" dirty="0">
                <a:solidFill>
                  <a:srgbClr val="79BE21"/>
                </a:solidFill>
                <a:latin typeface="Open Sans"/>
                <a:ea typeface="Open Sans"/>
                <a:cs typeface="Open Sans"/>
                <a:sym typeface="Open Sans"/>
              </a:rPr>
              <a:t>Passe à l’action</a:t>
            </a:r>
            <a:endParaRPr dirty="0">
              <a:solidFill>
                <a:srgbClr val="79BE21"/>
              </a:solidFill>
              <a:latin typeface="Open Sans"/>
              <a:ea typeface="Open Sans"/>
              <a:cs typeface="Open Sans"/>
              <a:sym typeface="Open Sans"/>
            </a:endParaRPr>
          </a:p>
          <a:p>
            <a:pPr marL="0" lvl="0" indent="0" algn="ctr" rtl="0">
              <a:spcBef>
                <a:spcPts val="0"/>
              </a:spcBef>
              <a:spcAft>
                <a:spcPts val="0"/>
              </a:spcAft>
              <a:buNone/>
            </a:pPr>
            <a:r>
              <a:rPr lang="fr" sz="5100" dirty="0">
                <a:solidFill>
                  <a:srgbClr val="007A34"/>
                </a:solidFill>
                <a:latin typeface="Open Sans"/>
                <a:ea typeface="Open Sans"/>
                <a:cs typeface="Open Sans"/>
                <a:sym typeface="Open Sans"/>
              </a:rPr>
              <a:t>As-tu faim?</a:t>
            </a:r>
            <a:endParaRPr sz="5100" dirty="0">
              <a:solidFill>
                <a:srgbClr val="007A34"/>
              </a:solidFill>
              <a:latin typeface="Open Sans"/>
              <a:ea typeface="Open Sans"/>
              <a:cs typeface="Open Sans"/>
              <a:sym typeface="Open Sans"/>
            </a:endParaRPr>
          </a:p>
        </p:txBody>
      </p:sp>
      <p:pic>
        <p:nvPicPr>
          <p:cNvPr id="90" name="Google Shape;90;p17">
            <a:hlinkClick r:id="rId4"/>
          </p:cNvPr>
          <p:cNvPicPr preferRelativeResize="0"/>
          <p:nvPr/>
        </p:nvPicPr>
        <p:blipFill>
          <a:blip r:embed="rId5">
            <a:alphaModFix/>
          </a:blip>
          <a:stretch>
            <a:fillRect/>
          </a:stretch>
        </p:blipFill>
        <p:spPr>
          <a:xfrm>
            <a:off x="52743" y="21057"/>
            <a:ext cx="1825700" cy="2505875"/>
          </a:xfrm>
          <a:prstGeom prst="rect">
            <a:avLst/>
          </a:prstGeom>
          <a:noFill/>
          <a:ln>
            <a:noFill/>
          </a:ln>
        </p:spPr>
      </p:pic>
      <p:sp>
        <p:nvSpPr>
          <p:cNvPr id="91" name="Google Shape;91;p17"/>
          <p:cNvSpPr txBox="1"/>
          <p:nvPr/>
        </p:nvSpPr>
        <p:spPr>
          <a:xfrm>
            <a:off x="52743" y="2487964"/>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800" b="1" dirty="0">
                <a:solidFill>
                  <a:srgbClr val="2F3139"/>
                </a:solidFill>
                <a:latin typeface="Open Sans"/>
                <a:ea typeface="Open Sans"/>
                <a:cs typeface="Open Sans"/>
                <a:sym typeface="Open Sans"/>
              </a:rPr>
              <a:t>Image: Scholastic Education</a:t>
            </a:r>
            <a:endParaRPr sz="800" b="1" dirty="0">
              <a:solidFill>
                <a:srgbClr val="2F3139"/>
              </a:solidFill>
              <a:latin typeface="Open Sans"/>
              <a:ea typeface="Open Sans"/>
              <a:cs typeface="Open Sans"/>
              <a:sym typeface="Open Sans"/>
            </a:endParaRPr>
          </a:p>
        </p:txBody>
      </p:sp>
      <p:pic>
        <p:nvPicPr>
          <p:cNvPr id="92" name="Google Shape;92;p17"/>
          <p:cNvPicPr preferRelativeResize="0"/>
          <p:nvPr/>
        </p:nvPicPr>
        <p:blipFill>
          <a:blip r:embed="rId6">
            <a:alphaModFix/>
          </a:blip>
          <a:stretch>
            <a:fillRect/>
          </a:stretch>
        </p:blipFill>
        <p:spPr>
          <a:xfrm>
            <a:off x="-18000" y="4869798"/>
            <a:ext cx="879675" cy="307777"/>
          </a:xfrm>
          <a:prstGeom prst="rect">
            <a:avLst/>
          </a:prstGeom>
          <a:noFill/>
          <a:ln>
            <a:noFill/>
          </a:ln>
        </p:spPr>
      </p:pic>
      <p:sp>
        <p:nvSpPr>
          <p:cNvPr id="94" name="Google Shape;94;p17"/>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6</a:t>
            </a:fld>
            <a:endParaRPr/>
          </a:p>
        </p:txBody>
      </p:sp>
      <p:sp>
        <p:nvSpPr>
          <p:cNvPr id="3" name="Google Shape;91;p17">
            <a:extLst>
              <a:ext uri="{FF2B5EF4-FFF2-40B4-BE49-F238E27FC236}">
                <a16:creationId xmlns:a16="http://schemas.microsoft.com/office/drawing/2014/main" id="{7204AB7B-8BEF-21B5-71E3-CBAAAFD1E6A9}"/>
              </a:ext>
            </a:extLst>
          </p:cNvPr>
          <p:cNvSpPr txBox="1"/>
          <p:nvPr/>
        </p:nvSpPr>
        <p:spPr>
          <a:xfrm>
            <a:off x="3810277" y="4195566"/>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800" b="1" dirty="0">
                <a:solidFill>
                  <a:srgbClr val="2F3139"/>
                </a:solidFill>
                <a:latin typeface="Open Sans"/>
                <a:ea typeface="Open Sans"/>
                <a:cs typeface="Open Sans"/>
                <a:sym typeface="Open Sans"/>
              </a:rPr>
              <a:t>Image générée par Copilot</a:t>
            </a:r>
            <a:endParaRPr sz="800" b="1" dirty="0">
              <a:solidFill>
                <a:srgbClr val="2F3139"/>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00" name="Google Shape;100;p18"/>
          <p:cNvGrpSpPr/>
          <p:nvPr/>
        </p:nvGrpSpPr>
        <p:grpSpPr>
          <a:xfrm flipH="1">
            <a:off x="8507414" y="4239933"/>
            <a:ext cx="287617" cy="260208"/>
            <a:chOff x="6751173" y="2759556"/>
            <a:chExt cx="910182" cy="823444"/>
          </a:xfrm>
        </p:grpSpPr>
        <p:sp>
          <p:nvSpPr>
            <p:cNvPr id="101" name="Google Shape;101;p18"/>
            <p:cNvSpPr/>
            <p:nvPr/>
          </p:nvSpPr>
          <p:spPr>
            <a:xfrm>
              <a:off x="6751173" y="2759556"/>
              <a:ext cx="910182" cy="823444"/>
            </a:xfrm>
            <a:custGeom>
              <a:avLst/>
              <a:gdLst/>
              <a:ahLst/>
              <a:cxnLst/>
              <a:rect l="l" t="t" r="r" b="b"/>
              <a:pathLst>
                <a:path w="138168" h="125001" extrusionOk="0">
                  <a:moveTo>
                    <a:pt x="0" y="0"/>
                  </a:moveTo>
                  <a:cubicBezTo>
                    <a:pt x="0" y="0"/>
                    <a:pt x="64674" y="13656"/>
                    <a:pt x="92965" y="43856"/>
                  </a:cubicBezTo>
                  <a:cubicBezTo>
                    <a:pt x="121257" y="74056"/>
                    <a:pt x="138168" y="125001"/>
                    <a:pt x="138168" y="125001"/>
                  </a:cubicBezTo>
                  <a:cubicBezTo>
                    <a:pt x="138168" y="125001"/>
                    <a:pt x="75091" y="119580"/>
                    <a:pt x="38209" y="80305"/>
                  </a:cubicBezTo>
                  <a:cubicBezTo>
                    <a:pt x="1316" y="41017"/>
                    <a:pt x="0" y="0"/>
                    <a:pt x="0" y="0"/>
                  </a:cubicBez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18"/>
            <p:cNvSpPr/>
            <p:nvPr/>
          </p:nvSpPr>
          <p:spPr>
            <a:xfrm>
              <a:off x="6751173" y="2759556"/>
              <a:ext cx="910182" cy="823358"/>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3" name="Google Shape;103;p18"/>
          <p:cNvGrpSpPr/>
          <p:nvPr/>
        </p:nvGrpSpPr>
        <p:grpSpPr>
          <a:xfrm>
            <a:off x="1314532" y="242650"/>
            <a:ext cx="6514936" cy="573648"/>
            <a:chOff x="1119355" y="481275"/>
            <a:chExt cx="6514936" cy="573648"/>
          </a:xfrm>
        </p:grpSpPr>
        <p:sp>
          <p:nvSpPr>
            <p:cNvPr id="104" name="Google Shape;104;p18"/>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8"/>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8"/>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18"/>
          <p:cNvSpPr txBox="1"/>
          <p:nvPr/>
        </p:nvSpPr>
        <p:spPr>
          <a:xfrm>
            <a:off x="1516950" y="300875"/>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3600" b="1">
                <a:solidFill>
                  <a:srgbClr val="191919"/>
                </a:solidFill>
                <a:latin typeface="Open Sans"/>
                <a:ea typeface="Open Sans"/>
                <a:cs typeface="Open Sans"/>
                <a:sym typeface="Open Sans"/>
              </a:rPr>
              <a:t>Leçons dans l’unité</a:t>
            </a:r>
            <a:endParaRPr sz="3600" b="1">
              <a:solidFill>
                <a:srgbClr val="191919"/>
              </a:solidFill>
              <a:latin typeface="Open Sans"/>
              <a:ea typeface="Open Sans"/>
              <a:cs typeface="Open Sans"/>
              <a:sym typeface="Open Sans"/>
            </a:endParaRPr>
          </a:p>
        </p:txBody>
      </p:sp>
      <p:sp>
        <p:nvSpPr>
          <p:cNvPr id="108" name="Google Shape;108;p18"/>
          <p:cNvSpPr txBox="1"/>
          <p:nvPr/>
        </p:nvSpPr>
        <p:spPr>
          <a:xfrm>
            <a:off x="324175" y="929100"/>
            <a:ext cx="8522100" cy="3570900"/>
          </a:xfrm>
          <a:prstGeom prst="rect">
            <a:avLst/>
          </a:prstGeom>
          <a:noFill/>
          <a:ln>
            <a:noFill/>
          </a:ln>
        </p:spPr>
        <p:txBody>
          <a:bodyPr spcFirstLastPara="1" wrap="square" lIns="91425" tIns="45700" rIns="91425" bIns="45700" anchor="t" anchorCtr="0">
            <a:noAutofit/>
          </a:bodyPr>
          <a:lstStyle/>
          <a:p>
            <a:pPr marL="457200" lvl="0" indent="-355600" algn="l" rtl="0">
              <a:spcBef>
                <a:spcPts val="0"/>
              </a:spcBef>
              <a:spcAft>
                <a:spcPts val="0"/>
              </a:spcAft>
              <a:buClr>
                <a:srgbClr val="363636"/>
              </a:buClr>
              <a:buSzPts val="2000"/>
              <a:buFont typeface="Open Sans"/>
              <a:buChar char="★"/>
            </a:pPr>
            <a:r>
              <a:rPr lang="fr" sz="2000" u="sng">
                <a:solidFill>
                  <a:schemeClr val="hlink"/>
                </a:solidFill>
                <a:latin typeface="Open Sans"/>
                <a:ea typeface="Open Sans"/>
                <a:cs typeface="Open Sans"/>
                <a:sym typeface="Open Sans"/>
                <a:hlinkClick r:id="rId3" action="ppaction://hlinksldjump"/>
              </a:rPr>
              <a:t>Leçon 1: Il est temps d’éliminer la faim dans le nord</a:t>
            </a:r>
            <a:r>
              <a:rPr lang="fr" sz="2000">
                <a:solidFill>
                  <a:srgbClr val="363636"/>
                </a:solidFill>
                <a:latin typeface="Open Sans"/>
                <a:ea typeface="Open Sans"/>
                <a:cs typeface="Open Sans"/>
                <a:sym typeface="Open Sans"/>
              </a:rPr>
              <a:t> p. 12-13</a:t>
            </a:r>
            <a:endParaRPr sz="200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000">
                <a:solidFill>
                  <a:srgbClr val="191919"/>
                </a:solidFill>
                <a:latin typeface="Open Sans"/>
                <a:ea typeface="Open Sans"/>
                <a:cs typeface="Open Sans"/>
                <a:sym typeface="Open Sans"/>
              </a:rPr>
              <a:t>Grande idée: texte d’opinion sur la sécurité alimentaire des Inuits</a:t>
            </a:r>
            <a:endParaRPr sz="200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a:solidFill>
                <a:srgbClr val="363636"/>
              </a:solidFill>
              <a:latin typeface="Open Sans"/>
              <a:ea typeface="Open Sans"/>
              <a:cs typeface="Open Sans"/>
              <a:sym typeface="Open Sans"/>
            </a:endParaRPr>
          </a:p>
          <a:p>
            <a:pPr marL="457200" lvl="0" indent="-355600" algn="l" rtl="0">
              <a:spcBef>
                <a:spcPts val="0"/>
              </a:spcBef>
              <a:spcAft>
                <a:spcPts val="0"/>
              </a:spcAft>
              <a:buClr>
                <a:srgbClr val="363636"/>
              </a:buClr>
              <a:buSzPts val="2000"/>
              <a:buFont typeface="Open Sans"/>
              <a:buChar char="★"/>
            </a:pPr>
            <a:r>
              <a:rPr lang="fr" sz="2000" u="sng">
                <a:solidFill>
                  <a:schemeClr val="hlink"/>
                </a:solidFill>
                <a:latin typeface="Open Sans"/>
                <a:ea typeface="Open Sans"/>
                <a:cs typeface="Open Sans"/>
                <a:sym typeface="Open Sans"/>
                <a:hlinkClick r:id="rId3" action="ppaction://hlinksldjump"/>
              </a:rPr>
              <a:t>Leçon 2: La faim dans le monde</a:t>
            </a:r>
            <a:r>
              <a:rPr lang="fr" sz="2000">
                <a:solidFill>
                  <a:srgbClr val="363636"/>
                </a:solidFill>
                <a:latin typeface="Open Sans"/>
                <a:ea typeface="Open Sans"/>
                <a:cs typeface="Open Sans"/>
                <a:sym typeface="Open Sans"/>
              </a:rPr>
              <a:t> p. 18-19</a:t>
            </a:r>
            <a:endParaRPr sz="200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Jost"/>
              <a:buChar char="○"/>
            </a:pPr>
            <a:r>
              <a:rPr lang="fr" sz="2000">
                <a:solidFill>
                  <a:srgbClr val="191919"/>
                </a:solidFill>
                <a:latin typeface="Open Sans"/>
                <a:ea typeface="Open Sans"/>
                <a:cs typeface="Open Sans"/>
                <a:sym typeface="Open Sans"/>
              </a:rPr>
              <a:t>Grande idée: la faim autour du monde et le développement durable</a:t>
            </a:r>
            <a:endParaRPr sz="200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a:solidFill>
                <a:srgbClr val="363636"/>
              </a:solidFill>
              <a:latin typeface="Open Sans"/>
              <a:ea typeface="Open Sans"/>
              <a:cs typeface="Open Sans"/>
              <a:sym typeface="Open Sans"/>
            </a:endParaRPr>
          </a:p>
          <a:p>
            <a:pPr marL="457200" lvl="0" indent="-355600" algn="l" rtl="0">
              <a:spcBef>
                <a:spcPts val="0"/>
              </a:spcBef>
              <a:spcAft>
                <a:spcPts val="0"/>
              </a:spcAft>
              <a:buClr>
                <a:srgbClr val="363636"/>
              </a:buClr>
              <a:buSzPts val="2000"/>
              <a:buFont typeface="Open Sans"/>
              <a:buChar char="★"/>
            </a:pPr>
            <a:r>
              <a:rPr lang="fr" sz="2000" u="sng">
                <a:solidFill>
                  <a:schemeClr val="hlink"/>
                </a:solidFill>
                <a:latin typeface="Open Sans"/>
                <a:ea typeface="Open Sans"/>
                <a:cs typeface="Open Sans"/>
                <a:sym typeface="Open Sans"/>
                <a:hlinkClick r:id="" action="ppaction://noaction"/>
              </a:rPr>
              <a:t>Leçon 3: Agriculture à l’avenir</a:t>
            </a:r>
            <a:r>
              <a:rPr lang="fr" sz="2000">
                <a:solidFill>
                  <a:srgbClr val="363636"/>
                </a:solidFill>
                <a:latin typeface="Open Sans"/>
                <a:ea typeface="Open Sans"/>
                <a:cs typeface="Open Sans"/>
                <a:sym typeface="Open Sans"/>
              </a:rPr>
              <a:t> p. 30-31</a:t>
            </a:r>
            <a:endParaRPr sz="200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000">
                <a:solidFill>
                  <a:srgbClr val="191919"/>
                </a:solidFill>
                <a:latin typeface="Open Sans"/>
                <a:ea typeface="Open Sans"/>
                <a:cs typeface="Open Sans"/>
                <a:sym typeface="Open Sans"/>
              </a:rPr>
              <a:t>Grande idée: avancées technologiques en agriculture</a:t>
            </a:r>
            <a:endParaRPr sz="2000">
              <a:solidFill>
                <a:srgbClr val="191919"/>
              </a:solidFill>
              <a:latin typeface="Open Sans"/>
              <a:ea typeface="Open Sans"/>
              <a:cs typeface="Open Sans"/>
              <a:sym typeface="Open Sans"/>
            </a:endParaRPr>
          </a:p>
        </p:txBody>
      </p:sp>
      <p:pic>
        <p:nvPicPr>
          <p:cNvPr id="109" name="Google Shape;109;p18"/>
          <p:cNvPicPr preferRelativeResize="0"/>
          <p:nvPr/>
        </p:nvPicPr>
        <p:blipFill>
          <a:blip r:embed="rId4">
            <a:alphaModFix/>
          </a:blip>
          <a:stretch>
            <a:fillRect/>
          </a:stretch>
        </p:blipFill>
        <p:spPr>
          <a:xfrm>
            <a:off x="-18000" y="4869798"/>
            <a:ext cx="879675" cy="307777"/>
          </a:xfrm>
          <a:prstGeom prst="rect">
            <a:avLst/>
          </a:prstGeom>
          <a:noFill/>
          <a:ln>
            <a:noFill/>
          </a:ln>
        </p:spPr>
      </p:pic>
      <p:sp>
        <p:nvSpPr>
          <p:cNvPr id="112" name="Google Shape;112;p1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2"/>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sp>
        <p:nvSpPr>
          <p:cNvPr id="324" name="Google Shape;324;p32"/>
          <p:cNvSpPr txBox="1"/>
          <p:nvPr/>
        </p:nvSpPr>
        <p:spPr>
          <a:xfrm>
            <a:off x="632975" y="406550"/>
            <a:ext cx="79731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fr" sz="2000" b="1">
                <a:solidFill>
                  <a:srgbClr val="79BE21"/>
                </a:solidFill>
                <a:latin typeface="Open Sans"/>
                <a:ea typeface="Open Sans"/>
                <a:cs typeface="Open Sans"/>
                <a:sym typeface="Open Sans"/>
              </a:rPr>
              <a:t>Leçon 2, Passe à l’action, As-tu faim</a:t>
            </a:r>
            <a:endParaRPr sz="2000" b="1">
              <a:solidFill>
                <a:srgbClr val="79BE21"/>
              </a:solidFill>
              <a:latin typeface="Open Sans"/>
              <a:ea typeface="Open Sans"/>
              <a:cs typeface="Open Sans"/>
              <a:sym typeface="Open Sans"/>
            </a:endParaRPr>
          </a:p>
        </p:txBody>
      </p:sp>
      <p:sp>
        <p:nvSpPr>
          <p:cNvPr id="325" name="Google Shape;325;p32"/>
          <p:cNvSpPr txBox="1"/>
          <p:nvPr/>
        </p:nvSpPr>
        <p:spPr>
          <a:xfrm>
            <a:off x="609575" y="979000"/>
            <a:ext cx="8236800" cy="457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fr" sz="3400" b="1">
                <a:solidFill>
                  <a:srgbClr val="007A34"/>
                </a:solidFill>
                <a:latin typeface="Open Sans"/>
                <a:ea typeface="Open Sans"/>
                <a:cs typeface="Open Sans"/>
                <a:sym typeface="Open Sans"/>
              </a:rPr>
              <a:t>La faim dans le monde, p. 18-19</a:t>
            </a:r>
            <a:endParaRPr sz="3400" b="1">
              <a:solidFill>
                <a:srgbClr val="007A34"/>
              </a:solidFill>
              <a:latin typeface="Open Sans"/>
              <a:ea typeface="Open Sans"/>
              <a:cs typeface="Open Sans"/>
              <a:sym typeface="Open Sans"/>
            </a:endParaRPr>
          </a:p>
        </p:txBody>
      </p:sp>
      <p:sp>
        <p:nvSpPr>
          <p:cNvPr id="326" name="Google Shape;326;p32"/>
          <p:cNvSpPr txBox="1"/>
          <p:nvPr/>
        </p:nvSpPr>
        <p:spPr>
          <a:xfrm>
            <a:off x="1318175" y="1718550"/>
            <a:ext cx="6807300" cy="2709000"/>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fr" sz="1700">
                <a:solidFill>
                  <a:srgbClr val="191919"/>
                </a:solidFill>
                <a:latin typeface="Open Sans"/>
                <a:ea typeface="Open Sans"/>
                <a:cs typeface="Open Sans"/>
                <a:sym typeface="Open Sans"/>
              </a:rPr>
              <a:t>Big idea: Hunger around the world and sustainable development</a:t>
            </a:r>
            <a:endParaRPr sz="2000">
              <a:solidFill>
                <a:srgbClr val="363636"/>
              </a:solidFill>
              <a:latin typeface="Open Sans"/>
              <a:ea typeface="Open Sans"/>
              <a:cs typeface="Open Sans"/>
              <a:sym typeface="Open Sans"/>
            </a:endParaRPr>
          </a:p>
          <a:p>
            <a:pPr marL="914400" lvl="0" indent="0" algn="l" rtl="0">
              <a:spcBef>
                <a:spcPts val="0"/>
              </a:spcBef>
              <a:spcAft>
                <a:spcPts val="0"/>
              </a:spcAft>
              <a:buNone/>
            </a:pPr>
            <a:endParaRPr sz="2000">
              <a:solidFill>
                <a:srgbClr val="363636"/>
              </a:solidFill>
              <a:latin typeface="Open Sans"/>
              <a:ea typeface="Open Sans"/>
              <a:cs typeface="Open Sans"/>
              <a:sym typeface="Open Sans"/>
            </a:endParaRPr>
          </a:p>
          <a:p>
            <a:pPr marL="914400" lvl="0" indent="0" algn="l" rtl="0">
              <a:spcBef>
                <a:spcPts val="0"/>
              </a:spcBef>
              <a:spcAft>
                <a:spcPts val="0"/>
              </a:spcAft>
              <a:buNone/>
            </a:pPr>
            <a:r>
              <a:rPr lang="fr" sz="1700">
                <a:solidFill>
                  <a:srgbClr val="191919"/>
                </a:solidFill>
                <a:latin typeface="Open Sans"/>
                <a:ea typeface="Open Sans"/>
                <a:cs typeface="Open Sans"/>
                <a:sym typeface="Open Sans"/>
              </a:rPr>
              <a:t>Curriculum connections:</a:t>
            </a:r>
            <a:endParaRPr sz="1700">
              <a:solidFill>
                <a:srgbClr val="191919"/>
              </a:solidFill>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a:latin typeface="Open Sans"/>
                <a:ea typeface="Open Sans"/>
                <a:cs typeface="Open Sans"/>
                <a:sym typeface="Open Sans"/>
              </a:rPr>
              <a:t>Grade 5 Social Studies</a:t>
            </a:r>
            <a:r>
              <a:rPr lang="fr" sz="1500">
                <a:latin typeface="Open Sans"/>
                <a:ea typeface="Open Sans"/>
                <a:cs typeface="Open Sans"/>
                <a:sym typeface="Open Sans"/>
              </a:rPr>
              <a:t> - Citizenship</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a:latin typeface="Open Sans"/>
                <a:ea typeface="Open Sans"/>
                <a:cs typeface="Open Sans"/>
                <a:sym typeface="Open Sans"/>
              </a:rPr>
              <a:t>Grade 6 Social Studies</a:t>
            </a:r>
            <a:r>
              <a:rPr lang="fr" sz="1500">
                <a:latin typeface="Open Sans"/>
                <a:ea typeface="Open Sans"/>
                <a:cs typeface="Open Sans"/>
                <a:sym typeface="Open Sans"/>
              </a:rPr>
              <a:t> - Non-governmental organizations</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a:latin typeface="Open Sans"/>
                <a:ea typeface="Open Sans"/>
                <a:cs typeface="Open Sans"/>
                <a:sym typeface="Open Sans"/>
              </a:rPr>
              <a:t>Grade 8 Geography</a:t>
            </a:r>
            <a:r>
              <a:rPr lang="fr" sz="1500">
                <a:latin typeface="Open Sans"/>
                <a:ea typeface="Open Sans"/>
                <a:cs typeface="Open Sans"/>
                <a:sym typeface="Open Sans"/>
              </a:rPr>
              <a:t> - Sustainable development, choropleth maps</a:t>
            </a:r>
            <a:endParaRPr sz="1500">
              <a:latin typeface="Open Sans"/>
              <a:ea typeface="Open Sans"/>
              <a:cs typeface="Open Sans"/>
              <a:sym typeface="Open Sans"/>
            </a:endParaRPr>
          </a:p>
          <a:p>
            <a:pPr marL="0" lvl="0" indent="0" algn="l" rtl="0">
              <a:spcBef>
                <a:spcPts val="0"/>
              </a:spcBef>
              <a:spcAft>
                <a:spcPts val="0"/>
              </a:spcAft>
              <a:buNone/>
            </a:pPr>
            <a:endParaRPr sz="1500">
              <a:latin typeface="Open Sans"/>
              <a:ea typeface="Open Sans"/>
              <a:cs typeface="Open Sans"/>
              <a:sym typeface="Open Sans"/>
            </a:endParaRPr>
          </a:p>
        </p:txBody>
      </p:sp>
      <p:pic>
        <p:nvPicPr>
          <p:cNvPr id="327" name="Google Shape;327;p32"/>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330" name="Google Shape;330;p32"/>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3"/>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336" name="Google Shape;336;p33"/>
          <p:cNvGrpSpPr/>
          <p:nvPr/>
        </p:nvGrpSpPr>
        <p:grpSpPr>
          <a:xfrm>
            <a:off x="1314532" y="242650"/>
            <a:ext cx="6514936" cy="573648"/>
            <a:chOff x="1119355" y="481275"/>
            <a:chExt cx="6514936" cy="573648"/>
          </a:xfrm>
        </p:grpSpPr>
        <p:sp>
          <p:nvSpPr>
            <p:cNvPr id="337" name="Google Shape;337;p33"/>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3"/>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 name="Google Shape;340;p33"/>
          <p:cNvSpPr txBox="1"/>
          <p:nvPr/>
        </p:nvSpPr>
        <p:spPr>
          <a:xfrm>
            <a:off x="1516950" y="300875"/>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3600" b="1">
                <a:solidFill>
                  <a:srgbClr val="191919"/>
                </a:solidFill>
                <a:latin typeface="Open Sans"/>
                <a:ea typeface="Open Sans"/>
                <a:cs typeface="Open Sans"/>
                <a:sym typeface="Open Sans"/>
              </a:rPr>
              <a:t>Parties du discours</a:t>
            </a:r>
            <a:endParaRPr sz="3600" b="1">
              <a:solidFill>
                <a:srgbClr val="191919"/>
              </a:solidFill>
              <a:latin typeface="Open Sans"/>
              <a:ea typeface="Open Sans"/>
              <a:cs typeface="Open Sans"/>
              <a:sym typeface="Open Sans"/>
            </a:endParaRPr>
          </a:p>
        </p:txBody>
      </p:sp>
      <p:sp>
        <p:nvSpPr>
          <p:cNvPr id="341" name="Google Shape;341;p33"/>
          <p:cNvSpPr txBox="1"/>
          <p:nvPr/>
        </p:nvSpPr>
        <p:spPr>
          <a:xfrm>
            <a:off x="1572325" y="758075"/>
            <a:ext cx="5965800" cy="49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200"/>
              </a:spcAft>
              <a:buNone/>
            </a:pPr>
            <a:r>
              <a:rPr lang="fr" sz="1600">
                <a:solidFill>
                  <a:srgbClr val="191919"/>
                </a:solidFill>
                <a:latin typeface="Open Sans"/>
                <a:ea typeface="Open Sans"/>
                <a:cs typeface="Open Sans"/>
                <a:sym typeface="Open Sans"/>
              </a:rPr>
              <a:t>Sur une page lignée, trier les mots dans la bonne catégorie.</a:t>
            </a:r>
            <a:endParaRPr sz="1600">
              <a:solidFill>
                <a:srgbClr val="191919"/>
              </a:solidFill>
              <a:latin typeface="Open Sans"/>
              <a:ea typeface="Open Sans"/>
              <a:cs typeface="Open Sans"/>
              <a:sym typeface="Open Sans"/>
            </a:endParaRPr>
          </a:p>
        </p:txBody>
      </p:sp>
      <p:cxnSp>
        <p:nvCxnSpPr>
          <p:cNvPr id="342" name="Google Shape;342;p33"/>
          <p:cNvCxnSpPr/>
          <p:nvPr/>
        </p:nvCxnSpPr>
        <p:spPr>
          <a:xfrm flipH="1">
            <a:off x="3429825" y="1297575"/>
            <a:ext cx="3300" cy="3007200"/>
          </a:xfrm>
          <a:prstGeom prst="straightConnector1">
            <a:avLst/>
          </a:prstGeom>
          <a:noFill/>
          <a:ln w="9525" cap="flat" cmpd="sng">
            <a:solidFill>
              <a:schemeClr val="dk1"/>
            </a:solidFill>
            <a:prstDash val="solid"/>
            <a:round/>
            <a:headEnd type="none" w="med" len="med"/>
            <a:tailEnd type="none" w="med" len="med"/>
          </a:ln>
        </p:spPr>
      </p:cxnSp>
      <p:cxnSp>
        <p:nvCxnSpPr>
          <p:cNvPr id="343" name="Google Shape;343;p33"/>
          <p:cNvCxnSpPr/>
          <p:nvPr/>
        </p:nvCxnSpPr>
        <p:spPr>
          <a:xfrm>
            <a:off x="1363800" y="2642067"/>
            <a:ext cx="4030200" cy="237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33"/>
          <p:cNvSpPr txBox="1"/>
          <p:nvPr/>
        </p:nvSpPr>
        <p:spPr>
          <a:xfrm>
            <a:off x="1915250" y="1214950"/>
            <a:ext cx="745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solidFill>
                  <a:srgbClr val="79BE21"/>
                </a:solidFill>
                <a:latin typeface="Open Sans"/>
                <a:ea typeface="Open Sans"/>
                <a:cs typeface="Open Sans"/>
                <a:sym typeface="Open Sans"/>
              </a:rPr>
              <a:t>Noms</a:t>
            </a:r>
            <a:endParaRPr>
              <a:solidFill>
                <a:srgbClr val="79BE21"/>
              </a:solidFill>
              <a:latin typeface="Open Sans"/>
              <a:ea typeface="Open Sans"/>
              <a:cs typeface="Open Sans"/>
              <a:sym typeface="Open Sans"/>
            </a:endParaRPr>
          </a:p>
        </p:txBody>
      </p:sp>
      <p:sp>
        <p:nvSpPr>
          <p:cNvPr id="345" name="Google Shape;345;p33"/>
          <p:cNvSpPr txBox="1"/>
          <p:nvPr/>
        </p:nvSpPr>
        <p:spPr>
          <a:xfrm>
            <a:off x="4134450" y="1214950"/>
            <a:ext cx="923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solidFill>
                  <a:srgbClr val="79BE21"/>
                </a:solidFill>
                <a:latin typeface="Open Sans"/>
                <a:ea typeface="Open Sans"/>
                <a:cs typeface="Open Sans"/>
                <a:sym typeface="Open Sans"/>
              </a:rPr>
              <a:t>Verbes</a:t>
            </a:r>
            <a:endParaRPr>
              <a:solidFill>
                <a:srgbClr val="79BE21"/>
              </a:solidFill>
              <a:latin typeface="Open Sans"/>
              <a:ea typeface="Open Sans"/>
              <a:cs typeface="Open Sans"/>
              <a:sym typeface="Open Sans"/>
            </a:endParaRPr>
          </a:p>
        </p:txBody>
      </p:sp>
      <p:sp>
        <p:nvSpPr>
          <p:cNvPr id="346" name="Google Shape;346;p33"/>
          <p:cNvSpPr txBox="1"/>
          <p:nvPr/>
        </p:nvSpPr>
        <p:spPr>
          <a:xfrm>
            <a:off x="1826138" y="3954875"/>
            <a:ext cx="923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solidFill>
                  <a:srgbClr val="79BE21"/>
                </a:solidFill>
                <a:latin typeface="Open Sans"/>
                <a:ea typeface="Open Sans"/>
                <a:cs typeface="Open Sans"/>
                <a:sym typeface="Open Sans"/>
              </a:rPr>
              <a:t>Adjectifs</a:t>
            </a:r>
            <a:endParaRPr>
              <a:solidFill>
                <a:srgbClr val="79BE21"/>
              </a:solidFill>
              <a:latin typeface="Open Sans"/>
              <a:ea typeface="Open Sans"/>
              <a:cs typeface="Open Sans"/>
              <a:sym typeface="Open Sans"/>
            </a:endParaRPr>
          </a:p>
        </p:txBody>
      </p:sp>
      <p:sp>
        <p:nvSpPr>
          <p:cNvPr id="347" name="Google Shape;347;p33"/>
          <p:cNvSpPr txBox="1"/>
          <p:nvPr/>
        </p:nvSpPr>
        <p:spPr>
          <a:xfrm>
            <a:off x="3964800" y="4027500"/>
            <a:ext cx="1127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solidFill>
                  <a:srgbClr val="79BE21"/>
                </a:solidFill>
                <a:latin typeface="Open Sans"/>
                <a:ea typeface="Open Sans"/>
                <a:cs typeface="Open Sans"/>
                <a:sym typeface="Open Sans"/>
              </a:rPr>
              <a:t>Adverbes</a:t>
            </a:r>
            <a:endParaRPr>
              <a:solidFill>
                <a:srgbClr val="79BE21"/>
              </a:solidFill>
              <a:latin typeface="Open Sans"/>
              <a:ea typeface="Open Sans"/>
              <a:cs typeface="Open Sans"/>
              <a:sym typeface="Open Sans"/>
            </a:endParaRPr>
          </a:p>
        </p:txBody>
      </p:sp>
      <p:sp>
        <p:nvSpPr>
          <p:cNvPr id="348" name="Google Shape;348;p33"/>
          <p:cNvSpPr txBox="1"/>
          <p:nvPr/>
        </p:nvSpPr>
        <p:spPr>
          <a:xfrm>
            <a:off x="5578375" y="1126475"/>
            <a:ext cx="2652000" cy="32286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fr" sz="1500" b="1">
                <a:solidFill>
                  <a:srgbClr val="1F1F1F"/>
                </a:solidFill>
                <a:latin typeface="Open Sans"/>
                <a:ea typeface="Open Sans"/>
                <a:cs typeface="Open Sans"/>
                <a:sym typeface="Open Sans"/>
              </a:rPr>
              <a:t>Banque de mots</a:t>
            </a:r>
            <a:endParaRPr sz="1500" b="1">
              <a:solidFill>
                <a:srgbClr val="1F1F1F"/>
              </a:solidFill>
              <a:latin typeface="Open Sans"/>
              <a:ea typeface="Open Sans"/>
              <a:cs typeface="Open Sans"/>
              <a:sym typeface="Open Sans"/>
            </a:endParaRPr>
          </a:p>
          <a:p>
            <a:pPr marL="0" lvl="0" indent="0" algn="l" rtl="0">
              <a:spcBef>
                <a:spcPts val="1200"/>
              </a:spcBef>
              <a:spcAft>
                <a:spcPts val="0"/>
              </a:spcAft>
              <a:buNone/>
            </a:pPr>
            <a:r>
              <a:rPr lang="fr" sz="1600">
                <a:solidFill>
                  <a:schemeClr val="dk1"/>
                </a:solidFill>
                <a:latin typeface="Alata"/>
                <a:ea typeface="Alata"/>
                <a:cs typeface="Alata"/>
                <a:sym typeface="Alata"/>
              </a:rPr>
              <a:t>Rurales </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Sécheresses</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Inondations</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Catastrophes naturelles</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Malnutrition</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Efficaces</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Perturbe</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Apathie</a:t>
            </a:r>
            <a:endParaRPr sz="1600">
              <a:solidFill>
                <a:schemeClr val="dk1"/>
              </a:solidFill>
              <a:latin typeface="Alata"/>
              <a:ea typeface="Alata"/>
              <a:cs typeface="Alata"/>
              <a:sym typeface="Alata"/>
            </a:endParaRPr>
          </a:p>
          <a:p>
            <a:pPr marL="0" lvl="0" indent="0" algn="l" rtl="0">
              <a:spcBef>
                <a:spcPts val="0"/>
              </a:spcBef>
              <a:spcAft>
                <a:spcPts val="0"/>
              </a:spcAft>
              <a:buNone/>
            </a:pPr>
            <a:r>
              <a:rPr lang="fr" sz="1600">
                <a:solidFill>
                  <a:schemeClr val="dk1"/>
                </a:solidFill>
                <a:latin typeface="Alata"/>
                <a:ea typeface="Alata"/>
                <a:cs typeface="Alata"/>
                <a:sym typeface="Alata"/>
              </a:rPr>
              <a:t>Sécurité alimentaire Durable</a:t>
            </a:r>
            <a:endParaRPr sz="1500">
              <a:solidFill>
                <a:srgbClr val="1F1F1F"/>
              </a:solidFill>
              <a:latin typeface="Open Sans"/>
              <a:ea typeface="Open Sans"/>
              <a:cs typeface="Open Sans"/>
              <a:sym typeface="Open Sans"/>
            </a:endParaRPr>
          </a:p>
        </p:txBody>
      </p:sp>
      <p:pic>
        <p:nvPicPr>
          <p:cNvPr id="349" name="Google Shape;349;p33"/>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352" name="Google Shape;352;p33"/>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1170</Words>
  <Application>Microsoft Office PowerPoint</Application>
  <PresentationFormat>On-screen Show (16:9)</PresentationFormat>
  <Paragraphs>146</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Open Sans</vt:lpstr>
      <vt:lpstr>Calibri</vt:lpstr>
      <vt:lpstr>Arial</vt:lpstr>
      <vt:lpstr>Alata</vt:lpstr>
      <vt:lpstr>Jost</vt:lpstr>
      <vt:lpstr>Simple Light</vt:lpstr>
      <vt:lpstr>PowerPoint Presentation</vt:lpstr>
      <vt:lpstr>Intended Use</vt:lpstr>
      <vt:lpstr>Format and lesson structure</vt:lpstr>
      <vt:lpstr>Rights of Use for this Resource</vt:lpstr>
      <vt:lpstr>Artificial Intelligence Declaration</vt:lpstr>
      <vt:lpstr>Passe à l’action As-tu faim?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Muriel Peguret</cp:lastModifiedBy>
  <cp:revision>10</cp:revision>
  <dcterms:modified xsi:type="dcterms:W3CDTF">2026-02-01T19:54:46Z</dcterms:modified>
</cp:coreProperties>
</file>