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2"/>
  </p:notesMasterIdLst>
  <p:sldIdLst>
    <p:sldId id="256" r:id="rId2"/>
    <p:sldId id="257" r:id="rId3"/>
    <p:sldId id="258" r:id="rId4"/>
    <p:sldId id="297" r:id="rId5"/>
    <p:sldId id="29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9144000" cy="5143500" type="screen16x9"/>
  <p:notesSz cx="6858000" cy="9144000"/>
  <p:embeddedFontLst>
    <p:embeddedFont>
      <p:font typeface="Alata" panose="020B0604020202020204" charset="0"/>
      <p:regular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E4BBDB-864D-4DB3-A663-7C7C522347F3}">
  <a:tblStyle styleId="{35E4BBDB-864D-4DB3-A663-7C7C522347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418"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peters.uqo.ca/utilisation-transparente-de-lintelligence-artificielle/"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creativecommons.org/licenses/by-nc-sa/4.0/?ref=chooser-v1" TargetMode="External"/><Relationship Id="rId4" Type="http://schemas.openxmlformats.org/officeDocument/2006/relationships/hyperlink" Target="https://mpeters.uqo.ca/"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ba9468414f_2_76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sz="1100" b="1" i="0" u="none" strike="noStrike" cap="none" dirty="0">
                <a:solidFill>
                  <a:srgbClr val="000000"/>
                </a:solidFill>
                <a:effectLst/>
                <a:latin typeface="Arial"/>
                <a:ea typeface="Arial"/>
                <a:cs typeface="Arial"/>
                <a:sym typeface="Arial"/>
                <a:hlinkClick r:id="rId3"/>
              </a:rPr>
              <a:t>Logos pour une utilisation transparente de l’intelligence artificielle </a:t>
            </a:r>
            <a:r>
              <a:rPr lang="fr-FR" sz="1100" b="1" i="0" u="none" strike="noStrike" cap="none" dirty="0">
                <a:solidFill>
                  <a:srgbClr val="000000"/>
                </a:solidFill>
                <a:effectLst/>
                <a:latin typeface="Arial"/>
                <a:ea typeface="Arial"/>
                <a:cs typeface="Arial"/>
                <a:sym typeface="Arial"/>
              </a:rPr>
              <a:t>© 2023 by </a:t>
            </a:r>
            <a:r>
              <a:rPr lang="fr-FR" sz="1100" b="1" i="0" u="none" strike="noStrike" cap="none" dirty="0">
                <a:solidFill>
                  <a:srgbClr val="000000"/>
                </a:solidFill>
                <a:effectLst/>
                <a:latin typeface="Arial"/>
                <a:ea typeface="Arial"/>
                <a:cs typeface="Arial"/>
                <a:sym typeface="Arial"/>
                <a:hlinkClick r:id="rId4"/>
              </a:rPr>
              <a:t>Martine Peters </a:t>
            </a:r>
            <a:r>
              <a:rPr lang="fr-FR" sz="1100" b="1" i="0" u="none" strike="noStrike" cap="none" dirty="0" err="1">
                <a:solidFill>
                  <a:srgbClr val="000000"/>
                </a:solidFill>
                <a:effectLst/>
                <a:latin typeface="Arial"/>
                <a:ea typeface="Arial"/>
                <a:cs typeface="Arial"/>
                <a:sym typeface="Arial"/>
              </a:rPr>
              <a:t>is</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licensed</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err="1">
                <a:solidFill>
                  <a:srgbClr val="000000"/>
                </a:solidFill>
                <a:effectLst/>
                <a:latin typeface="Arial"/>
                <a:ea typeface="Arial"/>
                <a:cs typeface="Arial"/>
                <a:sym typeface="Arial"/>
              </a:rPr>
              <a:t>under</a:t>
            </a:r>
            <a:r>
              <a:rPr lang="fr-FR" sz="1100" b="1" i="0" u="none" strike="noStrike" cap="none" dirty="0">
                <a:solidFill>
                  <a:srgbClr val="000000"/>
                </a:solidFill>
                <a:effectLst/>
                <a:latin typeface="Arial"/>
                <a:ea typeface="Arial"/>
                <a:cs typeface="Arial"/>
                <a:sym typeface="Arial"/>
              </a:rPr>
              <a:t> </a:t>
            </a:r>
            <a:r>
              <a:rPr lang="fr-FR" sz="1100" b="1" i="0" u="none" strike="noStrike" cap="none" dirty="0">
                <a:solidFill>
                  <a:srgbClr val="000000"/>
                </a:solidFill>
                <a:effectLst/>
                <a:latin typeface="Arial"/>
                <a:ea typeface="Arial"/>
                <a:cs typeface="Arial"/>
                <a:sym typeface="Arial"/>
                <a:hlinkClick r:id="rId5"/>
              </a:rPr>
              <a:t>CC BY-NC-SA 4.0 </a:t>
            </a:r>
            <a:endParaRPr dirty="0"/>
          </a:p>
        </p:txBody>
      </p:sp>
      <p:sp>
        <p:nvSpPr>
          <p:cNvPr id="59" name="Google Shape;59;g3ba9468414f_2_76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ba9468414f_2_7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ba9468414f_2_7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ba9468414f_2_79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ba9468414f_2_79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ba9468414f_2_80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ba9468414f_2_80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ba9468414f_2_8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ba9468414f_2_8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Illustrations générées par Media Magic </a:t>
            </a:r>
            <a:r>
              <a:rPr lang="fr-FR" dirty="0" err="1"/>
              <a:t>Canva</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ba9468414f_2_8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ba9468414f_2_8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ba9468414f_2_84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3ba9468414f_2_84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ba9468414f_2_85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ba9468414f_2_8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Image générée par </a:t>
            </a:r>
            <a:r>
              <a:rPr lang="fr-FR" dirty="0" err="1"/>
              <a:t>Copilot</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ba9468414f_2_86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ba9468414f_2_8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Media Magic </a:t>
            </a:r>
            <a:r>
              <a:rPr lang="fr-FR" dirty="0" err="1"/>
              <a:t>Canva</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ba9468414f_2_87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ba9468414f_2_87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ba9468414f_2_88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ba9468414f_2_88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a9468414f_2_7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ba9468414f_2_770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g3ba9468414f_2_7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ba9468414f_2_8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ba9468414f_2_8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ba9468414f_2_77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ba9468414f_2_7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ba9468414f_2_7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ba9468414f_2_7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ba9468414f_2_7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ba9468414f_2_7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ba9468414f_2_77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ba9468414f_2_7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ba9468414f_2_7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FR" dirty="0"/>
              <a:t>Image générée par </a:t>
            </a:r>
            <a:r>
              <a:rPr lang="fr-FR" dirty="0" err="1"/>
              <a:t>Copilot</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2800"/>
              <a:buNone/>
              <a:defRPr sz="1800"/>
            </a:lvl2pPr>
            <a:lvl3pPr lvl="2">
              <a:spcBef>
                <a:spcPts val="0"/>
              </a:spcBef>
              <a:spcAft>
                <a:spcPts val="0"/>
              </a:spcAft>
              <a:buSzPts val="2800"/>
              <a:buNone/>
              <a:defRPr sz="1800"/>
            </a:lvl3pPr>
            <a:lvl4pPr lvl="3">
              <a:spcBef>
                <a:spcPts val="0"/>
              </a:spcBef>
              <a:spcAft>
                <a:spcPts val="0"/>
              </a:spcAft>
              <a:buSzPts val="2800"/>
              <a:buNone/>
              <a:defRPr sz="1800"/>
            </a:lvl4pPr>
            <a:lvl5pPr lvl="4">
              <a:spcBef>
                <a:spcPts val="0"/>
              </a:spcBef>
              <a:spcAft>
                <a:spcPts val="0"/>
              </a:spcAft>
              <a:buSzPts val="2800"/>
              <a:buNone/>
              <a:defRPr sz="1800"/>
            </a:lvl5pPr>
            <a:lvl6pPr lvl="5">
              <a:spcBef>
                <a:spcPts val="0"/>
              </a:spcBef>
              <a:spcAft>
                <a:spcPts val="0"/>
              </a:spcAft>
              <a:buSzPts val="2800"/>
              <a:buNone/>
              <a:defRPr sz="1800"/>
            </a:lvl6pPr>
            <a:lvl7pPr lvl="6">
              <a:spcBef>
                <a:spcPts val="0"/>
              </a:spcBef>
              <a:spcAft>
                <a:spcPts val="0"/>
              </a:spcAft>
              <a:buSzPts val="2800"/>
              <a:buNone/>
              <a:defRPr sz="1800"/>
            </a:lvl7pPr>
            <a:lvl8pPr lvl="7">
              <a:spcBef>
                <a:spcPts val="0"/>
              </a:spcBef>
              <a:spcAft>
                <a:spcPts val="0"/>
              </a:spcAft>
              <a:buSzPts val="2800"/>
              <a:buNone/>
              <a:defRPr sz="1800"/>
            </a:lvl8pPr>
            <a:lvl9pPr lvl="8">
              <a:spcBef>
                <a:spcPts val="0"/>
              </a:spcBef>
              <a:spcAft>
                <a:spcPts val="0"/>
              </a:spcAft>
              <a:buSzPts val="2800"/>
              <a:buNone/>
              <a:defRPr sz="1800"/>
            </a:lvl9pPr>
          </a:lstStyle>
          <a:p>
            <a:endParaRPr/>
          </a:p>
        </p:txBody>
      </p:sp>
      <p:sp>
        <p:nvSpPr>
          <p:cNvPr id="52" name="Google Shape;52;p13"/>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rmAutofit lnSpcReduction="10000"/>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fr"/>
              <a:t>‹#›</a:t>
            </a:fld>
            <a:endParaRPr/>
          </a:p>
        </p:txBody>
      </p:sp>
      <p:pic>
        <p:nvPicPr>
          <p:cNvPr id="56" name="Google Shape;56;p13"/>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1_4uIUgyqRo"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hyperlink" Target="https://ici.radio-canada.ca/nouvelle/1156827/premiere-recolte-legumes-frais-nunavik-plan-nord-makivi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hyperlink" Target="https://www3.scholastic.ca/passe-a-laction/" TargetMode="Externa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62" name="Google Shape;62;p14"/>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fr" sz="3800" b="1" dirty="0">
                <a:solidFill>
                  <a:schemeClr val="lt1"/>
                </a:solidFill>
                <a:latin typeface="Open Sans"/>
                <a:ea typeface="Open Sans"/>
                <a:cs typeface="Open Sans"/>
                <a:sym typeface="Open Sans"/>
              </a:rPr>
              <a:t>As-tu faim?</a:t>
            </a:r>
          </a:p>
          <a:p>
            <a:pPr marL="0" marR="0" lvl="0" indent="0" algn="r" rtl="0">
              <a:spcBef>
                <a:spcPts val="0"/>
              </a:spcBef>
              <a:spcAft>
                <a:spcPts val="0"/>
              </a:spcAft>
              <a:buNone/>
            </a:pPr>
            <a:r>
              <a:rPr lang="fr" sz="3800" b="1" i="0" u="none" strike="noStrike" cap="none" dirty="0">
                <a:solidFill>
                  <a:schemeClr val="lt1"/>
                </a:solidFill>
                <a:latin typeface="Open Sans"/>
                <a:ea typeface="Open Sans"/>
                <a:cs typeface="Open Sans"/>
                <a:sym typeface="Open Sans"/>
              </a:rPr>
              <a:t>Leçon 1</a:t>
            </a:r>
            <a:endParaRPr sz="3800" b="1" i="0" u="none" strike="noStrike" cap="none" dirty="0">
              <a:solidFill>
                <a:schemeClr val="lt1"/>
              </a:solidFill>
              <a:latin typeface="Open Sans"/>
              <a:ea typeface="Open Sans"/>
              <a:cs typeface="Open Sans"/>
              <a:sym typeface="Open Sans"/>
            </a:endParaRPr>
          </a:p>
        </p:txBody>
      </p:sp>
      <p:pic>
        <p:nvPicPr>
          <p:cNvPr id="63" name="Google Shape;63;p14"/>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64" name="Google Shape;64;p14"/>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65" name="Google Shape;65;p14"/>
          <p:cNvPicPr preferRelativeResize="0"/>
          <p:nvPr/>
        </p:nvPicPr>
        <p:blipFill>
          <a:blip r:embed="rId5">
            <a:alphaModFix/>
          </a:blip>
          <a:stretch>
            <a:fillRect/>
          </a:stretch>
        </p:blipFill>
        <p:spPr>
          <a:xfrm>
            <a:off x="-1" y="4712610"/>
            <a:ext cx="1090248" cy="430888"/>
          </a:xfrm>
          <a:prstGeom prst="rect">
            <a:avLst/>
          </a:prstGeom>
          <a:noFill/>
          <a:ln>
            <a:noFill/>
          </a:ln>
        </p:spPr>
      </p:pic>
      <p:sp>
        <p:nvSpPr>
          <p:cNvPr id="66" name="Google Shape;66;p1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sz="1200">
                <a:solidFill>
                  <a:srgbClr val="888888"/>
                </a:solidFill>
                <a:latin typeface="Open Sans"/>
                <a:ea typeface="Open Sans"/>
                <a:cs typeface="Open Sans"/>
                <a:sym typeface="Open Sans"/>
              </a:rPr>
              <a:t>1</a:t>
            </a:fld>
            <a:endParaRPr sz="1200">
              <a:solidFill>
                <a:srgbClr val="888888"/>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78609679-836C-C532-FF73-E60CB30DA8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ECC528CE-3115-3E24-232C-BFFEF32C90C0}"/>
              </a:ext>
            </a:extLst>
          </p:cNvPr>
          <p:cNvSpPr txBox="1"/>
          <p:nvPr/>
        </p:nvSpPr>
        <p:spPr>
          <a:xfrm>
            <a:off x="1090248" y="4567239"/>
            <a:ext cx="7061980" cy="400110"/>
          </a:xfrm>
          <a:prstGeom prst="rect">
            <a:avLst/>
          </a:prstGeom>
          <a:noFill/>
        </p:spPr>
        <p:txBody>
          <a:bodyPr wrap="square">
            <a:spAutoFit/>
          </a:bodyPr>
          <a:lstStyle/>
          <a:p>
            <a:pPr marL="0" indent="0" algn="ctr"/>
            <a:r>
              <a:rPr lang="fr-FR" sz="1000" i="1" dirty="0"/>
              <a:t>Passe à l’action As-tu faim ? Leçon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47" name="Google Shape;147;p21"/>
          <p:cNvGrpSpPr/>
          <p:nvPr/>
        </p:nvGrpSpPr>
        <p:grpSpPr>
          <a:xfrm>
            <a:off x="2044977" y="242650"/>
            <a:ext cx="5784491" cy="573648"/>
            <a:chOff x="1849800" y="481275"/>
            <a:chExt cx="5784491" cy="573648"/>
          </a:xfrm>
        </p:grpSpPr>
        <p:sp>
          <p:nvSpPr>
            <p:cNvPr id="148" name="Google Shape;148;p21"/>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1"/>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21"/>
          <p:cNvSpPr txBox="1"/>
          <p:nvPr/>
        </p:nvSpPr>
        <p:spPr>
          <a:xfrm>
            <a:off x="602425" y="1077188"/>
            <a:ext cx="3368400" cy="5208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2300">
                <a:solidFill>
                  <a:srgbClr val="79BE21"/>
                </a:solidFill>
                <a:latin typeface="Open Sans"/>
                <a:ea typeface="Open Sans"/>
                <a:cs typeface="Open Sans"/>
                <a:sym typeface="Open Sans"/>
              </a:rPr>
              <a:t>Mot: préserver</a:t>
            </a:r>
            <a:endParaRPr sz="2300">
              <a:solidFill>
                <a:srgbClr val="79BE21"/>
              </a:solidFill>
              <a:latin typeface="Open Sans"/>
              <a:ea typeface="Open Sans"/>
              <a:cs typeface="Open Sans"/>
              <a:sym typeface="Open Sans"/>
            </a:endParaRPr>
          </a:p>
        </p:txBody>
      </p:sp>
      <p:graphicFrame>
        <p:nvGraphicFramePr>
          <p:cNvPr id="152" name="Google Shape;152;p21"/>
          <p:cNvGraphicFramePr/>
          <p:nvPr/>
        </p:nvGraphicFramePr>
        <p:xfrm>
          <a:off x="333675" y="1717825"/>
          <a:ext cx="4480900" cy="2027175"/>
        </p:xfrm>
        <a:graphic>
          <a:graphicData uri="http://schemas.openxmlformats.org/drawingml/2006/table">
            <a:tbl>
              <a:tblPr>
                <a:noFill/>
                <a:tableStyleId>{35E4BBDB-864D-4DB3-A663-7C7C522347F3}</a:tableStyleId>
              </a:tblPr>
              <a:tblGrid>
                <a:gridCol w="1120225">
                  <a:extLst>
                    <a:ext uri="{9D8B030D-6E8A-4147-A177-3AD203B41FA5}">
                      <a16:colId xmlns:a16="http://schemas.microsoft.com/office/drawing/2014/main" val="20000"/>
                    </a:ext>
                  </a:extLst>
                </a:gridCol>
                <a:gridCol w="1120225">
                  <a:extLst>
                    <a:ext uri="{9D8B030D-6E8A-4147-A177-3AD203B41FA5}">
                      <a16:colId xmlns:a16="http://schemas.microsoft.com/office/drawing/2014/main" val="20001"/>
                    </a:ext>
                  </a:extLst>
                </a:gridCol>
                <a:gridCol w="1120225">
                  <a:extLst>
                    <a:ext uri="{9D8B030D-6E8A-4147-A177-3AD203B41FA5}">
                      <a16:colId xmlns:a16="http://schemas.microsoft.com/office/drawing/2014/main" val="20002"/>
                    </a:ext>
                  </a:extLst>
                </a:gridCol>
                <a:gridCol w="1120225">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Préfixe(s)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Morphème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Sens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Sens du mot</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153" name="Google Shape;153;p21"/>
          <p:cNvSpPr txBox="1"/>
          <p:nvPr/>
        </p:nvSpPr>
        <p:spPr>
          <a:xfrm>
            <a:off x="4932275" y="1134750"/>
            <a:ext cx="3772500" cy="29802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a:solidFill>
                  <a:srgbClr val="000000"/>
                </a:solidFill>
                <a:latin typeface="Open Sans"/>
                <a:ea typeface="Open Sans"/>
                <a:cs typeface="Open Sans"/>
                <a:sym typeface="Open Sans"/>
              </a:rPr>
              <a:t>Description:</a:t>
            </a:r>
            <a:endParaRPr>
              <a:solidFill>
                <a:srgbClr val="000000"/>
              </a:solidFill>
              <a:latin typeface="Open Sans"/>
              <a:ea typeface="Open Sans"/>
              <a:cs typeface="Open Sans"/>
              <a:sym typeface="Open Sans"/>
            </a:endParaRPr>
          </a:p>
          <a:p>
            <a:pPr marL="457200" lvl="0" indent="-317500" algn="l" rtl="0">
              <a:spcBef>
                <a:spcPts val="120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Lire le mot à l’orale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Avec un partenaire, décomposer le mot en ses morphèmes sur une page lignée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Prédire ce que signifie chaque morphème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Prédire la signification globale du mot</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Soyez pr</a:t>
            </a:r>
            <a:r>
              <a:rPr lang="fr">
                <a:latin typeface="Open Sans"/>
                <a:ea typeface="Open Sans"/>
                <a:cs typeface="Open Sans"/>
                <a:sym typeface="Open Sans"/>
              </a:rPr>
              <a:t>ê</a:t>
            </a:r>
            <a:r>
              <a:rPr lang="fr">
                <a:solidFill>
                  <a:srgbClr val="000000"/>
                </a:solidFill>
                <a:latin typeface="Open Sans"/>
                <a:ea typeface="Open Sans"/>
                <a:cs typeface="Open Sans"/>
                <a:sym typeface="Open Sans"/>
              </a:rPr>
              <a:t>t à discuter le sens ensemble</a:t>
            </a:r>
            <a:endParaRPr>
              <a:solidFill>
                <a:srgbClr val="000000"/>
              </a:solidFill>
              <a:latin typeface="Open Sans"/>
              <a:ea typeface="Open Sans"/>
              <a:cs typeface="Open Sans"/>
              <a:sym typeface="Open Sans"/>
            </a:endParaRPr>
          </a:p>
        </p:txBody>
      </p:sp>
      <p:pic>
        <p:nvPicPr>
          <p:cNvPr id="154" name="Google Shape;154;p21"/>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155" name="Google Shape;155;p21"/>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dirty="0"/>
          </a:p>
        </p:txBody>
      </p:sp>
      <p:sp>
        <p:nvSpPr>
          <p:cNvPr id="156" name="Google Shape;156;p21"/>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10</a:t>
            </a:fld>
            <a:endParaRPr/>
          </a:p>
        </p:txBody>
      </p:sp>
      <p:sp>
        <p:nvSpPr>
          <p:cNvPr id="2" name="Google Shape;164;p22">
            <a:extLst>
              <a:ext uri="{FF2B5EF4-FFF2-40B4-BE49-F238E27FC236}">
                <a16:creationId xmlns:a16="http://schemas.microsoft.com/office/drawing/2014/main" id="{9B9C3592-1853-743C-1FA7-6F50A819FEF2}"/>
              </a:ext>
            </a:extLst>
          </p:cNvPr>
          <p:cNvSpPr/>
          <p:nvPr/>
        </p:nvSpPr>
        <p:spPr>
          <a:xfrm>
            <a:off x="1424140" y="242650"/>
            <a:ext cx="620837" cy="573600"/>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1"/>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dirty="0">
                <a:solidFill>
                  <a:srgbClr val="191919"/>
                </a:solidFill>
                <a:latin typeface="Open Sans"/>
                <a:ea typeface="Open Sans"/>
                <a:cs typeface="Open Sans"/>
                <a:sym typeface="Open Sans"/>
              </a:rPr>
              <a:t>Décomposition des morphèmes</a:t>
            </a:r>
            <a:endParaRPr sz="2900" b="1" dirty="0">
              <a:solidFill>
                <a:srgbClr val="191919"/>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p:nvPr/>
        </p:nvSpPr>
        <p:spPr>
          <a:xfrm>
            <a:off x="280800" y="140102"/>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62" name="Google Shape;162;p22"/>
          <p:cNvGrpSpPr/>
          <p:nvPr/>
        </p:nvGrpSpPr>
        <p:grpSpPr>
          <a:xfrm>
            <a:off x="1314527" y="242642"/>
            <a:ext cx="6514936" cy="752741"/>
            <a:chOff x="1119355" y="481275"/>
            <a:chExt cx="6514936" cy="573648"/>
          </a:xfrm>
        </p:grpSpPr>
        <p:sp>
          <p:nvSpPr>
            <p:cNvPr id="163" name="Google Shape;163;p22"/>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2"/>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2"/>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22"/>
          <p:cNvSpPr txBox="1"/>
          <p:nvPr/>
        </p:nvSpPr>
        <p:spPr>
          <a:xfrm>
            <a:off x="1682682" y="41560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dirty="0">
                <a:solidFill>
                  <a:srgbClr val="191919"/>
                </a:solidFill>
                <a:latin typeface="Open Sans"/>
                <a:ea typeface="Open Sans"/>
                <a:cs typeface="Open Sans"/>
                <a:sym typeface="Open Sans"/>
              </a:rPr>
              <a:t>Corrigé: Décomposition des morphèmes</a:t>
            </a:r>
            <a:endParaRPr sz="2900" b="1" dirty="0">
              <a:solidFill>
                <a:srgbClr val="191919"/>
              </a:solidFill>
              <a:latin typeface="Open Sans"/>
              <a:ea typeface="Open Sans"/>
              <a:cs typeface="Open Sans"/>
              <a:sym typeface="Open Sans"/>
            </a:endParaRPr>
          </a:p>
        </p:txBody>
      </p:sp>
      <p:sp>
        <p:nvSpPr>
          <p:cNvPr id="167" name="Google Shape;167;p22"/>
          <p:cNvSpPr txBox="1"/>
          <p:nvPr/>
        </p:nvSpPr>
        <p:spPr>
          <a:xfrm>
            <a:off x="602425" y="1077188"/>
            <a:ext cx="3368400" cy="5208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2300">
                <a:solidFill>
                  <a:srgbClr val="79BE21"/>
                </a:solidFill>
                <a:latin typeface="Open Sans"/>
                <a:ea typeface="Open Sans"/>
                <a:cs typeface="Open Sans"/>
                <a:sym typeface="Open Sans"/>
              </a:rPr>
              <a:t>Mot: préserver</a:t>
            </a:r>
            <a:endParaRPr sz="2300">
              <a:solidFill>
                <a:srgbClr val="79BE21"/>
              </a:solidFill>
              <a:latin typeface="Open Sans"/>
              <a:ea typeface="Open Sans"/>
              <a:cs typeface="Open Sans"/>
              <a:sym typeface="Open Sans"/>
            </a:endParaRPr>
          </a:p>
        </p:txBody>
      </p:sp>
      <p:graphicFrame>
        <p:nvGraphicFramePr>
          <p:cNvPr id="168" name="Google Shape;168;p22"/>
          <p:cNvGraphicFramePr/>
          <p:nvPr/>
        </p:nvGraphicFramePr>
        <p:xfrm>
          <a:off x="333675" y="1717825"/>
          <a:ext cx="4480900" cy="2560450"/>
        </p:xfrm>
        <a:graphic>
          <a:graphicData uri="http://schemas.openxmlformats.org/drawingml/2006/table">
            <a:tbl>
              <a:tblPr>
                <a:noFill/>
                <a:tableStyleId>{35E4BBDB-864D-4DB3-A663-7C7C522347F3}</a:tableStyleId>
              </a:tblPr>
              <a:tblGrid>
                <a:gridCol w="1120225">
                  <a:extLst>
                    <a:ext uri="{9D8B030D-6E8A-4147-A177-3AD203B41FA5}">
                      <a16:colId xmlns:a16="http://schemas.microsoft.com/office/drawing/2014/main" val="20000"/>
                    </a:ext>
                  </a:extLst>
                </a:gridCol>
                <a:gridCol w="1120225">
                  <a:extLst>
                    <a:ext uri="{9D8B030D-6E8A-4147-A177-3AD203B41FA5}">
                      <a16:colId xmlns:a16="http://schemas.microsoft.com/office/drawing/2014/main" val="20001"/>
                    </a:ext>
                  </a:extLst>
                </a:gridCol>
                <a:gridCol w="1120225">
                  <a:extLst>
                    <a:ext uri="{9D8B030D-6E8A-4147-A177-3AD203B41FA5}">
                      <a16:colId xmlns:a16="http://schemas.microsoft.com/office/drawing/2014/main" val="20002"/>
                    </a:ext>
                  </a:extLst>
                </a:gridCol>
                <a:gridCol w="1120225">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Préfixe(s)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Racine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000">
                          <a:latin typeface="Open Sans"/>
                          <a:ea typeface="Open Sans"/>
                          <a:cs typeface="Open Sans"/>
                          <a:sym typeface="Open Sans"/>
                        </a:rPr>
                        <a:t>Suffixe(s)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Morphème</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pré-</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serv(e)</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200">
                          <a:latin typeface="Open Sans"/>
                          <a:ea typeface="Open Sans"/>
                          <a:cs typeface="Open Sans"/>
                          <a:sym typeface="Open Sans"/>
                        </a:rPr>
                        <a:t>-er</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Sens</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200">
                          <a:latin typeface="Open Sans"/>
                          <a:ea typeface="Open Sans"/>
                          <a:cs typeface="Open Sans"/>
                          <a:sym typeface="Open Sans"/>
                        </a:rPr>
                        <a:t>avant, devant</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200">
                          <a:latin typeface="Open Sans"/>
                          <a:ea typeface="Open Sans"/>
                          <a:cs typeface="Open Sans"/>
                          <a:sym typeface="Open Sans"/>
                        </a:rPr>
                        <a:t>servire (latin) “servir”</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200">
                          <a:latin typeface="Open Sans"/>
                          <a:ea typeface="Open Sans"/>
                          <a:cs typeface="Open Sans"/>
                          <a:sym typeface="Open Sans"/>
                        </a:rPr>
                        <a:t>suffixe verbal</a:t>
                      </a:r>
                      <a:endParaRPr sz="12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fr" sz="1000">
                          <a:latin typeface="Open Sans"/>
                          <a:ea typeface="Open Sans"/>
                          <a:cs typeface="Open Sans"/>
                          <a:sym typeface="Open Sans"/>
                        </a:rPr>
                        <a:t>Sens du mot</a:t>
                      </a: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r>
                        <a:rPr lang="fr" sz="1200" dirty="0">
                          <a:latin typeface="Open Sans"/>
                          <a:ea typeface="Open Sans"/>
                          <a:cs typeface="Open Sans"/>
                          <a:sym typeface="Open Sans"/>
                        </a:rPr>
                        <a:t>Verbe</a:t>
                      </a:r>
                      <a:endParaRPr sz="1200" dirty="0">
                        <a:latin typeface="Open Sans"/>
                        <a:ea typeface="Open Sans"/>
                        <a:cs typeface="Open Sans"/>
                        <a:sym typeface="Open Sans"/>
                      </a:endParaRPr>
                    </a:p>
                    <a:p>
                      <a:pPr marL="0" lvl="0" indent="0" algn="l" rtl="0">
                        <a:spcBef>
                          <a:spcPts val="0"/>
                        </a:spcBef>
                        <a:spcAft>
                          <a:spcPts val="0"/>
                        </a:spcAft>
                        <a:buNone/>
                      </a:pPr>
                      <a:r>
                        <a:rPr lang="fr" sz="1200" dirty="0">
                          <a:latin typeface="Open Sans"/>
                          <a:ea typeface="Open Sans"/>
                          <a:cs typeface="Open Sans"/>
                          <a:sym typeface="Open Sans"/>
                        </a:rPr>
                        <a:t>Définition littérale:  de servir quelque chose avant (dans son état actuel)</a:t>
                      </a:r>
                      <a:endParaRPr sz="1200" dirty="0">
                        <a:latin typeface="Open Sans"/>
                        <a:ea typeface="Open Sans"/>
                        <a:cs typeface="Open Sans"/>
                        <a:sym typeface="Open Sans"/>
                      </a:endParaRPr>
                    </a:p>
                    <a:p>
                      <a:pPr marL="0" lvl="0" indent="0" algn="l" rtl="0">
                        <a:spcBef>
                          <a:spcPts val="0"/>
                        </a:spcBef>
                        <a:spcAft>
                          <a:spcPts val="0"/>
                        </a:spcAft>
                        <a:buNone/>
                      </a:pPr>
                      <a:r>
                        <a:rPr lang="fr" sz="1200" dirty="0">
                          <a:latin typeface="Open Sans"/>
                          <a:ea typeface="Open Sans"/>
                          <a:cs typeface="Open Sans"/>
                          <a:sym typeface="Open Sans"/>
                        </a:rPr>
                        <a:t>Définition: de protéger ou maintenir quelque chose dans son état actuel</a:t>
                      </a:r>
                      <a:endParaRPr sz="12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
        <p:nvSpPr>
          <p:cNvPr id="169" name="Google Shape;169;p22"/>
          <p:cNvSpPr txBox="1"/>
          <p:nvPr/>
        </p:nvSpPr>
        <p:spPr>
          <a:xfrm>
            <a:off x="4932275" y="1134750"/>
            <a:ext cx="3772500" cy="29802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a:solidFill>
                  <a:srgbClr val="000000"/>
                </a:solidFill>
                <a:latin typeface="Open Sans"/>
                <a:ea typeface="Open Sans"/>
                <a:cs typeface="Open Sans"/>
                <a:sym typeface="Open Sans"/>
              </a:rPr>
              <a:t>Description:</a:t>
            </a:r>
            <a:endParaRPr>
              <a:solidFill>
                <a:srgbClr val="000000"/>
              </a:solidFill>
              <a:latin typeface="Open Sans"/>
              <a:ea typeface="Open Sans"/>
              <a:cs typeface="Open Sans"/>
              <a:sym typeface="Open Sans"/>
            </a:endParaRPr>
          </a:p>
          <a:p>
            <a:pPr marL="457200" lvl="0" indent="-317500" algn="l" rtl="0">
              <a:spcBef>
                <a:spcPts val="120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Lire le mot à l’orale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Avec un partenaire, décomposer le mot en ses morphèmes sur une page lignée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Prédire ce que signifie chaque morphème</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Prédire la signification globale du mot</a:t>
            </a:r>
            <a:endParaRPr>
              <a:solidFill>
                <a:srgbClr val="000000"/>
              </a:solidFill>
              <a:latin typeface="Open Sans"/>
              <a:ea typeface="Open Sans"/>
              <a:cs typeface="Open Sans"/>
              <a:sym typeface="Open Sans"/>
            </a:endParaRPr>
          </a:p>
          <a:p>
            <a:pPr marL="457200" lvl="0" indent="-317500" algn="l" rtl="0">
              <a:spcBef>
                <a:spcPts val="0"/>
              </a:spcBef>
              <a:spcAft>
                <a:spcPts val="0"/>
              </a:spcAft>
              <a:buClr>
                <a:srgbClr val="000000"/>
              </a:buClr>
              <a:buSzPts val="1400"/>
              <a:buFont typeface="Open Sans"/>
              <a:buChar char="●"/>
            </a:pPr>
            <a:r>
              <a:rPr lang="fr">
                <a:solidFill>
                  <a:srgbClr val="000000"/>
                </a:solidFill>
                <a:latin typeface="Open Sans"/>
                <a:ea typeface="Open Sans"/>
                <a:cs typeface="Open Sans"/>
                <a:sym typeface="Open Sans"/>
              </a:rPr>
              <a:t>Soyez pr</a:t>
            </a:r>
            <a:r>
              <a:rPr lang="fr">
                <a:latin typeface="Open Sans"/>
                <a:ea typeface="Open Sans"/>
                <a:cs typeface="Open Sans"/>
                <a:sym typeface="Open Sans"/>
              </a:rPr>
              <a:t>ê</a:t>
            </a:r>
            <a:r>
              <a:rPr lang="fr">
                <a:solidFill>
                  <a:srgbClr val="000000"/>
                </a:solidFill>
                <a:latin typeface="Open Sans"/>
                <a:ea typeface="Open Sans"/>
                <a:cs typeface="Open Sans"/>
                <a:sym typeface="Open Sans"/>
              </a:rPr>
              <a:t>t à discuter le sens ensemble</a:t>
            </a:r>
            <a:endParaRPr>
              <a:solidFill>
                <a:srgbClr val="000000"/>
              </a:solidFill>
              <a:latin typeface="Open Sans"/>
              <a:ea typeface="Open Sans"/>
              <a:cs typeface="Open Sans"/>
              <a:sym typeface="Open Sans"/>
            </a:endParaRPr>
          </a:p>
        </p:txBody>
      </p:sp>
      <p:pic>
        <p:nvPicPr>
          <p:cNvPr id="170" name="Google Shape;170;p22"/>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172" name="Google Shape;172;p22"/>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r>
              <a:rPr lang="fr-FR" dirty="0"/>
              <a:t>		</a:t>
            </a:r>
            <a:endParaRPr dirty="0"/>
          </a:p>
        </p:txBody>
      </p:sp>
      <p:sp>
        <p:nvSpPr>
          <p:cNvPr id="173" name="Google Shape;173;p22"/>
          <p:cNvSpPr txBox="1">
            <a:spLocks noGrp="1"/>
          </p:cNvSpPr>
          <p:nvPr>
            <p:ph type="sldNum" idx="12"/>
          </p:nvPr>
        </p:nvSpPr>
        <p:spPr>
          <a:xfrm>
            <a:off x="6967386" y="4644432"/>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3"/>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79" name="Google Shape;179;p23"/>
          <p:cNvGrpSpPr/>
          <p:nvPr/>
        </p:nvGrpSpPr>
        <p:grpSpPr>
          <a:xfrm>
            <a:off x="1314532" y="242650"/>
            <a:ext cx="6514936" cy="573648"/>
            <a:chOff x="1119355" y="481275"/>
            <a:chExt cx="6514936" cy="573648"/>
          </a:xfrm>
        </p:grpSpPr>
        <p:sp>
          <p:nvSpPr>
            <p:cNvPr id="180" name="Google Shape;180;p23"/>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3"/>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3"/>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23"/>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Jouer avec des suffixes</a:t>
            </a:r>
            <a:endParaRPr sz="2900" b="1">
              <a:solidFill>
                <a:srgbClr val="191919"/>
              </a:solidFill>
              <a:latin typeface="Open Sans"/>
              <a:ea typeface="Open Sans"/>
              <a:cs typeface="Open Sans"/>
              <a:sym typeface="Open Sans"/>
            </a:endParaRPr>
          </a:p>
        </p:txBody>
      </p:sp>
      <p:sp>
        <p:nvSpPr>
          <p:cNvPr id="184" name="Google Shape;184;p23"/>
          <p:cNvSpPr txBox="1"/>
          <p:nvPr/>
        </p:nvSpPr>
        <p:spPr>
          <a:xfrm>
            <a:off x="802375" y="880263"/>
            <a:ext cx="7505700" cy="647700"/>
          </a:xfrm>
          <a:prstGeom prst="rect">
            <a:avLst/>
          </a:prstGeom>
          <a:solidFill>
            <a:srgbClr val="FFFFFF"/>
          </a:solidFill>
          <a:ln w="9525" cap="flat" cmpd="sng">
            <a:solidFill>
              <a:srgbClr val="007A3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fr" sz="1600">
                <a:solidFill>
                  <a:srgbClr val="79BE21"/>
                </a:solidFill>
                <a:latin typeface="Open Sans"/>
                <a:ea typeface="Open Sans"/>
                <a:cs typeface="Open Sans"/>
                <a:sym typeface="Open Sans"/>
              </a:rPr>
              <a:t>« Quel est le rôle des aliments traditionnels dans la sécurité alimentaire des Inuits? » (p.13)</a:t>
            </a:r>
            <a:endParaRPr sz="1600">
              <a:solidFill>
                <a:srgbClr val="79BE21"/>
              </a:solidFill>
              <a:latin typeface="Open Sans"/>
              <a:ea typeface="Open Sans"/>
              <a:cs typeface="Open Sans"/>
              <a:sym typeface="Open Sans"/>
            </a:endParaRPr>
          </a:p>
        </p:txBody>
      </p:sp>
      <p:graphicFrame>
        <p:nvGraphicFramePr>
          <p:cNvPr id="185" name="Google Shape;185;p23"/>
          <p:cNvGraphicFramePr/>
          <p:nvPr/>
        </p:nvGraphicFramePr>
        <p:xfrm>
          <a:off x="562275" y="1799900"/>
          <a:ext cx="4301600" cy="2176500"/>
        </p:xfrm>
        <a:graphic>
          <a:graphicData uri="http://schemas.openxmlformats.org/drawingml/2006/table">
            <a:tbl>
              <a:tblPr>
                <a:noFill/>
                <a:tableStyleId>{35E4BBDB-864D-4DB3-A663-7C7C522347F3}</a:tableStyleId>
              </a:tblPr>
              <a:tblGrid>
                <a:gridCol w="2340450">
                  <a:extLst>
                    <a:ext uri="{9D8B030D-6E8A-4147-A177-3AD203B41FA5}">
                      <a16:colId xmlns:a16="http://schemas.microsoft.com/office/drawing/2014/main" val="20000"/>
                    </a:ext>
                  </a:extLst>
                </a:gridCol>
                <a:gridCol w="1961150">
                  <a:extLst>
                    <a:ext uri="{9D8B030D-6E8A-4147-A177-3AD203B41FA5}">
                      <a16:colId xmlns:a16="http://schemas.microsoft.com/office/drawing/2014/main" val="20001"/>
                    </a:ext>
                  </a:extLst>
                </a:gridCol>
              </a:tblGrid>
              <a:tr h="435300">
                <a:tc>
                  <a:txBody>
                    <a:bodyPr/>
                    <a:lstStyle/>
                    <a:p>
                      <a:pPr marL="0" lvl="0" indent="0" algn="ctr" rtl="0">
                        <a:spcBef>
                          <a:spcPts val="0"/>
                        </a:spcBef>
                        <a:spcAft>
                          <a:spcPts val="0"/>
                        </a:spcAft>
                        <a:buNone/>
                      </a:pPr>
                      <a:r>
                        <a:rPr lang="fr" sz="1500" b="1">
                          <a:latin typeface="Open Sans"/>
                          <a:ea typeface="Open Sans"/>
                          <a:cs typeface="Open Sans"/>
                          <a:sym typeface="Open Sans"/>
                        </a:rPr>
                        <a:t>Partie du discours</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fr" sz="1500" b="1">
                          <a:latin typeface="Open Sans"/>
                          <a:ea typeface="Open Sans"/>
                          <a:cs typeface="Open Sans"/>
                          <a:sym typeface="Open Sans"/>
                        </a:rPr>
                        <a:t>Le mot</a:t>
                      </a:r>
                      <a:endParaRPr sz="1500" b="1">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nom</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verbe</a:t>
                      </a:r>
                      <a:endParaRPr sz="17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adjectif</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r>
                        <a:rPr lang="fr" sz="1500">
                          <a:latin typeface="Open Sans"/>
                          <a:ea typeface="Open Sans"/>
                          <a:cs typeface="Open Sans"/>
                          <a:sym typeface="Open Sans"/>
                        </a:rPr>
                        <a:t>traddition</a:t>
                      </a:r>
                      <a:r>
                        <a:rPr lang="fr" sz="1500" u="sng">
                          <a:latin typeface="Open Sans"/>
                          <a:ea typeface="Open Sans"/>
                          <a:cs typeface="Open Sans"/>
                          <a:sym typeface="Open Sans"/>
                        </a:rPr>
                        <a:t>el(l)(e)(s)</a:t>
                      </a:r>
                      <a:endParaRPr sz="1500" u="sng">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35300">
                <a:tc>
                  <a:txBody>
                    <a:bodyPr/>
                    <a:lstStyle/>
                    <a:p>
                      <a:pPr marL="0" lvl="0" indent="0" algn="l" rtl="0">
                        <a:spcBef>
                          <a:spcPts val="0"/>
                        </a:spcBef>
                        <a:spcAft>
                          <a:spcPts val="0"/>
                        </a:spcAft>
                        <a:buNone/>
                      </a:pPr>
                      <a:r>
                        <a:rPr lang="fr" sz="1500">
                          <a:latin typeface="Open Sans"/>
                          <a:ea typeface="Open Sans"/>
                          <a:cs typeface="Open Sans"/>
                          <a:sym typeface="Open Sans"/>
                        </a:rPr>
                        <a:t>adverbe</a:t>
                      </a: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sz="15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bl>
          </a:graphicData>
        </a:graphic>
      </p:graphicFrame>
      <p:sp>
        <p:nvSpPr>
          <p:cNvPr id="186" name="Google Shape;186;p23"/>
          <p:cNvSpPr txBox="1"/>
          <p:nvPr/>
        </p:nvSpPr>
        <p:spPr>
          <a:xfrm>
            <a:off x="4914000" y="1795700"/>
            <a:ext cx="3798000" cy="217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500">
                <a:solidFill>
                  <a:srgbClr val="191919"/>
                </a:solidFill>
                <a:latin typeface="Open Sans"/>
                <a:ea typeface="Open Sans"/>
                <a:cs typeface="Open Sans"/>
                <a:sym typeface="Open Sans"/>
              </a:rPr>
              <a:t>Description:</a:t>
            </a:r>
            <a:endParaRPr sz="1500">
              <a:solidFill>
                <a:srgbClr val="191919"/>
              </a:solidFill>
              <a:latin typeface="Open Sans"/>
              <a:ea typeface="Open Sans"/>
              <a:cs typeface="Open Sans"/>
              <a:sym typeface="Open Sans"/>
            </a:endParaRPr>
          </a:p>
          <a:p>
            <a:pPr marL="457200" lvl="0" indent="-323850" algn="l" rtl="0">
              <a:spcBef>
                <a:spcPts val="120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Ajouter des suffixes au mot pour le transformer selon la partie du discours</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Souligner le suffixe qui l’a transformé</a:t>
            </a:r>
            <a:endParaRPr sz="1500">
              <a:solidFill>
                <a:srgbClr val="191919"/>
              </a:solidFill>
              <a:latin typeface="Open Sans"/>
              <a:ea typeface="Open Sans"/>
              <a:cs typeface="Open Sans"/>
              <a:sym typeface="Open Sans"/>
            </a:endParaRPr>
          </a:p>
          <a:p>
            <a:pPr marL="457200" lvl="0" indent="-323850" algn="l" rtl="0">
              <a:spcBef>
                <a:spcPts val="0"/>
              </a:spcBef>
              <a:spcAft>
                <a:spcPts val="0"/>
              </a:spcAft>
              <a:buClr>
                <a:srgbClr val="191919"/>
              </a:buClr>
              <a:buSzPts val="1500"/>
              <a:buFont typeface="Open Sans"/>
              <a:buChar char="●"/>
            </a:pPr>
            <a:r>
              <a:rPr lang="fr" sz="1500">
                <a:solidFill>
                  <a:srgbClr val="191919"/>
                </a:solidFill>
                <a:latin typeface="Open Sans"/>
                <a:ea typeface="Open Sans"/>
                <a:cs typeface="Open Sans"/>
                <a:sym typeface="Open Sans"/>
              </a:rPr>
              <a:t>Vérifier ensuite dans un dictionnaire que chaque mot existe et est bien écrit</a:t>
            </a:r>
            <a:endParaRPr sz="1500">
              <a:solidFill>
                <a:srgbClr val="191919"/>
              </a:solidFill>
              <a:latin typeface="Open Sans"/>
              <a:ea typeface="Open Sans"/>
              <a:cs typeface="Open Sans"/>
              <a:sym typeface="Open Sans"/>
            </a:endParaRPr>
          </a:p>
        </p:txBody>
      </p:sp>
      <p:pic>
        <p:nvPicPr>
          <p:cNvPr id="187" name="Google Shape;187;p23"/>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189" name="Google Shape;189;p23"/>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a:p>
        </p:txBody>
      </p:sp>
      <p:sp>
        <p:nvSpPr>
          <p:cNvPr id="190" name="Google Shape;190;p23"/>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96" name="Google Shape;196;p24"/>
          <p:cNvGrpSpPr/>
          <p:nvPr/>
        </p:nvGrpSpPr>
        <p:grpSpPr>
          <a:xfrm>
            <a:off x="1314532" y="242650"/>
            <a:ext cx="6514936" cy="573648"/>
            <a:chOff x="1119355" y="481275"/>
            <a:chExt cx="6514936" cy="573648"/>
          </a:xfrm>
        </p:grpSpPr>
        <p:sp>
          <p:nvSpPr>
            <p:cNvPr id="197" name="Google Shape;197;p24"/>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4"/>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4"/>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200;p24"/>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Discussion de classe</a:t>
            </a:r>
            <a:endParaRPr sz="2900" b="1">
              <a:solidFill>
                <a:srgbClr val="191919"/>
              </a:solidFill>
              <a:latin typeface="Open Sans"/>
              <a:ea typeface="Open Sans"/>
              <a:cs typeface="Open Sans"/>
              <a:sym typeface="Open Sans"/>
            </a:endParaRPr>
          </a:p>
        </p:txBody>
      </p:sp>
      <p:sp>
        <p:nvSpPr>
          <p:cNvPr id="201" name="Google Shape;201;p24"/>
          <p:cNvSpPr txBox="1">
            <a:spLocks noGrp="1"/>
          </p:cNvSpPr>
          <p:nvPr>
            <p:ph type="subTitle" idx="4294967295"/>
          </p:nvPr>
        </p:nvSpPr>
        <p:spPr>
          <a:xfrm>
            <a:off x="4312825" y="1466701"/>
            <a:ext cx="4533600" cy="1009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fr" sz="2000" dirty="0">
                <a:solidFill>
                  <a:srgbClr val="191919"/>
                </a:solidFill>
                <a:latin typeface="Open Sans"/>
                <a:ea typeface="Open Sans"/>
                <a:cs typeface="Open Sans"/>
                <a:sym typeface="Open Sans"/>
              </a:rPr>
              <a:t>Quels aliments typiques de ta culture aimes-tu manger? Décris des occasions et des endroits où tu peux essayer des aliments d’autres cultures. Quels sont tes aliments préférés?</a:t>
            </a:r>
            <a:endParaRPr sz="2000" dirty="0">
              <a:solidFill>
                <a:srgbClr val="191919"/>
              </a:solidFill>
              <a:latin typeface="Open Sans"/>
              <a:ea typeface="Open Sans"/>
              <a:cs typeface="Open Sans"/>
              <a:sym typeface="Open Sans"/>
            </a:endParaRPr>
          </a:p>
        </p:txBody>
      </p:sp>
      <p:pic>
        <p:nvPicPr>
          <p:cNvPr id="202" name="Google Shape;202;p24"/>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204" name="Google Shape;204;p24"/>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13</a:t>
            </a:fld>
            <a:endParaRPr/>
          </a:p>
        </p:txBody>
      </p:sp>
      <p:pic>
        <p:nvPicPr>
          <p:cNvPr id="3" name="Image 2" descr="Une image contenant Restauration rapide, Art culinaire, garniture, amuse-gueules">
            <a:extLst>
              <a:ext uri="{FF2B5EF4-FFF2-40B4-BE49-F238E27FC236}">
                <a16:creationId xmlns:a16="http://schemas.microsoft.com/office/drawing/2014/main" id="{4F9FF3B7-4F91-661F-EF6B-056E3F8A8729}"/>
              </a:ext>
            </a:extLst>
          </p:cNvPr>
          <p:cNvPicPr>
            <a:picLocks noChangeAspect="1"/>
          </p:cNvPicPr>
          <p:nvPr/>
        </p:nvPicPr>
        <p:blipFill>
          <a:blip r:embed="rId4"/>
          <a:srcRect l="13428" r="34567" b="22406"/>
          <a:stretch>
            <a:fillRect/>
          </a:stretch>
        </p:blipFill>
        <p:spPr>
          <a:xfrm>
            <a:off x="264025" y="1127711"/>
            <a:ext cx="3693054" cy="309951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p:nvPr/>
        </p:nvSpPr>
        <p:spPr>
          <a:xfrm>
            <a:off x="182897"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Alata"/>
              <a:ea typeface="Alata"/>
              <a:cs typeface="Alata"/>
              <a:sym typeface="Alata"/>
            </a:endParaRPr>
          </a:p>
        </p:txBody>
      </p:sp>
      <p:sp>
        <p:nvSpPr>
          <p:cNvPr id="210" name="Google Shape;210;p25"/>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Questions de prélecture</a:t>
            </a:r>
            <a:endParaRPr sz="2900" b="1">
              <a:solidFill>
                <a:srgbClr val="191919"/>
              </a:solidFill>
              <a:latin typeface="Open Sans"/>
              <a:ea typeface="Open Sans"/>
              <a:cs typeface="Open Sans"/>
              <a:sym typeface="Open Sans"/>
            </a:endParaRPr>
          </a:p>
        </p:txBody>
      </p:sp>
      <p:grpSp>
        <p:nvGrpSpPr>
          <p:cNvPr id="211" name="Google Shape;211;p25"/>
          <p:cNvGrpSpPr/>
          <p:nvPr/>
        </p:nvGrpSpPr>
        <p:grpSpPr>
          <a:xfrm>
            <a:off x="1314532" y="242650"/>
            <a:ext cx="6514936" cy="573648"/>
            <a:chOff x="1119355" y="481275"/>
            <a:chExt cx="6514936" cy="573648"/>
          </a:xfrm>
        </p:grpSpPr>
        <p:sp>
          <p:nvSpPr>
            <p:cNvPr id="212" name="Google Shape;212;p25"/>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5"/>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5"/>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 name="Google Shape;215;p25"/>
          <p:cNvSpPr txBox="1">
            <a:spLocks noGrp="1"/>
          </p:cNvSpPr>
          <p:nvPr>
            <p:ph type="subTitle" idx="4294967295"/>
          </p:nvPr>
        </p:nvSpPr>
        <p:spPr>
          <a:xfrm>
            <a:off x="715675" y="1219700"/>
            <a:ext cx="4581600" cy="260100"/>
          </a:xfrm>
          <a:prstGeom prst="rect">
            <a:avLst/>
          </a:prstGeom>
        </p:spPr>
        <p:txBody>
          <a:bodyPr spcFirstLastPara="1" wrap="square" lIns="91425" tIns="91425" rIns="91425" bIns="91425" anchor="t" anchorCtr="0">
            <a:normAutofit fontScale="25000" lnSpcReduction="20000"/>
          </a:bodyPr>
          <a:lstStyle/>
          <a:p>
            <a:pPr marL="457200" lvl="0" indent="-258762" algn="l" rtl="0">
              <a:spcBef>
                <a:spcPts val="0"/>
              </a:spcBef>
              <a:spcAft>
                <a:spcPts val="0"/>
              </a:spcAft>
              <a:buClr>
                <a:srgbClr val="000000"/>
              </a:buClr>
              <a:buSzPct val="90476"/>
              <a:buFont typeface="Open Sans"/>
              <a:buAutoNum type="arabicPeriod"/>
            </a:pPr>
            <a:r>
              <a:rPr lang="fr" sz="9600" dirty="0">
                <a:solidFill>
                  <a:srgbClr val="000000"/>
                </a:solidFill>
                <a:latin typeface="Open Sans"/>
                <a:ea typeface="Open Sans"/>
                <a:cs typeface="Open Sans"/>
                <a:sym typeface="Open Sans"/>
              </a:rPr>
              <a:t>Lisez le titre et faites un survol de la page. Que pensez-vous est le sujet de l’article?</a:t>
            </a:r>
            <a:endParaRPr sz="9600" dirty="0">
              <a:solidFill>
                <a:srgbClr val="000000"/>
              </a:solidFill>
              <a:latin typeface="Open Sans"/>
              <a:ea typeface="Open Sans"/>
              <a:cs typeface="Open Sans"/>
              <a:sym typeface="Open Sans"/>
            </a:endParaRPr>
          </a:p>
          <a:p>
            <a:pPr marL="457200" lvl="0" indent="0" algn="l" rtl="0">
              <a:spcBef>
                <a:spcPts val="1200"/>
              </a:spcBef>
              <a:spcAft>
                <a:spcPts val="0"/>
              </a:spcAft>
              <a:buNone/>
            </a:pPr>
            <a:endParaRPr sz="2100" dirty="0">
              <a:solidFill>
                <a:srgbClr val="000000"/>
              </a:solidFill>
              <a:latin typeface="Open Sans"/>
              <a:ea typeface="Open Sans"/>
              <a:cs typeface="Open Sans"/>
              <a:sym typeface="Open Sans"/>
            </a:endParaRPr>
          </a:p>
          <a:p>
            <a:pPr marL="198438" lvl="0" indent="0" algn="l" rtl="0">
              <a:spcBef>
                <a:spcPts val="1200"/>
              </a:spcBef>
              <a:spcAft>
                <a:spcPts val="0"/>
              </a:spcAft>
              <a:buClr>
                <a:srgbClr val="000000"/>
              </a:buClr>
              <a:buSzPct val="90476"/>
              <a:buNone/>
            </a:pPr>
            <a:r>
              <a:rPr lang="fr" sz="9600" dirty="0">
                <a:solidFill>
                  <a:srgbClr val="000000"/>
                </a:solidFill>
                <a:latin typeface="Open Sans"/>
                <a:ea typeface="Open Sans"/>
                <a:cs typeface="Open Sans"/>
                <a:sym typeface="Open Sans"/>
              </a:rPr>
              <a:t>2. Selon vous, “Le Nord”, qu’est-ce que cela signifie? Où est-ce?</a:t>
            </a:r>
            <a:endParaRPr sz="9600" dirty="0">
              <a:solidFill>
                <a:srgbClr val="000000"/>
              </a:solidFill>
              <a:latin typeface="Open Sans"/>
              <a:ea typeface="Open Sans"/>
              <a:cs typeface="Open Sans"/>
              <a:sym typeface="Open Sans"/>
            </a:endParaRPr>
          </a:p>
        </p:txBody>
      </p:sp>
      <p:pic>
        <p:nvPicPr>
          <p:cNvPr id="216" name="Google Shape;216;p25"/>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217" name="Google Shape;217;p25"/>
          <p:cNvSpPr txBox="1">
            <a:spLocks noGrp="1"/>
          </p:cNvSpPr>
          <p:nvPr>
            <p:ph type="title"/>
          </p:nvPr>
        </p:nvSpPr>
        <p:spPr>
          <a:xfrm>
            <a:off x="1865971" y="342899"/>
            <a:ext cx="6899326" cy="515400"/>
          </a:xfrm>
          <a:prstGeom prst="rect">
            <a:avLst/>
          </a:prstGeom>
        </p:spPr>
        <p:txBody>
          <a:bodyPr spcFirstLastPara="1" wrap="square" lIns="91425" tIns="45700" rIns="91425" bIns="45700" anchor="ctr" anchorCtr="0">
            <a:normAutofit fontScale="90000"/>
          </a:bodyPr>
          <a:lstStyle/>
          <a:p>
            <a:pPr lvl="0"/>
            <a:r>
              <a:rPr lang="fr-FR" dirty="0"/>
              <a:t>Questions de prélecture</a:t>
            </a:r>
            <a:endParaRPr dirty="0"/>
          </a:p>
        </p:txBody>
      </p:sp>
      <p:sp>
        <p:nvSpPr>
          <p:cNvPr id="219" name="Google Shape;219;p2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14</a:t>
            </a:fld>
            <a:endParaRPr/>
          </a:p>
        </p:txBody>
      </p:sp>
      <p:pic>
        <p:nvPicPr>
          <p:cNvPr id="7" name="Image 6" descr="Une image contenant pot de fleurs, dessin humoristique, conteneur&#10;&#10;Le contenu généré par l’IA peut être incorrect.">
            <a:extLst>
              <a:ext uri="{FF2B5EF4-FFF2-40B4-BE49-F238E27FC236}">
                <a16:creationId xmlns:a16="http://schemas.microsoft.com/office/drawing/2014/main" id="{FFB3BFB3-FCA3-F4D1-553E-5EC6170F953E}"/>
              </a:ext>
            </a:extLst>
          </p:cNvPr>
          <p:cNvPicPr>
            <a:picLocks noChangeAspect="1"/>
          </p:cNvPicPr>
          <p:nvPr/>
        </p:nvPicPr>
        <p:blipFill>
          <a:blip r:embed="rId4"/>
          <a:stretch>
            <a:fillRect/>
          </a:stretch>
        </p:blipFill>
        <p:spPr>
          <a:xfrm>
            <a:off x="2399864" y="342899"/>
            <a:ext cx="9144000" cy="5143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6"/>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225" name="Google Shape;225;p26"/>
          <p:cNvSpPr/>
          <p:nvPr/>
        </p:nvSpPr>
        <p:spPr>
          <a:xfrm>
            <a:off x="485600" y="253950"/>
            <a:ext cx="3668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191919"/>
              </a:solidFill>
              <a:latin typeface="Open Sans"/>
              <a:ea typeface="Open Sans"/>
              <a:cs typeface="Open Sans"/>
              <a:sym typeface="Open Sans"/>
            </a:endParaRPr>
          </a:p>
          <a:p>
            <a:pPr marL="0" lvl="0" indent="0" algn="ctr" rtl="0">
              <a:spcBef>
                <a:spcPts val="0"/>
              </a:spcBef>
              <a:spcAft>
                <a:spcPts val="0"/>
              </a:spcAft>
              <a:buNone/>
            </a:pPr>
            <a:r>
              <a:rPr lang="fr" sz="2400">
                <a:solidFill>
                  <a:srgbClr val="191919"/>
                </a:solidFill>
                <a:latin typeface="Open Sans"/>
                <a:ea typeface="Open Sans"/>
                <a:cs typeface="Open Sans"/>
                <a:sym typeface="Open Sans"/>
              </a:rPr>
              <a:t>Comment pourrions-nous trouver des solutions durables pour les Inuits? Quelles pourraient être ces solutions?</a:t>
            </a:r>
            <a:endParaRPr sz="2900">
              <a:solidFill>
                <a:srgbClr val="191919"/>
              </a:solidFill>
              <a:latin typeface="Open Sans"/>
              <a:ea typeface="Open Sans"/>
              <a:cs typeface="Open Sans"/>
              <a:sym typeface="Open Sans"/>
            </a:endParaRPr>
          </a:p>
        </p:txBody>
      </p:sp>
      <p:sp>
        <p:nvSpPr>
          <p:cNvPr id="226" name="Google Shape;226;p26"/>
          <p:cNvSpPr/>
          <p:nvPr/>
        </p:nvSpPr>
        <p:spPr>
          <a:xfrm>
            <a:off x="4270025" y="253950"/>
            <a:ext cx="4481700" cy="4161000"/>
          </a:xfrm>
          <a:prstGeom prst="roundRect">
            <a:avLst>
              <a:gd name="adj" fmla="val 16667"/>
            </a:avLst>
          </a:prstGeom>
          <a:solidFill>
            <a:schemeClr val="lt2"/>
          </a:solidFill>
          <a:ln w="28575" cap="flat" cmpd="sng">
            <a:solidFill>
              <a:srgbClr val="007A3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r>
              <a:rPr lang="fr" sz="1700">
                <a:solidFill>
                  <a:srgbClr val="191919"/>
                </a:solidFill>
                <a:latin typeface="Open Sans"/>
                <a:ea typeface="Open Sans"/>
                <a:cs typeface="Open Sans"/>
                <a:sym typeface="Open Sans"/>
              </a:rPr>
              <a:t>Quel est le point de vue de l’auteure sur la sécurité alimentaire dans le Nord?</a:t>
            </a: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r>
              <a:rPr lang="fr" sz="1700">
                <a:solidFill>
                  <a:srgbClr val="191919"/>
                </a:solidFill>
                <a:latin typeface="Open Sans"/>
                <a:ea typeface="Open Sans"/>
                <a:cs typeface="Open Sans"/>
                <a:sym typeface="Open Sans"/>
              </a:rPr>
              <a:t>Pourquoi le gouvernement du Canada a-t-il forcé les Inuits à s’installer dans des villages permanents? </a:t>
            </a:r>
            <a:endParaRPr sz="1700">
              <a:solidFill>
                <a:srgbClr val="191919"/>
              </a:solidFill>
              <a:latin typeface="Open Sans"/>
              <a:ea typeface="Open Sans"/>
              <a:cs typeface="Open Sans"/>
              <a:sym typeface="Open Sans"/>
            </a:endParaRPr>
          </a:p>
          <a:p>
            <a:pPr marL="0" lvl="0" indent="0" algn="l" rtl="0">
              <a:spcBef>
                <a:spcPts val="0"/>
              </a:spcBef>
              <a:spcAft>
                <a:spcPts val="0"/>
              </a:spcAft>
              <a:buNone/>
            </a:pPr>
            <a:endParaRPr sz="1700">
              <a:solidFill>
                <a:srgbClr val="191919"/>
              </a:solidFill>
              <a:latin typeface="Open Sans"/>
              <a:ea typeface="Open Sans"/>
              <a:cs typeface="Open Sans"/>
              <a:sym typeface="Open Sans"/>
            </a:endParaRPr>
          </a:p>
          <a:p>
            <a:pPr marL="0" lvl="0" indent="0" algn="l" rtl="0">
              <a:spcBef>
                <a:spcPts val="0"/>
              </a:spcBef>
              <a:spcAft>
                <a:spcPts val="0"/>
              </a:spcAft>
              <a:buNone/>
            </a:pPr>
            <a:r>
              <a:rPr lang="fr" sz="1700">
                <a:solidFill>
                  <a:srgbClr val="191919"/>
                </a:solidFill>
                <a:latin typeface="Open Sans"/>
                <a:ea typeface="Open Sans"/>
                <a:cs typeface="Open Sans"/>
                <a:sym typeface="Open Sans"/>
              </a:rPr>
              <a:t>Quels problèmes cette décision du gouvernement du Canada a-t-elle causés pour les Inuits?</a:t>
            </a:r>
            <a:endParaRPr sz="2300">
              <a:solidFill>
                <a:srgbClr val="191919"/>
              </a:solidFill>
              <a:latin typeface="Open Sans"/>
              <a:ea typeface="Open Sans"/>
              <a:cs typeface="Open Sans"/>
              <a:sym typeface="Open Sans"/>
            </a:endParaRPr>
          </a:p>
        </p:txBody>
      </p:sp>
      <p:grpSp>
        <p:nvGrpSpPr>
          <p:cNvPr id="227" name="Google Shape;227;p26"/>
          <p:cNvGrpSpPr/>
          <p:nvPr/>
        </p:nvGrpSpPr>
        <p:grpSpPr>
          <a:xfrm>
            <a:off x="4560625" y="383023"/>
            <a:ext cx="3900492" cy="573648"/>
            <a:chOff x="1119355" y="481275"/>
            <a:chExt cx="6514936" cy="573648"/>
          </a:xfrm>
        </p:grpSpPr>
        <p:sp>
          <p:nvSpPr>
            <p:cNvPr id="228" name="Google Shape;228;p26"/>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6"/>
            <p:cNvSpPr/>
            <p:nvPr/>
          </p:nvSpPr>
          <p:spPr>
            <a:xfrm>
              <a:off x="1379441" y="481302"/>
              <a:ext cx="5914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2100" b="1">
                  <a:latin typeface="Open Sans"/>
                  <a:ea typeface="Open Sans"/>
                  <a:cs typeface="Open Sans"/>
                  <a:sym typeface="Open Sans"/>
                </a:rPr>
                <a:t>As-tu compris?</a:t>
              </a:r>
              <a:endParaRPr sz="2100" b="1">
                <a:latin typeface="Open Sans"/>
                <a:ea typeface="Open Sans"/>
                <a:cs typeface="Open Sans"/>
                <a:sym typeface="Open Sans"/>
              </a:endParaRPr>
            </a:p>
          </p:txBody>
        </p:sp>
      </p:grpSp>
      <p:grpSp>
        <p:nvGrpSpPr>
          <p:cNvPr id="231" name="Google Shape;231;p26"/>
          <p:cNvGrpSpPr/>
          <p:nvPr/>
        </p:nvGrpSpPr>
        <p:grpSpPr>
          <a:xfrm>
            <a:off x="264001" y="383023"/>
            <a:ext cx="4006034" cy="573648"/>
            <a:chOff x="1119355" y="481275"/>
            <a:chExt cx="6514936" cy="573648"/>
          </a:xfrm>
        </p:grpSpPr>
        <p:sp>
          <p:nvSpPr>
            <p:cNvPr id="232" name="Google Shape;232;p26"/>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6"/>
            <p:cNvSpPr/>
            <p:nvPr/>
          </p:nvSpPr>
          <p:spPr>
            <a:xfrm>
              <a:off x="1363987" y="481302"/>
              <a:ext cx="60768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latin typeface="Open Sans"/>
                  <a:ea typeface="Open Sans"/>
                  <a:cs typeface="Open Sans"/>
                  <a:sym typeface="Open Sans"/>
                </a:rPr>
                <a:t>Question-Guide pour la lecture</a:t>
              </a:r>
              <a:endParaRPr sz="1800" b="1">
                <a:latin typeface="Open Sans"/>
                <a:ea typeface="Open Sans"/>
                <a:cs typeface="Open Sans"/>
                <a:sym typeface="Open Sans"/>
              </a:endParaRPr>
            </a:p>
          </p:txBody>
        </p:sp>
      </p:grpSp>
      <p:pic>
        <p:nvPicPr>
          <p:cNvPr id="235" name="Google Shape;235;p26"/>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238" name="Google Shape;238;p2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7"/>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244" name="Google Shape;244;p27"/>
          <p:cNvGrpSpPr/>
          <p:nvPr/>
        </p:nvGrpSpPr>
        <p:grpSpPr>
          <a:xfrm>
            <a:off x="1314532" y="242650"/>
            <a:ext cx="6514936" cy="573648"/>
            <a:chOff x="1119355" y="481275"/>
            <a:chExt cx="6514936" cy="573648"/>
          </a:xfrm>
        </p:grpSpPr>
        <p:sp>
          <p:nvSpPr>
            <p:cNvPr id="245" name="Google Shape;245;p27"/>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7"/>
            <p:cNvSpPr/>
            <p:nvPr/>
          </p:nvSpPr>
          <p:spPr>
            <a:xfrm>
              <a:off x="1849800" y="481300"/>
              <a:ext cx="5444400" cy="573600"/>
            </a:xfrm>
            <a:prstGeom prst="roundRect">
              <a:avLst>
                <a:gd name="adj" fmla="val 0"/>
              </a:avLst>
            </a:prstGeom>
            <a:solidFill>
              <a:srgbClr val="78B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27"/>
          <p:cNvSpPr/>
          <p:nvPr/>
        </p:nvSpPr>
        <p:spPr>
          <a:xfrm flipH="1">
            <a:off x="8507414" y="4239933"/>
            <a:ext cx="287617" cy="260181"/>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27"/>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400" b="1">
                <a:solidFill>
                  <a:srgbClr val="191919"/>
                </a:solidFill>
                <a:latin typeface="Open Sans"/>
                <a:ea typeface="Open Sans"/>
                <a:cs typeface="Open Sans"/>
                <a:sym typeface="Open Sans"/>
              </a:rPr>
              <a:t>Après la lecture: question de réflexion</a:t>
            </a:r>
            <a:endParaRPr sz="2400" b="1">
              <a:solidFill>
                <a:srgbClr val="191919"/>
              </a:solidFill>
              <a:latin typeface="Open Sans"/>
              <a:ea typeface="Open Sans"/>
              <a:cs typeface="Open Sans"/>
              <a:sym typeface="Open Sans"/>
            </a:endParaRPr>
          </a:p>
        </p:txBody>
      </p:sp>
      <p:pic>
        <p:nvPicPr>
          <p:cNvPr id="2" name="Image 1">
            <a:extLst>
              <a:ext uri="{FF2B5EF4-FFF2-40B4-BE49-F238E27FC236}">
                <a16:creationId xmlns:a16="http://schemas.microsoft.com/office/drawing/2014/main" id="{1058A731-7039-82DC-0D61-24662D5200BA}"/>
              </a:ext>
            </a:extLst>
          </p:cNvPr>
          <p:cNvPicPr>
            <a:picLocks noChangeAspect="1"/>
          </p:cNvPicPr>
          <p:nvPr/>
        </p:nvPicPr>
        <p:blipFill>
          <a:blip r:embed="rId3"/>
          <a:srcRect l="1905" t="6944" r="7432" b="5979"/>
          <a:stretch>
            <a:fillRect/>
          </a:stretch>
        </p:blipFill>
        <p:spPr>
          <a:xfrm>
            <a:off x="2008422" y="1066497"/>
            <a:ext cx="4968587" cy="3206896"/>
          </a:xfrm>
          <a:prstGeom prst="rect">
            <a:avLst/>
          </a:prstGeom>
        </p:spPr>
      </p:pic>
      <p:pic>
        <p:nvPicPr>
          <p:cNvPr id="252" name="Google Shape;252;p27"/>
          <p:cNvPicPr preferRelativeResize="0"/>
          <p:nvPr/>
        </p:nvPicPr>
        <p:blipFill>
          <a:blip r:embed="rId4">
            <a:alphaModFix/>
          </a:blip>
          <a:stretch>
            <a:fillRect/>
          </a:stretch>
        </p:blipFill>
        <p:spPr>
          <a:xfrm>
            <a:off x="-18000" y="4869798"/>
            <a:ext cx="879675" cy="307777"/>
          </a:xfrm>
          <a:prstGeom prst="rect">
            <a:avLst/>
          </a:prstGeom>
          <a:noFill/>
          <a:ln>
            <a:noFill/>
          </a:ln>
        </p:spPr>
      </p:pic>
      <p:sp>
        <p:nvSpPr>
          <p:cNvPr id="255" name="Google Shape;255;p2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16</a:t>
            </a:fld>
            <a:endParaRPr/>
          </a:p>
        </p:txBody>
      </p:sp>
      <p:sp>
        <p:nvSpPr>
          <p:cNvPr id="251" name="Google Shape;251;p27"/>
          <p:cNvSpPr/>
          <p:nvPr/>
        </p:nvSpPr>
        <p:spPr>
          <a:xfrm>
            <a:off x="2663850" y="1099550"/>
            <a:ext cx="3706200" cy="31404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 sz="1800" b="1">
                <a:solidFill>
                  <a:srgbClr val="191919"/>
                </a:solidFill>
                <a:latin typeface="Open Sans"/>
                <a:ea typeface="Open Sans"/>
                <a:cs typeface="Open Sans"/>
                <a:sym typeface="Open Sans"/>
              </a:rPr>
              <a:t>Quel est le rôle des aliments traditionnels dans la sécurité alimentaire des Inuits? Comment les aliments traditionnels des Inuits peuvent-ils aider à conserver leur culture? </a:t>
            </a:r>
            <a:endParaRPr sz="1900">
              <a:solidFill>
                <a:srgbClr val="191919"/>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261" name="Google Shape;261;p28"/>
          <p:cNvGrpSpPr/>
          <p:nvPr/>
        </p:nvGrpSpPr>
        <p:grpSpPr>
          <a:xfrm>
            <a:off x="1314532" y="242650"/>
            <a:ext cx="6514936" cy="573648"/>
            <a:chOff x="1119355" y="481275"/>
            <a:chExt cx="6514936" cy="573648"/>
          </a:xfrm>
        </p:grpSpPr>
        <p:sp>
          <p:nvSpPr>
            <p:cNvPr id="262" name="Google Shape;262;p2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5" name="Google Shape;265;p28"/>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Activité d’écoute</a:t>
            </a:r>
            <a:endParaRPr sz="2900" b="1">
              <a:solidFill>
                <a:srgbClr val="191919"/>
              </a:solidFill>
              <a:latin typeface="Open Sans"/>
              <a:ea typeface="Open Sans"/>
              <a:cs typeface="Open Sans"/>
              <a:sym typeface="Open Sans"/>
            </a:endParaRPr>
          </a:p>
        </p:txBody>
      </p:sp>
      <p:sp>
        <p:nvSpPr>
          <p:cNvPr id="270" name="Google Shape;270;p28"/>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 sz="1800" dirty="0">
                <a:solidFill>
                  <a:srgbClr val="263238"/>
                </a:solidFill>
              </a:rPr>
              <a:t>Voici quelques vidéos associées avec le sujet que vous pouvez regarder avec votre classe.</a:t>
            </a:r>
            <a:endParaRPr sz="1800" dirty="0"/>
          </a:p>
          <a:p>
            <a:pPr marL="0" lvl="0" indent="0" algn="l" rtl="0">
              <a:spcBef>
                <a:spcPts val="1600"/>
              </a:spcBef>
              <a:spcAft>
                <a:spcPts val="0"/>
              </a:spcAft>
              <a:buNone/>
            </a:pPr>
            <a:r>
              <a:rPr lang="fr" sz="1800" u="sng" dirty="0">
                <a:solidFill>
                  <a:srgbClr val="1155CC"/>
                </a:solidFill>
                <a:hlinkClick r:id="rId3">
                  <a:extLst>
                    <a:ext uri="{A12FA001-AC4F-418D-AE19-62706E023703}">
                      <ahyp:hlinkClr xmlns:ahyp="http://schemas.microsoft.com/office/drawing/2018/hyperlinkcolor" val="tx"/>
                    </a:ext>
                  </a:extLst>
                </a:hlinkClick>
              </a:rPr>
              <a:t>https://www.youtube.com/watch?v=1_4uIUgyqRo</a:t>
            </a:r>
            <a:r>
              <a:rPr lang="fr" sz="1800" dirty="0">
                <a:solidFill>
                  <a:srgbClr val="000000"/>
                </a:solidFill>
              </a:rPr>
              <a:t> </a:t>
            </a:r>
            <a:endParaRPr sz="1800" dirty="0">
              <a:solidFill>
                <a:srgbClr val="000000"/>
              </a:solidFill>
            </a:endParaRPr>
          </a:p>
          <a:p>
            <a:pPr marL="0" lvl="0" indent="0" algn="l" rtl="0">
              <a:spcBef>
                <a:spcPts val="1200"/>
              </a:spcBef>
              <a:spcAft>
                <a:spcPts val="0"/>
              </a:spcAft>
              <a:buNone/>
            </a:pPr>
            <a:r>
              <a:rPr lang="fr-FR" sz="1800" dirty="0">
                <a:solidFill>
                  <a:srgbClr val="000000"/>
                </a:solidFill>
              </a:rPr>
              <a:t>		</a:t>
            </a:r>
            <a:endParaRPr sz="1800" dirty="0">
              <a:solidFill>
                <a:srgbClr val="000000"/>
              </a:solidFill>
            </a:endParaRPr>
          </a:p>
          <a:p>
            <a:pPr marL="0" lvl="0" indent="0" algn="l" rtl="0">
              <a:spcBef>
                <a:spcPts val="1200"/>
              </a:spcBef>
              <a:spcAft>
                <a:spcPts val="0"/>
              </a:spcAft>
              <a:buNone/>
            </a:pPr>
            <a:r>
              <a:rPr lang="fr" sz="1800" u="sng" dirty="0">
                <a:solidFill>
                  <a:srgbClr val="1155CC"/>
                </a:solidFill>
                <a:hlinkClick r:id="rId4">
                  <a:extLst>
                    <a:ext uri="{A12FA001-AC4F-418D-AE19-62706E023703}">
                      <ahyp:hlinkClr xmlns:ahyp="http://schemas.microsoft.com/office/drawing/2018/hyperlinkcolor" val="tx"/>
                    </a:ext>
                  </a:extLst>
                </a:hlinkClick>
              </a:rPr>
              <a:t>https://ici.radio-canada.ca/nouvelle/1156827/premiere-recolte-legumes-frais-nunavik-plan-nord-makivik</a:t>
            </a:r>
            <a:r>
              <a:rPr lang="fr" sz="1800" dirty="0">
                <a:solidFill>
                  <a:srgbClr val="000000"/>
                </a:solidFill>
              </a:rPr>
              <a:t> </a:t>
            </a:r>
            <a:endParaRPr sz="1800" dirty="0">
              <a:solidFill>
                <a:srgbClr val="000000"/>
              </a:solidFill>
            </a:endParaRPr>
          </a:p>
          <a:p>
            <a:pPr marL="0" lvl="0" indent="0" algn="l" rtl="0">
              <a:spcBef>
                <a:spcPts val="1200"/>
              </a:spcBef>
              <a:spcAft>
                <a:spcPts val="1200"/>
              </a:spcAft>
              <a:buNone/>
            </a:pPr>
            <a:endParaRPr sz="1800" dirty="0"/>
          </a:p>
        </p:txBody>
      </p:sp>
      <p:pic>
        <p:nvPicPr>
          <p:cNvPr id="272" name="Google Shape;272;p28"/>
          <p:cNvPicPr preferRelativeResize="0"/>
          <p:nvPr/>
        </p:nvPicPr>
        <p:blipFill>
          <a:blip r:embed="rId5">
            <a:alphaModFix/>
          </a:blip>
          <a:stretch>
            <a:fillRect/>
          </a:stretch>
        </p:blipFill>
        <p:spPr>
          <a:xfrm>
            <a:off x="-18000" y="4869798"/>
            <a:ext cx="879675" cy="307777"/>
          </a:xfrm>
          <a:prstGeom prst="rect">
            <a:avLst/>
          </a:prstGeom>
          <a:noFill/>
          <a:ln>
            <a:noFill/>
          </a:ln>
        </p:spPr>
      </p:pic>
      <p:sp>
        <p:nvSpPr>
          <p:cNvPr id="273" name="Google Shape;273;p28"/>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274" name="Google Shape;274;p2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17</a:t>
            </a:fld>
            <a:endParaRPr/>
          </a:p>
        </p:txBody>
      </p:sp>
      <p:pic>
        <p:nvPicPr>
          <p:cNvPr id="4" name="Image 3" descr="Une image contenant pot de fleurs, dessin humoristique, conteneur">
            <a:extLst>
              <a:ext uri="{FF2B5EF4-FFF2-40B4-BE49-F238E27FC236}">
                <a16:creationId xmlns:a16="http://schemas.microsoft.com/office/drawing/2014/main" id="{874B2A2E-C3C9-8F67-82E7-5C258E9025D3}"/>
              </a:ext>
            </a:extLst>
          </p:cNvPr>
          <p:cNvPicPr>
            <a:picLocks noChangeAspect="1"/>
          </p:cNvPicPr>
          <p:nvPr/>
        </p:nvPicPr>
        <p:blipFill>
          <a:blip r:embed="rId6"/>
          <a:stretch>
            <a:fillRect/>
          </a:stretch>
        </p:blipFill>
        <p:spPr>
          <a:xfrm>
            <a:off x="4153785" y="2328403"/>
            <a:ext cx="6071641" cy="341529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280" name="Google Shape;280;p29"/>
          <p:cNvGrpSpPr/>
          <p:nvPr/>
        </p:nvGrpSpPr>
        <p:grpSpPr>
          <a:xfrm>
            <a:off x="1314532" y="242650"/>
            <a:ext cx="6514936" cy="573648"/>
            <a:chOff x="1119355" y="481275"/>
            <a:chExt cx="6514936" cy="573648"/>
          </a:xfrm>
        </p:grpSpPr>
        <p:sp>
          <p:nvSpPr>
            <p:cNvPr id="281" name="Google Shape;281;p29"/>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9"/>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284;p29"/>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Invite à écrire</a:t>
            </a:r>
            <a:endParaRPr sz="2900" b="1">
              <a:solidFill>
                <a:srgbClr val="191919"/>
              </a:solidFill>
              <a:latin typeface="Open Sans"/>
              <a:ea typeface="Open Sans"/>
              <a:cs typeface="Open Sans"/>
              <a:sym typeface="Open Sans"/>
            </a:endParaRPr>
          </a:p>
        </p:txBody>
      </p:sp>
      <p:sp>
        <p:nvSpPr>
          <p:cNvPr id="285" name="Google Shape;285;p29"/>
          <p:cNvSpPr txBox="1">
            <a:spLocks noGrp="1"/>
          </p:cNvSpPr>
          <p:nvPr>
            <p:ph type="body" idx="1"/>
          </p:nvPr>
        </p:nvSpPr>
        <p:spPr>
          <a:xfrm>
            <a:off x="352697" y="1708878"/>
            <a:ext cx="8412600" cy="2923841"/>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1200"/>
              </a:spcAft>
              <a:buNone/>
            </a:pPr>
            <a:r>
              <a:rPr lang="fr" sz="2200" b="1" dirty="0"/>
              <a:t>Crée un graphique informatif à propos solutions pour éliminer la faim dans le Nord ou un graphique informatif qui décrit l’importance des aliments traditionnels pour la culture.</a:t>
            </a:r>
            <a:endParaRPr sz="2200" dirty="0"/>
          </a:p>
        </p:txBody>
      </p:sp>
      <p:pic>
        <p:nvPicPr>
          <p:cNvPr id="286" name="Google Shape;286;p29"/>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287" name="Google Shape;287;p29"/>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a:p>
        </p:txBody>
      </p:sp>
      <p:sp>
        <p:nvSpPr>
          <p:cNvPr id="288" name="Google Shape;288;p29"/>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0"/>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294" name="Google Shape;294;p30"/>
          <p:cNvGrpSpPr/>
          <p:nvPr/>
        </p:nvGrpSpPr>
        <p:grpSpPr>
          <a:xfrm>
            <a:off x="1314532" y="242650"/>
            <a:ext cx="6514936" cy="573648"/>
            <a:chOff x="1119355" y="481275"/>
            <a:chExt cx="6514936" cy="573648"/>
          </a:xfrm>
        </p:grpSpPr>
        <p:sp>
          <p:nvSpPr>
            <p:cNvPr id="295" name="Google Shape;295;p30"/>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0"/>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0"/>
            <p:cNvSpPr/>
            <p:nvPr/>
          </p:nvSpPr>
          <p:spPr>
            <a:xfrm>
              <a:off x="1849800" y="481300"/>
              <a:ext cx="5444400" cy="573600"/>
            </a:xfrm>
            <a:prstGeom prst="roundRect">
              <a:avLst>
                <a:gd name="adj" fmla="val 0"/>
              </a:avLst>
            </a:prstGeom>
            <a:solidFill>
              <a:srgbClr val="007A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 name="Google Shape;298;p30"/>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Idée de conception</a:t>
            </a:r>
            <a:endParaRPr sz="2900" b="1">
              <a:solidFill>
                <a:srgbClr val="191919"/>
              </a:solidFill>
              <a:latin typeface="Open Sans"/>
              <a:ea typeface="Open Sans"/>
              <a:cs typeface="Open Sans"/>
              <a:sym typeface="Open Sans"/>
            </a:endParaRPr>
          </a:p>
        </p:txBody>
      </p:sp>
      <p:sp>
        <p:nvSpPr>
          <p:cNvPr id="299" name="Google Shape;299;p30"/>
          <p:cNvSpPr txBox="1"/>
          <p:nvPr/>
        </p:nvSpPr>
        <p:spPr>
          <a:xfrm>
            <a:off x="4127500" y="1278750"/>
            <a:ext cx="3382200" cy="258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2600" b="1">
                <a:solidFill>
                  <a:schemeClr val="dk1"/>
                </a:solidFill>
                <a:latin typeface="Open Sans"/>
                <a:ea typeface="Open Sans"/>
                <a:cs typeface="Open Sans"/>
                <a:sym typeface="Open Sans"/>
              </a:rPr>
              <a:t>Créer un jardin scolaire/ communautaire (carte, modèle) </a:t>
            </a:r>
            <a:endParaRPr sz="2600" b="1">
              <a:solidFill>
                <a:schemeClr val="dk1"/>
              </a:solidFill>
              <a:latin typeface="Open Sans"/>
              <a:ea typeface="Open Sans"/>
              <a:cs typeface="Open Sans"/>
              <a:sym typeface="Open Sans"/>
            </a:endParaRPr>
          </a:p>
          <a:p>
            <a:pPr marL="0" lvl="0" indent="0" algn="ctr" rtl="0">
              <a:spcBef>
                <a:spcPts val="0"/>
              </a:spcBef>
              <a:spcAft>
                <a:spcPts val="0"/>
              </a:spcAft>
              <a:buNone/>
            </a:pPr>
            <a:r>
              <a:rPr lang="fr" sz="2600" b="1">
                <a:solidFill>
                  <a:schemeClr val="dk1"/>
                </a:solidFill>
                <a:latin typeface="Open Sans"/>
                <a:ea typeface="Open Sans"/>
                <a:cs typeface="Open Sans"/>
                <a:sym typeface="Open Sans"/>
              </a:rPr>
              <a:t>ou créer un modèle d’une serre</a:t>
            </a:r>
            <a:endParaRPr sz="2200">
              <a:latin typeface="Open Sans"/>
              <a:ea typeface="Open Sans"/>
              <a:cs typeface="Open Sans"/>
              <a:sym typeface="Open Sans"/>
            </a:endParaRPr>
          </a:p>
        </p:txBody>
      </p:sp>
      <p:pic>
        <p:nvPicPr>
          <p:cNvPr id="300" name="Google Shape;300;p30"/>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02" name="Google Shape;302;p3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r>
              <a:rPr lang="fr"/>
              <a:t>			</a:t>
            </a:r>
            <a:endParaRPr/>
          </a:p>
        </p:txBody>
      </p:sp>
      <p:sp>
        <p:nvSpPr>
          <p:cNvPr id="303" name="Google Shape;303;p30"/>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19</a:t>
            </a:fld>
            <a:endParaRPr/>
          </a:p>
        </p:txBody>
      </p:sp>
      <p:pic>
        <p:nvPicPr>
          <p:cNvPr id="5" name="Image 4" descr="Une image contenant fruit, Aliments naturels, pomme, produits">
            <a:extLst>
              <a:ext uri="{FF2B5EF4-FFF2-40B4-BE49-F238E27FC236}">
                <a16:creationId xmlns:a16="http://schemas.microsoft.com/office/drawing/2014/main" id="{62624AA2-ED8E-494C-634F-87792CE99EFA}"/>
              </a:ext>
            </a:extLst>
          </p:cNvPr>
          <p:cNvPicPr>
            <a:picLocks noChangeAspect="1"/>
          </p:cNvPicPr>
          <p:nvPr/>
        </p:nvPicPr>
        <p:blipFill>
          <a:blip r:embed="rId4">
            <a:alphaModFix/>
          </a:blip>
          <a:srcRect l="31978" r="32603" b="13748"/>
          <a:stretch>
            <a:fillRect/>
          </a:stretch>
        </p:blipFill>
        <p:spPr>
          <a:xfrm>
            <a:off x="737078" y="1127711"/>
            <a:ext cx="2230724" cy="305566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Intended Use</a:t>
            </a:r>
            <a:endParaRPr/>
          </a:p>
        </p:txBody>
      </p:sp>
      <p:sp>
        <p:nvSpPr>
          <p:cNvPr id="75" name="Google Shape;75;p15"/>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 sz="1800"/>
              <a:t>These slides are intended as a teacher accompaniment for the Scholastic Resource “Passe à l’action”, and are designed for use with Junior and Intermediate students.</a:t>
            </a:r>
            <a:endParaRPr sz="1800"/>
          </a:p>
          <a:p>
            <a:pPr marL="0" lvl="0" indent="0" algn="l" rtl="0">
              <a:spcBef>
                <a:spcPts val="1200"/>
              </a:spcBef>
              <a:spcAft>
                <a:spcPts val="0"/>
              </a:spcAft>
              <a:buNone/>
            </a:pPr>
            <a:r>
              <a:rPr lang="fr"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200"/>
              </a:spcBef>
              <a:spcAft>
                <a:spcPts val="0"/>
              </a:spcAft>
              <a:buNone/>
            </a:pPr>
            <a:r>
              <a:rPr lang="fr"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200"/>
              </a:spcBef>
              <a:spcAft>
                <a:spcPts val="1200"/>
              </a:spcAft>
              <a:buNone/>
            </a:pPr>
            <a:r>
              <a:rPr lang="fr" sz="1800"/>
              <a:t>Curriculum connections have also been provided for each lesson.</a:t>
            </a:r>
            <a:endParaRPr sz="1800"/>
          </a:p>
        </p:txBody>
      </p:sp>
      <p:sp>
        <p:nvSpPr>
          <p:cNvPr id="76" name="Google Shape;76;p15"/>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1"/>
          <p:cNvSpPr/>
          <p:nvPr/>
        </p:nvSpPr>
        <p:spPr>
          <a:xfrm>
            <a:off x="264025" y="190544"/>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309" name="Google Shape;309;p31"/>
          <p:cNvGrpSpPr/>
          <p:nvPr/>
        </p:nvGrpSpPr>
        <p:grpSpPr>
          <a:xfrm>
            <a:off x="1314532" y="242650"/>
            <a:ext cx="6514936" cy="573648"/>
            <a:chOff x="1119355" y="481275"/>
            <a:chExt cx="6514936" cy="573648"/>
          </a:xfrm>
        </p:grpSpPr>
        <p:sp>
          <p:nvSpPr>
            <p:cNvPr id="310" name="Google Shape;310;p31"/>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3" name="Google Shape;313;p31"/>
          <p:cNvSpPr txBox="1"/>
          <p:nvPr/>
        </p:nvSpPr>
        <p:spPr>
          <a:xfrm>
            <a:off x="1516950" y="300863"/>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2900" b="1">
                <a:solidFill>
                  <a:srgbClr val="191919"/>
                </a:solidFill>
                <a:latin typeface="Open Sans"/>
                <a:ea typeface="Open Sans"/>
                <a:cs typeface="Open Sans"/>
                <a:sym typeface="Open Sans"/>
              </a:rPr>
              <a:t>Articles liés dans le livre</a:t>
            </a:r>
            <a:endParaRPr sz="2900" b="1">
              <a:solidFill>
                <a:srgbClr val="191919"/>
              </a:solidFill>
              <a:latin typeface="Open Sans"/>
              <a:ea typeface="Open Sans"/>
              <a:cs typeface="Open Sans"/>
              <a:sym typeface="Open Sans"/>
            </a:endParaRPr>
          </a:p>
        </p:txBody>
      </p:sp>
      <p:sp>
        <p:nvSpPr>
          <p:cNvPr id="314" name="Google Shape;314;p31"/>
          <p:cNvSpPr txBox="1"/>
          <p:nvPr/>
        </p:nvSpPr>
        <p:spPr>
          <a:xfrm>
            <a:off x="1609525" y="1099825"/>
            <a:ext cx="5891400" cy="3140100"/>
          </a:xfrm>
          <a:prstGeom prst="rect">
            <a:avLst/>
          </a:prstGeom>
          <a:noFill/>
          <a:ln w="28575" cap="flat" cmpd="sng">
            <a:solidFill>
              <a:srgbClr val="007A34"/>
            </a:solidFill>
            <a:prstDash val="dashDot"/>
            <a:round/>
            <a:headEnd type="none" w="sm" len="sm"/>
            <a:tailEnd type="none" w="sm" len="sm"/>
          </a:ln>
        </p:spPr>
        <p:txBody>
          <a:bodyPr spcFirstLastPara="1" wrap="square" lIns="91425" tIns="91425" rIns="91425" bIns="91425" anchor="t" anchorCtr="0">
            <a:spAutoFit/>
          </a:bodyPr>
          <a:lstStyle/>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Nourrir les valeurs communautaires, </a:t>
            </a:r>
            <a:r>
              <a:rPr lang="fr" sz="2400" b="1">
                <a:solidFill>
                  <a:srgbClr val="000000"/>
                </a:solidFill>
                <a:latin typeface="Open Sans"/>
                <a:ea typeface="Open Sans"/>
                <a:cs typeface="Open Sans"/>
                <a:sym typeface="Open Sans"/>
              </a:rPr>
              <a:t> p.</a:t>
            </a:r>
            <a:r>
              <a:rPr lang="fr" sz="2400" b="1">
                <a:latin typeface="Open Sans"/>
                <a:ea typeface="Open Sans"/>
                <a:cs typeface="Open Sans"/>
                <a:sym typeface="Open Sans"/>
              </a:rPr>
              <a:t>2-3</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a:p>
            <a:pPr marL="914400" lvl="1" indent="-381000" algn="l" rtl="0">
              <a:spcBef>
                <a:spcPts val="0"/>
              </a:spcBef>
              <a:spcAft>
                <a:spcPts val="0"/>
              </a:spcAft>
              <a:buSzPts val="2400"/>
              <a:buFont typeface="Open Sans"/>
              <a:buChar char="○"/>
            </a:pPr>
            <a:r>
              <a:rPr lang="fr" sz="2400" b="1">
                <a:latin typeface="Open Sans"/>
                <a:ea typeface="Open Sans"/>
                <a:cs typeface="Open Sans"/>
                <a:sym typeface="Open Sans"/>
              </a:rPr>
              <a:t>Les 5 plus grands facteurs de risque de la faim, p.8-9</a:t>
            </a:r>
            <a:endParaRPr sz="2400" b="1">
              <a:latin typeface="Open Sans"/>
              <a:ea typeface="Open Sans"/>
              <a:cs typeface="Open Sans"/>
              <a:sym typeface="Open Sans"/>
            </a:endParaRPr>
          </a:p>
          <a:p>
            <a:pPr marL="914400" lvl="0" indent="0" algn="l" rtl="0">
              <a:spcBef>
                <a:spcPts val="0"/>
              </a:spcBef>
              <a:spcAft>
                <a:spcPts val="0"/>
              </a:spcAft>
              <a:buNone/>
            </a:pPr>
            <a:endParaRPr sz="2400" b="1">
              <a:solidFill>
                <a:srgbClr val="000000"/>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400" b="1">
                <a:latin typeface="Open Sans"/>
                <a:ea typeface="Open Sans"/>
                <a:cs typeface="Open Sans"/>
                <a:sym typeface="Open Sans"/>
              </a:rPr>
              <a:t>Qui a faim au Canada?,</a:t>
            </a:r>
            <a:r>
              <a:rPr lang="fr" sz="2400" b="1">
                <a:solidFill>
                  <a:srgbClr val="000000"/>
                </a:solidFill>
                <a:latin typeface="Open Sans"/>
                <a:ea typeface="Open Sans"/>
                <a:cs typeface="Open Sans"/>
                <a:sym typeface="Open Sans"/>
              </a:rPr>
              <a:t> </a:t>
            </a:r>
            <a:r>
              <a:rPr lang="fr" sz="2400" b="1">
                <a:latin typeface="Open Sans"/>
                <a:ea typeface="Open Sans"/>
                <a:cs typeface="Open Sans"/>
                <a:sym typeface="Open Sans"/>
              </a:rPr>
              <a:t>p</a:t>
            </a:r>
            <a:r>
              <a:rPr lang="fr" sz="2400" b="1">
                <a:solidFill>
                  <a:srgbClr val="000000"/>
                </a:solidFill>
                <a:latin typeface="Open Sans"/>
                <a:ea typeface="Open Sans"/>
                <a:cs typeface="Open Sans"/>
                <a:sym typeface="Open Sans"/>
              </a:rPr>
              <a:t>.1</a:t>
            </a:r>
            <a:r>
              <a:rPr lang="fr" sz="2400" b="1">
                <a:latin typeface="Open Sans"/>
                <a:ea typeface="Open Sans"/>
                <a:cs typeface="Open Sans"/>
                <a:sym typeface="Open Sans"/>
              </a:rPr>
              <a:t>0-11</a:t>
            </a:r>
            <a:endParaRPr sz="2400" b="1">
              <a:latin typeface="Open Sans"/>
              <a:ea typeface="Open Sans"/>
              <a:cs typeface="Open Sans"/>
              <a:sym typeface="Open Sans"/>
            </a:endParaRPr>
          </a:p>
          <a:p>
            <a:pPr marL="914400" lvl="0" indent="0" algn="l" rtl="0">
              <a:spcBef>
                <a:spcPts val="0"/>
              </a:spcBef>
              <a:spcAft>
                <a:spcPts val="0"/>
              </a:spcAft>
              <a:buNone/>
            </a:pPr>
            <a:endParaRPr sz="2400" b="1">
              <a:latin typeface="Open Sans"/>
              <a:ea typeface="Open Sans"/>
              <a:cs typeface="Open Sans"/>
              <a:sym typeface="Open Sans"/>
            </a:endParaRPr>
          </a:p>
        </p:txBody>
      </p:sp>
      <p:pic>
        <p:nvPicPr>
          <p:cNvPr id="315" name="Google Shape;315;p31"/>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317" name="Google Shape;317;p31"/>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a:bodyPr>
          <a:lstStyle/>
          <a:p>
            <a:pPr marL="0" lvl="0" indent="0" algn="l" rtl="0">
              <a:spcBef>
                <a:spcPts val="1000"/>
              </a:spcBef>
              <a:spcAft>
                <a:spcPts val="1200"/>
              </a:spcAft>
              <a:buNone/>
            </a:pPr>
            <a:endParaRPr/>
          </a:p>
        </p:txBody>
      </p:sp>
      <p:sp>
        <p:nvSpPr>
          <p:cNvPr id="318" name="Google Shape;318;p31"/>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20</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
              <a:t>Format and lesson structure</a:t>
            </a:r>
            <a:endParaRPr/>
          </a:p>
        </p:txBody>
      </p:sp>
      <p:sp>
        <p:nvSpPr>
          <p:cNvPr id="83" name="Google Shape;83;p16"/>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fr" sz="1500"/>
              <a:t>In each lesson, teachers will find:</a:t>
            </a:r>
            <a:endParaRPr sz="1500"/>
          </a:p>
          <a:p>
            <a:pPr marL="914400" lvl="0" indent="-323850" algn="l" rtl="0">
              <a:spcBef>
                <a:spcPts val="1200"/>
              </a:spcBef>
              <a:spcAft>
                <a:spcPts val="0"/>
              </a:spcAft>
              <a:buSzPts val="1500"/>
              <a:buAutoNum type="arabicParenR"/>
            </a:pPr>
            <a:r>
              <a:rPr lang="fr" sz="1500" b="1"/>
              <a:t>A title page</a:t>
            </a:r>
            <a:r>
              <a:rPr lang="fr"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fr" sz="1500" b="1"/>
              <a:t>2-4 “Minds On” activities</a:t>
            </a:r>
            <a:r>
              <a:rPr lang="fr" sz="1500"/>
              <a:t> (e.g., word work, vocabulary, grammar concepts, etc.). The intent is for teachers choose </a:t>
            </a:r>
            <a:r>
              <a:rPr lang="fr" sz="1500" b="1"/>
              <a:t>one</a:t>
            </a:r>
            <a:r>
              <a:rPr lang="fr"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fr" sz="1500" b="1"/>
              <a:t>Pre-reading questions</a:t>
            </a:r>
            <a:r>
              <a:rPr lang="fr"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fr" sz="1500" b="1"/>
              <a:t>A guiding question and comprehension questions</a:t>
            </a:r>
            <a:r>
              <a:rPr lang="fr"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fr" sz="1500" b="1"/>
              <a:t>A reflection question </a:t>
            </a:r>
            <a:r>
              <a:rPr lang="fr"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fr" sz="1500"/>
              <a:t>A selection of </a:t>
            </a:r>
            <a:r>
              <a:rPr lang="fr" sz="1500" b="1"/>
              <a:t>extension activities </a:t>
            </a:r>
            <a:r>
              <a:rPr lang="fr"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sp>
        <p:nvSpPr>
          <p:cNvPr id="84" name="Google Shape;84;p16"/>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8465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marL="0" indent="0"/>
            <a:r>
              <a:rPr lang="en-US" sz="1000" dirty="0"/>
              <a:t>This resource, &lt;</a:t>
            </a:r>
            <a:r>
              <a:rPr lang="en-US" sz="1000" i="1" dirty="0"/>
              <a:t>Your modified title</a:t>
            </a:r>
            <a:r>
              <a:rPr lang="en-US" sz="1000" dirty="0"/>
              <a:t>&gt;, is adapted from </a:t>
            </a:r>
            <a:r>
              <a:rPr lang="en-US" sz="1000" i="1" dirty="0"/>
              <a:t>Passe à </a:t>
            </a:r>
            <a:r>
              <a:rPr lang="en-US" sz="1000" i="1" dirty="0" err="1"/>
              <a:t>l’action</a:t>
            </a:r>
            <a:r>
              <a:rPr lang="en-US" sz="1000" i="1" dirty="0"/>
              <a:t> : As-</a:t>
            </a:r>
            <a:r>
              <a:rPr lang="en-US" sz="1000" i="1" dirty="0" err="1"/>
              <a:t>tu</a:t>
            </a:r>
            <a:r>
              <a:rPr lang="en-US" sz="1000" i="1" dirty="0"/>
              <a:t> </a:t>
            </a:r>
            <a:r>
              <a:rPr lang="en-US" sz="1000" i="1" dirty="0" err="1"/>
              <a:t>faim</a:t>
            </a:r>
            <a:r>
              <a:rPr lang="en-US" sz="1000" i="1" dirty="0"/>
              <a:t>? </a:t>
            </a:r>
            <a:r>
              <a:rPr lang="en-US" sz="1000" i="1" dirty="0" err="1"/>
              <a:t>Leçon</a:t>
            </a:r>
            <a:r>
              <a:rPr lang="en-US" sz="1000" i="1" dirty="0"/>
              <a:t> 1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00766"/>
            <a:ext cx="8638688" cy="3331954"/>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248698"/>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732084"/>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Image 1">
            <a:extLst>
              <a:ext uri="{FF2B5EF4-FFF2-40B4-BE49-F238E27FC236}">
                <a16:creationId xmlns:a16="http://schemas.microsoft.com/office/drawing/2014/main" id="{FDCDA395-43C0-F000-F645-9C59F70C90B6}"/>
              </a:ext>
            </a:extLst>
          </p:cNvPr>
          <p:cNvPicPr>
            <a:picLocks noChangeAspect="1"/>
          </p:cNvPicPr>
          <p:nvPr/>
        </p:nvPicPr>
        <p:blipFill>
          <a:blip r:embed="rId3"/>
          <a:stretch>
            <a:fillRect/>
          </a:stretch>
        </p:blipFill>
        <p:spPr>
          <a:xfrm>
            <a:off x="2824325" y="1752830"/>
            <a:ext cx="3737704" cy="2491803"/>
          </a:xfrm>
          <a:prstGeom prst="rect">
            <a:avLst/>
          </a:prstGeom>
        </p:spPr>
      </p:pic>
      <p:sp>
        <p:nvSpPr>
          <p:cNvPr id="89" name="Google Shape;89;p17"/>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fr" dirty="0">
                <a:solidFill>
                  <a:srgbClr val="79BE21"/>
                </a:solidFill>
                <a:latin typeface="Open Sans"/>
                <a:ea typeface="Open Sans"/>
                <a:cs typeface="Open Sans"/>
                <a:sym typeface="Open Sans"/>
              </a:rPr>
              <a:t>Passe à l’action</a:t>
            </a:r>
            <a:endParaRPr dirty="0">
              <a:solidFill>
                <a:srgbClr val="79BE21"/>
              </a:solidFill>
              <a:latin typeface="Open Sans"/>
              <a:ea typeface="Open Sans"/>
              <a:cs typeface="Open Sans"/>
              <a:sym typeface="Open Sans"/>
            </a:endParaRPr>
          </a:p>
          <a:p>
            <a:pPr marL="0" lvl="0" indent="0" algn="ctr" rtl="0">
              <a:spcBef>
                <a:spcPts val="0"/>
              </a:spcBef>
              <a:spcAft>
                <a:spcPts val="0"/>
              </a:spcAft>
              <a:buNone/>
            </a:pPr>
            <a:r>
              <a:rPr lang="fr" sz="5100" dirty="0">
                <a:solidFill>
                  <a:srgbClr val="007A34"/>
                </a:solidFill>
                <a:latin typeface="Open Sans"/>
                <a:ea typeface="Open Sans"/>
                <a:cs typeface="Open Sans"/>
                <a:sym typeface="Open Sans"/>
              </a:rPr>
              <a:t>As-tu faim?</a:t>
            </a:r>
            <a:endParaRPr sz="5100" dirty="0">
              <a:solidFill>
                <a:srgbClr val="007A34"/>
              </a:solidFill>
              <a:latin typeface="Open Sans"/>
              <a:ea typeface="Open Sans"/>
              <a:cs typeface="Open Sans"/>
              <a:sym typeface="Open Sans"/>
            </a:endParaRPr>
          </a:p>
        </p:txBody>
      </p:sp>
      <p:pic>
        <p:nvPicPr>
          <p:cNvPr id="90" name="Google Shape;90;p17">
            <a:hlinkClick r:id="rId4"/>
          </p:cNvPr>
          <p:cNvPicPr preferRelativeResize="0"/>
          <p:nvPr/>
        </p:nvPicPr>
        <p:blipFill>
          <a:blip r:embed="rId5">
            <a:alphaModFix/>
          </a:blip>
          <a:stretch>
            <a:fillRect/>
          </a:stretch>
        </p:blipFill>
        <p:spPr>
          <a:xfrm>
            <a:off x="52743" y="21057"/>
            <a:ext cx="1825700" cy="2505875"/>
          </a:xfrm>
          <a:prstGeom prst="rect">
            <a:avLst/>
          </a:prstGeom>
          <a:noFill/>
          <a:ln>
            <a:noFill/>
          </a:ln>
        </p:spPr>
      </p:pic>
      <p:sp>
        <p:nvSpPr>
          <p:cNvPr id="91" name="Google Shape;91;p17"/>
          <p:cNvSpPr txBox="1"/>
          <p:nvPr/>
        </p:nvSpPr>
        <p:spPr>
          <a:xfrm>
            <a:off x="52743" y="2487964"/>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Scholastic Education</a:t>
            </a:r>
            <a:endParaRPr sz="800" b="1" dirty="0">
              <a:solidFill>
                <a:srgbClr val="2F3139"/>
              </a:solidFill>
              <a:latin typeface="Open Sans"/>
              <a:ea typeface="Open Sans"/>
              <a:cs typeface="Open Sans"/>
              <a:sym typeface="Open Sans"/>
            </a:endParaRPr>
          </a:p>
        </p:txBody>
      </p:sp>
      <p:pic>
        <p:nvPicPr>
          <p:cNvPr id="92" name="Google Shape;92;p17"/>
          <p:cNvPicPr preferRelativeResize="0"/>
          <p:nvPr/>
        </p:nvPicPr>
        <p:blipFill>
          <a:blip r:embed="rId6">
            <a:alphaModFix/>
          </a:blip>
          <a:stretch>
            <a:fillRect/>
          </a:stretch>
        </p:blipFill>
        <p:spPr>
          <a:xfrm>
            <a:off x="-18000" y="4869798"/>
            <a:ext cx="879675" cy="307777"/>
          </a:xfrm>
          <a:prstGeom prst="rect">
            <a:avLst/>
          </a:prstGeom>
          <a:noFill/>
          <a:ln>
            <a:noFill/>
          </a:ln>
        </p:spPr>
      </p:pic>
      <p:sp>
        <p:nvSpPr>
          <p:cNvPr id="94" name="Google Shape;94;p17"/>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6</a:t>
            </a:fld>
            <a:endParaRPr/>
          </a:p>
        </p:txBody>
      </p:sp>
      <p:sp>
        <p:nvSpPr>
          <p:cNvPr id="3" name="Google Shape;91;p17">
            <a:extLst>
              <a:ext uri="{FF2B5EF4-FFF2-40B4-BE49-F238E27FC236}">
                <a16:creationId xmlns:a16="http://schemas.microsoft.com/office/drawing/2014/main" id="{7204AB7B-8BEF-21B5-71E3-CBAAAFD1E6A9}"/>
              </a:ext>
            </a:extLst>
          </p:cNvPr>
          <p:cNvSpPr txBox="1"/>
          <p:nvPr/>
        </p:nvSpPr>
        <p:spPr>
          <a:xfrm>
            <a:off x="3810277" y="4195566"/>
            <a:ext cx="17658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fr" sz="800" b="1" dirty="0">
                <a:solidFill>
                  <a:srgbClr val="2F3139"/>
                </a:solidFill>
                <a:latin typeface="Open Sans"/>
                <a:ea typeface="Open Sans"/>
                <a:cs typeface="Open Sans"/>
                <a:sym typeface="Open Sans"/>
              </a:rPr>
              <a:t>Image générée par Copilot</a:t>
            </a:r>
            <a:endParaRPr sz="800" b="1" dirty="0">
              <a:solidFill>
                <a:srgbClr val="2F3139"/>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00" name="Google Shape;100;p18"/>
          <p:cNvGrpSpPr/>
          <p:nvPr/>
        </p:nvGrpSpPr>
        <p:grpSpPr>
          <a:xfrm flipH="1">
            <a:off x="8507414" y="4239933"/>
            <a:ext cx="287617" cy="260208"/>
            <a:chOff x="6751173" y="2759556"/>
            <a:chExt cx="910182" cy="823444"/>
          </a:xfrm>
        </p:grpSpPr>
        <p:sp>
          <p:nvSpPr>
            <p:cNvPr id="101" name="Google Shape;101;p18"/>
            <p:cNvSpPr/>
            <p:nvPr/>
          </p:nvSpPr>
          <p:spPr>
            <a:xfrm>
              <a:off x="6751173" y="2759556"/>
              <a:ext cx="910182" cy="823444"/>
            </a:xfrm>
            <a:custGeom>
              <a:avLst/>
              <a:gdLst/>
              <a:ahLst/>
              <a:cxnLst/>
              <a:rect l="l" t="t" r="r" b="b"/>
              <a:pathLst>
                <a:path w="138168" h="125001" extrusionOk="0">
                  <a:moveTo>
                    <a:pt x="0" y="0"/>
                  </a:moveTo>
                  <a:cubicBezTo>
                    <a:pt x="0" y="0"/>
                    <a:pt x="64674" y="13656"/>
                    <a:pt x="92965" y="43856"/>
                  </a:cubicBezTo>
                  <a:cubicBezTo>
                    <a:pt x="121257" y="74056"/>
                    <a:pt x="138168" y="125001"/>
                    <a:pt x="138168" y="125001"/>
                  </a:cubicBezTo>
                  <a:cubicBezTo>
                    <a:pt x="138168" y="125001"/>
                    <a:pt x="75091" y="119580"/>
                    <a:pt x="38209" y="80305"/>
                  </a:cubicBezTo>
                  <a:cubicBezTo>
                    <a:pt x="1316" y="41017"/>
                    <a:pt x="0" y="0"/>
                    <a:pt x="0" y="0"/>
                  </a:cubicBez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18"/>
            <p:cNvSpPr/>
            <p:nvPr/>
          </p:nvSpPr>
          <p:spPr>
            <a:xfrm>
              <a:off x="6751173" y="2759556"/>
              <a:ext cx="910182" cy="823358"/>
            </a:xfrm>
            <a:custGeom>
              <a:avLst/>
              <a:gdLst/>
              <a:ahLst/>
              <a:cxnLst/>
              <a:rect l="l" t="t" r="r" b="b"/>
              <a:pathLst>
                <a:path w="138168" h="124988" extrusionOk="0">
                  <a:moveTo>
                    <a:pt x="138168" y="124989"/>
                  </a:moveTo>
                  <a:cubicBezTo>
                    <a:pt x="89480" y="86420"/>
                    <a:pt x="42327" y="45537"/>
                    <a:pt x="0" y="0"/>
                  </a:cubicBezTo>
                  <a:cubicBezTo>
                    <a:pt x="5398" y="5591"/>
                    <a:pt x="10710" y="11256"/>
                    <a:pt x="16266" y="16702"/>
                  </a:cubicBezTo>
                  <a:cubicBezTo>
                    <a:pt x="54695" y="55161"/>
                    <a:pt x="95950" y="90757"/>
                    <a:pt x="138168" y="124989"/>
                  </a:cubicBezTo>
                  <a:lnTo>
                    <a:pt x="138168" y="124989"/>
                  </a:lnTo>
                  <a:close/>
                </a:path>
              </a:pathLst>
            </a:custGeom>
            <a:solidFill>
              <a:srgbClr val="FFC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3" name="Google Shape;103;p18"/>
          <p:cNvGrpSpPr/>
          <p:nvPr/>
        </p:nvGrpSpPr>
        <p:grpSpPr>
          <a:xfrm>
            <a:off x="1314532" y="242650"/>
            <a:ext cx="6514936" cy="573648"/>
            <a:chOff x="1119355" y="481275"/>
            <a:chExt cx="6514936" cy="573648"/>
          </a:xfrm>
        </p:grpSpPr>
        <p:sp>
          <p:nvSpPr>
            <p:cNvPr id="104" name="Google Shape;104;p18"/>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8"/>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8"/>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18"/>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Leçons dans l’unité</a:t>
            </a:r>
            <a:endParaRPr sz="3600" b="1">
              <a:solidFill>
                <a:srgbClr val="191919"/>
              </a:solidFill>
              <a:latin typeface="Open Sans"/>
              <a:ea typeface="Open Sans"/>
              <a:cs typeface="Open Sans"/>
              <a:sym typeface="Open Sans"/>
            </a:endParaRPr>
          </a:p>
        </p:txBody>
      </p:sp>
      <p:sp>
        <p:nvSpPr>
          <p:cNvPr id="108" name="Google Shape;108;p18"/>
          <p:cNvSpPr txBox="1"/>
          <p:nvPr/>
        </p:nvSpPr>
        <p:spPr>
          <a:xfrm>
            <a:off x="324175" y="929100"/>
            <a:ext cx="8522100" cy="3570900"/>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rId3" action="ppaction://hlinksldjump"/>
              </a:rPr>
              <a:t>Leçon 1: Il est temps d’éliminer la faim dans le nord</a:t>
            </a:r>
            <a:r>
              <a:rPr lang="fr" sz="2000">
                <a:solidFill>
                  <a:srgbClr val="363636"/>
                </a:solidFill>
                <a:latin typeface="Open Sans"/>
                <a:ea typeface="Open Sans"/>
                <a:cs typeface="Open Sans"/>
                <a:sym typeface="Open Sans"/>
              </a:rPr>
              <a:t> p. 12-13</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a:solidFill>
                  <a:srgbClr val="191919"/>
                </a:solidFill>
                <a:latin typeface="Open Sans"/>
                <a:ea typeface="Open Sans"/>
                <a:cs typeface="Open Sans"/>
                <a:sym typeface="Open Sans"/>
              </a:rPr>
              <a:t>Grande idée: texte d’opinion sur la sécurité alimentaire des Inuits</a:t>
            </a:r>
            <a:endParaRPr sz="200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 action="ppaction://noaction"/>
              </a:rPr>
              <a:t>Leçon 2: La faim dans le monde</a:t>
            </a:r>
            <a:r>
              <a:rPr lang="fr" sz="2000">
                <a:solidFill>
                  <a:srgbClr val="363636"/>
                </a:solidFill>
                <a:latin typeface="Open Sans"/>
                <a:ea typeface="Open Sans"/>
                <a:cs typeface="Open Sans"/>
                <a:sym typeface="Open Sans"/>
              </a:rPr>
              <a:t> p. 18-19</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Jost"/>
              <a:buChar char="○"/>
            </a:pPr>
            <a:r>
              <a:rPr lang="fr" sz="2000">
                <a:solidFill>
                  <a:srgbClr val="191919"/>
                </a:solidFill>
                <a:latin typeface="Open Sans"/>
                <a:ea typeface="Open Sans"/>
                <a:cs typeface="Open Sans"/>
                <a:sym typeface="Open Sans"/>
              </a:rPr>
              <a:t>Grande idée: la faim autour du monde et le développement durable</a:t>
            </a:r>
            <a:endParaRPr sz="200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a:solidFill>
                <a:srgbClr val="363636"/>
              </a:solidFill>
              <a:latin typeface="Open Sans"/>
              <a:ea typeface="Open Sans"/>
              <a:cs typeface="Open Sans"/>
              <a:sym typeface="Open Sans"/>
            </a:endParaRPr>
          </a:p>
          <a:p>
            <a:pPr marL="457200" lvl="0" indent="-355600" algn="l" rtl="0">
              <a:spcBef>
                <a:spcPts val="0"/>
              </a:spcBef>
              <a:spcAft>
                <a:spcPts val="0"/>
              </a:spcAft>
              <a:buClr>
                <a:srgbClr val="363636"/>
              </a:buClr>
              <a:buSzPts val="2000"/>
              <a:buFont typeface="Open Sans"/>
              <a:buChar char="★"/>
            </a:pPr>
            <a:r>
              <a:rPr lang="fr" sz="2000" u="sng">
                <a:solidFill>
                  <a:schemeClr val="hlink"/>
                </a:solidFill>
                <a:latin typeface="Open Sans"/>
                <a:ea typeface="Open Sans"/>
                <a:cs typeface="Open Sans"/>
                <a:sym typeface="Open Sans"/>
                <a:hlinkClick r:id="" action="ppaction://noaction"/>
              </a:rPr>
              <a:t>Leçon 3: Agriculture à l’avenir</a:t>
            </a:r>
            <a:r>
              <a:rPr lang="fr" sz="2000">
                <a:solidFill>
                  <a:srgbClr val="363636"/>
                </a:solidFill>
                <a:latin typeface="Open Sans"/>
                <a:ea typeface="Open Sans"/>
                <a:cs typeface="Open Sans"/>
                <a:sym typeface="Open Sans"/>
              </a:rPr>
              <a:t> p. 30-31</a:t>
            </a:r>
            <a:endParaRPr sz="2000">
              <a:solidFill>
                <a:srgbClr val="363636"/>
              </a:solidFill>
              <a:latin typeface="Open Sans"/>
              <a:ea typeface="Open Sans"/>
              <a:cs typeface="Open Sans"/>
              <a:sym typeface="Open Sans"/>
            </a:endParaRPr>
          </a:p>
          <a:p>
            <a:pPr marL="914400" lvl="1" indent="-355600" algn="l" rtl="0">
              <a:spcBef>
                <a:spcPts val="0"/>
              </a:spcBef>
              <a:spcAft>
                <a:spcPts val="0"/>
              </a:spcAft>
              <a:buClr>
                <a:srgbClr val="191919"/>
              </a:buClr>
              <a:buSzPts val="2000"/>
              <a:buFont typeface="Open Sans"/>
              <a:buChar char="○"/>
            </a:pPr>
            <a:r>
              <a:rPr lang="fr" sz="2000">
                <a:solidFill>
                  <a:srgbClr val="191919"/>
                </a:solidFill>
                <a:latin typeface="Open Sans"/>
                <a:ea typeface="Open Sans"/>
                <a:cs typeface="Open Sans"/>
                <a:sym typeface="Open Sans"/>
              </a:rPr>
              <a:t>Grande idée: avancées technologiques en agriculture</a:t>
            </a:r>
            <a:endParaRPr sz="2000">
              <a:solidFill>
                <a:srgbClr val="191919"/>
              </a:solidFill>
              <a:latin typeface="Open Sans"/>
              <a:ea typeface="Open Sans"/>
              <a:cs typeface="Open Sans"/>
              <a:sym typeface="Open Sans"/>
            </a:endParaRPr>
          </a:p>
        </p:txBody>
      </p:sp>
      <p:pic>
        <p:nvPicPr>
          <p:cNvPr id="109" name="Google Shape;109;p18"/>
          <p:cNvPicPr preferRelativeResize="0"/>
          <p:nvPr/>
        </p:nvPicPr>
        <p:blipFill>
          <a:blip r:embed="rId4">
            <a:alphaModFix/>
          </a:blip>
          <a:stretch>
            <a:fillRect/>
          </a:stretch>
        </p:blipFill>
        <p:spPr>
          <a:xfrm>
            <a:off x="-18000" y="4869798"/>
            <a:ext cx="879675" cy="307777"/>
          </a:xfrm>
          <a:prstGeom prst="rect">
            <a:avLst/>
          </a:prstGeom>
          <a:noFill/>
          <a:ln>
            <a:noFill/>
          </a:ln>
        </p:spPr>
      </p:pic>
      <p:sp>
        <p:nvSpPr>
          <p:cNvPr id="112" name="Google Shape;112;p18"/>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9"/>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sp>
        <p:nvSpPr>
          <p:cNvPr id="118" name="Google Shape;118;p19"/>
          <p:cNvSpPr txBox="1"/>
          <p:nvPr/>
        </p:nvSpPr>
        <p:spPr>
          <a:xfrm>
            <a:off x="632975" y="406550"/>
            <a:ext cx="79731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2000" b="1">
                <a:solidFill>
                  <a:srgbClr val="79BE21"/>
                </a:solidFill>
                <a:latin typeface="Open Sans"/>
                <a:ea typeface="Open Sans"/>
                <a:cs typeface="Open Sans"/>
                <a:sym typeface="Open Sans"/>
              </a:rPr>
              <a:t>Leçon 1, Passe à l’action, As-tu faim</a:t>
            </a:r>
            <a:endParaRPr sz="2000" b="1">
              <a:solidFill>
                <a:srgbClr val="79BE21"/>
              </a:solidFill>
              <a:latin typeface="Open Sans"/>
              <a:ea typeface="Open Sans"/>
              <a:cs typeface="Open Sans"/>
              <a:sym typeface="Open Sans"/>
            </a:endParaRPr>
          </a:p>
        </p:txBody>
      </p:sp>
      <p:sp>
        <p:nvSpPr>
          <p:cNvPr id="119" name="Google Shape;119;p19"/>
          <p:cNvSpPr txBox="1"/>
          <p:nvPr/>
        </p:nvSpPr>
        <p:spPr>
          <a:xfrm>
            <a:off x="609575" y="979000"/>
            <a:ext cx="82368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fr" sz="3400" b="1" dirty="0">
                <a:solidFill>
                  <a:srgbClr val="007A34"/>
                </a:solidFill>
                <a:latin typeface="Open Sans"/>
                <a:ea typeface="Open Sans"/>
                <a:cs typeface="Open Sans"/>
                <a:sym typeface="Open Sans"/>
              </a:rPr>
              <a:t>Il est temps d’éliminer la faim </a:t>
            </a:r>
            <a:endParaRPr sz="3400" b="1" dirty="0">
              <a:solidFill>
                <a:srgbClr val="007A34"/>
              </a:solidFill>
              <a:latin typeface="Open Sans"/>
              <a:ea typeface="Open Sans"/>
              <a:cs typeface="Open Sans"/>
              <a:sym typeface="Open Sans"/>
            </a:endParaRPr>
          </a:p>
          <a:p>
            <a:pPr marL="0" lvl="0" indent="0" algn="l" rtl="0">
              <a:lnSpc>
                <a:spcPct val="90000"/>
              </a:lnSpc>
              <a:spcBef>
                <a:spcPts val="0"/>
              </a:spcBef>
              <a:spcAft>
                <a:spcPts val="0"/>
              </a:spcAft>
              <a:buNone/>
            </a:pPr>
            <a:r>
              <a:rPr lang="fr" sz="3400" b="1" dirty="0">
                <a:solidFill>
                  <a:srgbClr val="007A34"/>
                </a:solidFill>
                <a:latin typeface="Open Sans"/>
                <a:ea typeface="Open Sans"/>
                <a:cs typeface="Open Sans"/>
                <a:sym typeface="Open Sans"/>
              </a:rPr>
              <a:t>dans le nord, p. 12-13</a:t>
            </a:r>
            <a:endParaRPr sz="3400" b="1" dirty="0">
              <a:solidFill>
                <a:srgbClr val="007A34"/>
              </a:solidFill>
              <a:latin typeface="Open Sans"/>
              <a:ea typeface="Open Sans"/>
              <a:cs typeface="Open Sans"/>
              <a:sym typeface="Open Sans"/>
            </a:endParaRPr>
          </a:p>
        </p:txBody>
      </p:sp>
      <p:sp>
        <p:nvSpPr>
          <p:cNvPr id="120" name="Google Shape;120;p19"/>
          <p:cNvSpPr txBox="1"/>
          <p:nvPr/>
        </p:nvSpPr>
        <p:spPr>
          <a:xfrm>
            <a:off x="1318175" y="1718550"/>
            <a:ext cx="6807300" cy="2862900"/>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fr" sz="1700" dirty="0">
                <a:solidFill>
                  <a:srgbClr val="191919"/>
                </a:solidFill>
                <a:latin typeface="Open Sans"/>
                <a:ea typeface="Open Sans"/>
                <a:cs typeface="Open Sans"/>
                <a:sym typeface="Open Sans"/>
              </a:rPr>
              <a:t>Big idea: opinion text on food security for the Inuit </a:t>
            </a:r>
            <a:endParaRPr sz="2000" dirty="0">
              <a:solidFill>
                <a:srgbClr val="363636"/>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363636"/>
              </a:solidFill>
              <a:latin typeface="Open Sans"/>
              <a:ea typeface="Open Sans"/>
              <a:cs typeface="Open Sans"/>
              <a:sym typeface="Open Sans"/>
            </a:endParaRPr>
          </a:p>
          <a:p>
            <a:pPr marL="914400" lvl="0" indent="0" algn="l" rtl="0">
              <a:spcBef>
                <a:spcPts val="0"/>
              </a:spcBef>
              <a:spcAft>
                <a:spcPts val="0"/>
              </a:spcAft>
              <a:buNone/>
            </a:pPr>
            <a:r>
              <a:rPr lang="fr" sz="1700" dirty="0">
                <a:solidFill>
                  <a:srgbClr val="191919"/>
                </a:solidFill>
                <a:latin typeface="Open Sans"/>
                <a:ea typeface="Open Sans"/>
                <a:cs typeface="Open Sans"/>
                <a:sym typeface="Open Sans"/>
              </a:rPr>
              <a:t>Curriculum connections:</a:t>
            </a:r>
            <a:endParaRPr sz="1700" dirty="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dirty="0">
                <a:latin typeface="Open Sans"/>
                <a:ea typeface="Open Sans"/>
                <a:cs typeface="Open Sans"/>
                <a:sym typeface="Open Sans"/>
              </a:rPr>
              <a:t>Grade 5 Social Studies</a:t>
            </a:r>
            <a:r>
              <a:rPr lang="fr" sz="1500" dirty="0">
                <a:latin typeface="Open Sans"/>
                <a:ea typeface="Open Sans"/>
                <a:cs typeface="Open Sans"/>
                <a:sym typeface="Open Sans"/>
              </a:rPr>
              <a:t> - Cause and Consequence</a:t>
            </a:r>
            <a:endParaRPr sz="15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dirty="0">
                <a:latin typeface="Open Sans"/>
                <a:ea typeface="Open Sans"/>
                <a:cs typeface="Open Sans"/>
                <a:sym typeface="Open Sans"/>
              </a:rPr>
              <a:t>Grade 6 Social Studies</a:t>
            </a:r>
            <a:r>
              <a:rPr lang="fr" sz="1500" dirty="0">
                <a:latin typeface="Open Sans"/>
                <a:ea typeface="Open Sans"/>
                <a:cs typeface="Open Sans"/>
                <a:sym typeface="Open Sans"/>
              </a:rPr>
              <a:t> - Communities in Canada</a:t>
            </a:r>
            <a:endParaRPr sz="15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dirty="0">
                <a:latin typeface="Open Sans"/>
                <a:ea typeface="Open Sans"/>
                <a:cs typeface="Open Sans"/>
                <a:sym typeface="Open Sans"/>
              </a:rPr>
              <a:t>Grade 7 History</a:t>
            </a:r>
            <a:r>
              <a:rPr lang="fr" sz="1500" dirty="0">
                <a:latin typeface="Open Sans"/>
                <a:ea typeface="Open Sans"/>
                <a:cs typeface="Open Sans"/>
                <a:sym typeface="Open Sans"/>
              </a:rPr>
              <a:t> - Cause and Consequence</a:t>
            </a:r>
            <a:endParaRPr sz="15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dirty="0">
                <a:latin typeface="Open Sans"/>
                <a:ea typeface="Open Sans"/>
                <a:cs typeface="Open Sans"/>
                <a:sym typeface="Open Sans"/>
              </a:rPr>
              <a:t>Grade 8 History</a:t>
            </a:r>
            <a:r>
              <a:rPr lang="fr" sz="1500" dirty="0">
                <a:latin typeface="Open Sans"/>
                <a:ea typeface="Open Sans"/>
                <a:cs typeface="Open Sans"/>
                <a:sym typeface="Open Sans"/>
              </a:rPr>
              <a:t> - Cause and Consequence</a:t>
            </a:r>
            <a:endParaRPr sz="15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fr" sz="1500" b="1" dirty="0">
                <a:latin typeface="Open Sans"/>
                <a:ea typeface="Open Sans"/>
                <a:cs typeface="Open Sans"/>
                <a:sym typeface="Open Sans"/>
              </a:rPr>
              <a:t>FNMI education</a:t>
            </a:r>
            <a:endParaRPr sz="1500" dirty="0">
              <a:latin typeface="Open Sans"/>
              <a:ea typeface="Open Sans"/>
              <a:cs typeface="Open Sans"/>
              <a:sym typeface="Open Sans"/>
            </a:endParaRPr>
          </a:p>
          <a:p>
            <a:pPr marL="0" lvl="0" indent="0" algn="l" rtl="0">
              <a:spcBef>
                <a:spcPts val="0"/>
              </a:spcBef>
              <a:spcAft>
                <a:spcPts val="0"/>
              </a:spcAft>
              <a:buNone/>
            </a:pPr>
            <a:endParaRPr sz="1500" dirty="0">
              <a:latin typeface="Open Sans"/>
              <a:ea typeface="Open Sans"/>
              <a:cs typeface="Open Sans"/>
              <a:sym typeface="Open Sans"/>
            </a:endParaRPr>
          </a:p>
        </p:txBody>
      </p:sp>
      <p:pic>
        <p:nvPicPr>
          <p:cNvPr id="121" name="Google Shape;121;p19"/>
          <p:cNvPicPr preferRelativeResize="0"/>
          <p:nvPr/>
        </p:nvPicPr>
        <p:blipFill>
          <a:blip r:embed="rId3">
            <a:alphaModFix/>
          </a:blip>
          <a:stretch>
            <a:fillRect/>
          </a:stretch>
        </p:blipFill>
        <p:spPr>
          <a:xfrm>
            <a:off x="-18000" y="4869798"/>
            <a:ext cx="879675" cy="307777"/>
          </a:xfrm>
          <a:prstGeom prst="rect">
            <a:avLst/>
          </a:prstGeom>
          <a:noFill/>
          <a:ln>
            <a:noFill/>
          </a:ln>
        </p:spPr>
      </p:pic>
      <p:sp>
        <p:nvSpPr>
          <p:cNvPr id="124" name="Google Shape;124;p19"/>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0"/>
          <p:cNvSpPr/>
          <p:nvPr/>
        </p:nvSpPr>
        <p:spPr>
          <a:xfrm>
            <a:off x="264025" y="168750"/>
            <a:ext cx="8582400" cy="433140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ata"/>
              <a:ea typeface="Alata"/>
              <a:cs typeface="Alata"/>
              <a:sym typeface="Alata"/>
            </a:endParaRPr>
          </a:p>
        </p:txBody>
      </p:sp>
      <p:grpSp>
        <p:nvGrpSpPr>
          <p:cNvPr id="130" name="Google Shape;130;p20"/>
          <p:cNvGrpSpPr/>
          <p:nvPr/>
        </p:nvGrpSpPr>
        <p:grpSpPr>
          <a:xfrm>
            <a:off x="1314532" y="242650"/>
            <a:ext cx="6514936" cy="573648"/>
            <a:chOff x="1119355" y="481275"/>
            <a:chExt cx="6514936" cy="573648"/>
          </a:xfrm>
        </p:grpSpPr>
        <p:sp>
          <p:nvSpPr>
            <p:cNvPr id="131" name="Google Shape;131;p20"/>
            <p:cNvSpPr/>
            <p:nvPr/>
          </p:nvSpPr>
          <p:spPr>
            <a:xfrm flipH="1">
              <a:off x="6897980"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a:off x="1119355" y="481275"/>
              <a:ext cx="736311" cy="573648"/>
            </a:xfrm>
            <a:custGeom>
              <a:avLst/>
              <a:gdLst/>
              <a:ahLst/>
              <a:cxnLst/>
              <a:rect l="l" t="t" r="r" b="b"/>
              <a:pathLst>
                <a:path w="52332" h="40771" extrusionOk="0">
                  <a:moveTo>
                    <a:pt x="0" y="0"/>
                  </a:moveTo>
                  <a:lnTo>
                    <a:pt x="16432" y="20386"/>
                  </a:lnTo>
                  <a:lnTo>
                    <a:pt x="0" y="40771"/>
                  </a:lnTo>
                  <a:lnTo>
                    <a:pt x="52331" y="40771"/>
                  </a:lnTo>
                  <a:lnTo>
                    <a:pt x="52331" y="0"/>
                  </a:lnTo>
                  <a:close/>
                </a:path>
              </a:pathLst>
            </a:cu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a:off x="1849800" y="481300"/>
              <a:ext cx="5444400" cy="573600"/>
            </a:xfrm>
            <a:prstGeom prst="roundRect">
              <a:avLst>
                <a:gd name="adj" fmla="val 0"/>
              </a:avLst>
            </a:prstGeom>
            <a:solidFill>
              <a:srgbClr val="FFC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 1">
            <a:extLst>
              <a:ext uri="{FF2B5EF4-FFF2-40B4-BE49-F238E27FC236}">
                <a16:creationId xmlns:a16="http://schemas.microsoft.com/office/drawing/2014/main" id="{973F0966-CECF-4757-2D0B-50F689A2EC9F}"/>
              </a:ext>
            </a:extLst>
          </p:cNvPr>
          <p:cNvPicPr>
            <a:picLocks noChangeAspect="1"/>
          </p:cNvPicPr>
          <p:nvPr/>
        </p:nvPicPr>
        <p:blipFill>
          <a:blip r:embed="rId3"/>
          <a:srcRect l="1905" t="6944" r="7432" b="5979"/>
          <a:stretch>
            <a:fillRect/>
          </a:stretch>
        </p:blipFill>
        <p:spPr>
          <a:xfrm>
            <a:off x="3833804" y="1083388"/>
            <a:ext cx="4968587" cy="3206896"/>
          </a:xfrm>
          <a:prstGeom prst="rect">
            <a:avLst/>
          </a:prstGeom>
        </p:spPr>
      </p:pic>
      <p:sp>
        <p:nvSpPr>
          <p:cNvPr id="137" name="Google Shape;137;p20"/>
          <p:cNvSpPr/>
          <p:nvPr/>
        </p:nvSpPr>
        <p:spPr>
          <a:xfrm>
            <a:off x="4781778" y="1234050"/>
            <a:ext cx="3568500" cy="29052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900" b="1" u="sng" dirty="0">
              <a:latin typeface="Open Sans"/>
              <a:ea typeface="Open Sans"/>
              <a:cs typeface="Open Sans"/>
              <a:sym typeface="Open Sans"/>
            </a:endParaRPr>
          </a:p>
          <a:p>
            <a:pPr marL="0" lvl="0" indent="0" algn="ctr" rtl="0">
              <a:spcBef>
                <a:spcPts val="0"/>
              </a:spcBef>
              <a:spcAft>
                <a:spcPts val="0"/>
              </a:spcAft>
              <a:buNone/>
            </a:pPr>
            <a:r>
              <a:rPr lang="fr" sz="1800" b="1" u="sng" dirty="0">
                <a:latin typeface="Open Sans"/>
                <a:ea typeface="Open Sans"/>
                <a:cs typeface="Open Sans"/>
                <a:sym typeface="Open Sans"/>
              </a:rPr>
              <a:t>Les termes de vocabulaire</a:t>
            </a:r>
            <a:endParaRPr sz="1800" b="1" u="sng" dirty="0">
              <a:latin typeface="Open Sans"/>
              <a:ea typeface="Open Sans"/>
              <a:cs typeface="Open Sans"/>
              <a:sym typeface="Open Sans"/>
            </a:endParaRPr>
          </a:p>
          <a:p>
            <a:pPr marL="0" lvl="0" indent="0" algn="ctr" rtl="0">
              <a:spcBef>
                <a:spcPts val="0"/>
              </a:spcBef>
              <a:spcAft>
                <a:spcPts val="0"/>
              </a:spcAft>
              <a:buNone/>
            </a:pPr>
            <a:endParaRPr sz="1900" u="sng" dirty="0">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Nomade</a:t>
            </a: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Muktuk</a:t>
            </a: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Durables</a:t>
            </a: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Non périssable</a:t>
            </a: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Aggraver</a:t>
            </a:r>
            <a:endParaRPr sz="1900" dirty="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fr" sz="1900" dirty="0">
                <a:solidFill>
                  <a:schemeClr val="dk1"/>
                </a:solidFill>
                <a:latin typeface="Open Sans"/>
                <a:ea typeface="Open Sans"/>
                <a:cs typeface="Open Sans"/>
                <a:sym typeface="Open Sans"/>
              </a:rPr>
              <a:t>Omble chevalier</a:t>
            </a:r>
            <a:endParaRPr sz="1900" dirty="0">
              <a:solidFill>
                <a:schemeClr val="dk1"/>
              </a:solidFill>
              <a:latin typeface="Open Sans"/>
              <a:ea typeface="Open Sans"/>
              <a:cs typeface="Open Sans"/>
              <a:sym typeface="Open Sans"/>
            </a:endParaRPr>
          </a:p>
        </p:txBody>
      </p:sp>
      <p:sp>
        <p:nvSpPr>
          <p:cNvPr id="134" name="Google Shape;134;p20"/>
          <p:cNvSpPr txBox="1"/>
          <p:nvPr/>
        </p:nvSpPr>
        <p:spPr>
          <a:xfrm>
            <a:off x="1516950" y="300875"/>
            <a:ext cx="6110100" cy="457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fr" sz="3600" b="1">
                <a:solidFill>
                  <a:srgbClr val="191919"/>
                </a:solidFill>
                <a:latin typeface="Open Sans"/>
                <a:ea typeface="Open Sans"/>
                <a:cs typeface="Open Sans"/>
                <a:sym typeface="Open Sans"/>
              </a:rPr>
              <a:t>Travail de vocabulaire</a:t>
            </a:r>
            <a:endParaRPr sz="3600" b="1">
              <a:solidFill>
                <a:srgbClr val="191919"/>
              </a:solidFill>
              <a:latin typeface="Open Sans"/>
              <a:ea typeface="Open Sans"/>
              <a:cs typeface="Open Sans"/>
              <a:sym typeface="Open Sans"/>
            </a:endParaRPr>
          </a:p>
        </p:txBody>
      </p:sp>
      <p:sp>
        <p:nvSpPr>
          <p:cNvPr id="136" name="Google Shape;136;p20"/>
          <p:cNvSpPr/>
          <p:nvPr/>
        </p:nvSpPr>
        <p:spPr>
          <a:xfrm>
            <a:off x="632975" y="933300"/>
            <a:ext cx="3568500" cy="3506700"/>
          </a:xfrm>
          <a:prstGeom prst="rect">
            <a:avLst/>
          </a:prstGeom>
          <a:solidFill>
            <a:srgbClr val="FFFFFF"/>
          </a:solidFill>
          <a:ln w="76200" cap="flat" cmpd="sng">
            <a:solidFill>
              <a:srgbClr val="007A3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 b="1" dirty="0">
                <a:latin typeface="Open Sans"/>
                <a:ea typeface="Open Sans"/>
                <a:cs typeface="Open Sans"/>
                <a:sym typeface="Open Sans"/>
              </a:rPr>
              <a:t>On va diviser la classe en groupes. Chaque groupe va chercher à bien comprendre un des mots de vocabulaire et ensuite va enseigner la classe leur nouveau mot. </a:t>
            </a:r>
            <a:endParaRPr b="1" dirty="0">
              <a:latin typeface="Open Sans"/>
              <a:ea typeface="Open Sans"/>
              <a:cs typeface="Open Sans"/>
              <a:sym typeface="Open Sans"/>
            </a:endParaRPr>
          </a:p>
          <a:p>
            <a:pPr marL="0" lvl="0" indent="0" algn="l" rtl="0">
              <a:spcBef>
                <a:spcPts val="0"/>
              </a:spcBef>
              <a:spcAft>
                <a:spcPts val="0"/>
              </a:spcAft>
              <a:buNone/>
            </a:pPr>
            <a:endParaRPr b="1" dirty="0">
              <a:latin typeface="Open Sans"/>
              <a:ea typeface="Open Sans"/>
              <a:cs typeface="Open Sans"/>
              <a:sym typeface="Open Sans"/>
            </a:endParaRPr>
          </a:p>
          <a:p>
            <a:pPr marL="0" lvl="0" indent="0" algn="l" rtl="0">
              <a:spcBef>
                <a:spcPts val="0"/>
              </a:spcBef>
              <a:spcAft>
                <a:spcPts val="0"/>
              </a:spcAft>
              <a:buNone/>
            </a:pPr>
            <a:r>
              <a:rPr lang="fr" b="1" dirty="0">
                <a:latin typeface="Open Sans"/>
                <a:ea typeface="Open Sans"/>
                <a:cs typeface="Open Sans"/>
                <a:sym typeface="Open Sans"/>
              </a:rPr>
              <a:t>Avec ton groupe:</a:t>
            </a:r>
            <a:endParaRPr b="1" dirty="0">
              <a:latin typeface="Open Sans"/>
              <a:ea typeface="Open Sans"/>
              <a:cs typeface="Open Sans"/>
              <a:sym typeface="Open Sans"/>
            </a:endParaRPr>
          </a:p>
          <a:p>
            <a:pPr marL="0" lvl="0" indent="0" algn="l" rtl="0">
              <a:spcBef>
                <a:spcPts val="0"/>
              </a:spcBef>
              <a:spcAft>
                <a:spcPts val="0"/>
              </a:spcAft>
              <a:buNone/>
            </a:pP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dirty="0">
                <a:latin typeface="Open Sans"/>
                <a:ea typeface="Open Sans"/>
                <a:cs typeface="Open Sans"/>
                <a:sym typeface="Open Sans"/>
              </a:rPr>
              <a:t>Chercher la définition du mot ou terme (et sa traduction si vous voulez)</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dirty="0">
                <a:latin typeface="Open Sans"/>
                <a:ea typeface="Open Sans"/>
                <a:cs typeface="Open Sans"/>
                <a:sym typeface="Open Sans"/>
              </a:rPr>
              <a:t>reécrire la définition en mots qui sont plus simples</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dirty="0">
                <a:latin typeface="Open Sans"/>
                <a:ea typeface="Open Sans"/>
                <a:cs typeface="Open Sans"/>
                <a:sym typeface="Open Sans"/>
              </a:rPr>
              <a:t>Utiliser le mot dans une phrase</a:t>
            </a:r>
            <a:endParaRPr b="1" dirty="0">
              <a:latin typeface="Open Sans"/>
              <a:ea typeface="Open Sans"/>
              <a:cs typeface="Open Sans"/>
              <a:sym typeface="Open Sans"/>
            </a:endParaRPr>
          </a:p>
          <a:p>
            <a:pPr marL="457200" lvl="0" indent="-317500" algn="l" rtl="0">
              <a:spcBef>
                <a:spcPts val="0"/>
              </a:spcBef>
              <a:spcAft>
                <a:spcPts val="0"/>
              </a:spcAft>
              <a:buSzPts val="1400"/>
              <a:buFont typeface="Open Sans"/>
              <a:buAutoNum type="arabicPeriod"/>
            </a:pPr>
            <a:r>
              <a:rPr lang="fr" b="1" dirty="0">
                <a:latin typeface="Open Sans"/>
                <a:ea typeface="Open Sans"/>
                <a:cs typeface="Open Sans"/>
                <a:sym typeface="Open Sans"/>
              </a:rPr>
              <a:t>Dessiner le mot, si possible</a:t>
            </a:r>
            <a:endParaRPr b="1" dirty="0">
              <a:latin typeface="Open Sans"/>
              <a:ea typeface="Open Sans"/>
              <a:cs typeface="Open Sans"/>
              <a:sym typeface="Open Sans"/>
            </a:endParaRPr>
          </a:p>
        </p:txBody>
      </p:sp>
      <p:pic>
        <p:nvPicPr>
          <p:cNvPr id="138" name="Google Shape;138;p20"/>
          <p:cNvPicPr preferRelativeResize="0"/>
          <p:nvPr/>
        </p:nvPicPr>
        <p:blipFill>
          <a:blip r:embed="rId4">
            <a:alphaModFix/>
          </a:blip>
          <a:stretch>
            <a:fillRect/>
          </a:stretch>
        </p:blipFill>
        <p:spPr>
          <a:xfrm>
            <a:off x="-18000" y="4869798"/>
            <a:ext cx="879675" cy="307777"/>
          </a:xfrm>
          <a:prstGeom prst="rect">
            <a:avLst/>
          </a:prstGeom>
          <a:noFill/>
          <a:ln>
            <a:noFill/>
          </a:ln>
        </p:spPr>
      </p:pic>
      <p:sp>
        <p:nvSpPr>
          <p:cNvPr id="141" name="Google Shape;141;p20"/>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1450</Words>
  <Application>Microsoft Office PowerPoint</Application>
  <PresentationFormat>On-screen Show (16:9)</PresentationFormat>
  <Paragraphs>194</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Open Sans</vt:lpstr>
      <vt:lpstr>Calibri</vt:lpstr>
      <vt:lpstr>Arial</vt:lpstr>
      <vt:lpstr>Alata</vt:lpstr>
      <vt:lpstr>Jost</vt:lpstr>
      <vt:lpstr>Simple Light</vt:lpstr>
      <vt:lpstr>PowerPoint Presentation</vt:lpstr>
      <vt:lpstr>Intended Use</vt:lpstr>
      <vt:lpstr>Format and lesson structure</vt:lpstr>
      <vt:lpstr>Rights of Use for this Resource</vt:lpstr>
      <vt:lpstr>Artificial Intelligence Declaration</vt:lpstr>
      <vt:lpstr>Passe à l’action As-tu faim?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de prélecture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9</cp:revision>
  <dcterms:modified xsi:type="dcterms:W3CDTF">2026-02-01T19:52:09Z</dcterms:modified>
</cp:coreProperties>
</file>